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73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439A92F-96CE-4E10-97C9-ADA4899A42E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E76ECA-2671-4743-9983-EEAFE4227A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8237978"/>
              </p:ext>
            </p:extLst>
          </p:nvPr>
        </p:nvGraphicFramePr>
        <p:xfrm>
          <a:off x="179512" y="2577713"/>
          <a:ext cx="8713663" cy="37968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3543"/>
                <a:gridCol w="6210120"/>
              </a:tblGrid>
              <a:tr h="12731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VY_32_INOVACE_447_GRAFICKÝ_ROZDÍL_ÚSEČEK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Sestrojení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4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 </a:t>
                      </a:r>
                      <a:r>
                        <a:rPr lang="cs-CZ" sz="24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cs-CZ" sz="24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ápis 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grafického rozdílu úseček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91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Číslo projektu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75" y="836712"/>
            <a:ext cx="618226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846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6512511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556792"/>
            <a:ext cx="8496944" cy="5130904"/>
          </a:xfrm>
        </p:spPr>
        <p:txBody>
          <a:bodyPr/>
          <a:lstStyle/>
          <a:p>
            <a:r>
              <a:rPr lang="cs-CZ" dirty="0" smtClean="0"/>
              <a:t>Tato prezentace slouží k výkladu látky v předmětu matematika pro žáky ve 4. ročníku.</a:t>
            </a:r>
          </a:p>
          <a:p>
            <a:r>
              <a:rPr lang="cs-CZ" dirty="0" smtClean="0"/>
              <a:t>Žáci se seznámí s pojmem grafický rozdíl úseček.</a:t>
            </a:r>
          </a:p>
          <a:p>
            <a:r>
              <a:rPr lang="cs-CZ" dirty="0" smtClean="0"/>
              <a:t>Ukáží si na příkladech postup při znázorňování grafického rozdílu úseček.</a:t>
            </a:r>
          </a:p>
          <a:p>
            <a:r>
              <a:rPr lang="cs-CZ" dirty="0" smtClean="0"/>
              <a:t>Seznámí se s odbornou terminologií a s písemným zápisem.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2830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682430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Datum vytvoření</a:t>
            </a:r>
            <a:r>
              <a:rPr lang="cs-CZ" sz="2800" dirty="0" smtClean="0"/>
              <a:t>:   2.5.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Klíčová slova:        </a:t>
            </a:r>
            <a:r>
              <a:rPr lang="cs-CZ" sz="2800" dirty="0" smtClean="0"/>
              <a:t>grafický rozdíl úseček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4427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268760"/>
            <a:ext cx="8712200" cy="2232025"/>
          </a:xfrm>
        </p:spPr>
        <p:txBody>
          <a:bodyPr/>
          <a:lstStyle/>
          <a:p>
            <a:pPr algn="ctr"/>
            <a:r>
              <a:rPr lang="cs-CZ" sz="6600" dirty="0" smtClean="0"/>
              <a:t>Grafický rozdíl úseček</a:t>
            </a:r>
            <a:endParaRPr lang="cs-CZ" sz="6600" dirty="0"/>
          </a:p>
        </p:txBody>
      </p:sp>
      <p:pic>
        <p:nvPicPr>
          <p:cNvPr id="1029" name="Picture 5" descr="C:\Documents and Settings\name\Local Settings\Temporary Internet Files\Content.IE5\RDY7MGYF\MC9002957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25881"/>
            <a:ext cx="3317570" cy="2539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961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Ze čtyřmetrové stuhy maminka odstřihla 1 m stuhy. Kolik stuhy zbylo?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79512" y="3356992"/>
            <a:ext cx="8784976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876256" y="3089789"/>
            <a:ext cx="0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-1042711" y="2276872"/>
            <a:ext cx="809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3m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1028164" y="4004198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m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96536" y="4004198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m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4296586"/>
            <a:ext cx="33457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4m – 1m = 3m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61609" y="5192242"/>
            <a:ext cx="3173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Zbyly 3 m stuhy.</a:t>
            </a:r>
            <a:endParaRPr lang="cs-CZ" sz="3200" dirty="0"/>
          </a:p>
        </p:txBody>
      </p:sp>
      <p:pic>
        <p:nvPicPr>
          <p:cNvPr id="2050" name="Picture 2" descr="C:\Documents and Settings\name\Local Settings\Temporary Internet Files\Content.IE5\RDY7MGYF\MC90042829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85489"/>
            <a:ext cx="2886142" cy="258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185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0.09921 L 0.14566 0.01411 C 0.17639 0.04001 0.22205 0.05389 0.26979 0.05389 C 0.32431 0.05389 0.36771 0.04001 0.39861 0.01411 L 0.54479 -0.09921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40" y="76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0.09921 L -0.06892 0.01434 C -0.08333 0.04001 -0.10486 0.05389 -0.12725 0.05389 C -0.15295 0.05389 -0.17343 0.04001 -0.18784 0.01434 L -0.25659 -0.09921 " pathEditMode="relative" rAng="0" ptsTypes="FffFF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30" y="76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0.06846 L 0.12292 -0.04116 C 0.14809 -0.06683 0.18594 -0.07839 0.22535 -0.07839 C 0.27014 -0.07839 0.30607 -0.06683 0.33125 -0.04116 L 0.45173 0.06846 " pathEditMode="relative" rAng="0" ptsTypes="FffFF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-73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3291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Pozoruj obrázek: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2492896"/>
            <a:ext cx="763284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67544" y="2348880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7544" y="2348880"/>
            <a:ext cx="511256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6848" y="2750092"/>
            <a:ext cx="426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01022" y="2688067"/>
            <a:ext cx="417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98533" y="2519259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47707" y="1870145"/>
            <a:ext cx="364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b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96741" y="1789656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B0F0"/>
                </a:solidFill>
              </a:rPr>
              <a:t>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56848" y="3933056"/>
            <a:ext cx="8635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Úsečka </a:t>
            </a:r>
            <a:r>
              <a:rPr lang="cs-CZ" sz="2800" b="1" dirty="0" smtClean="0">
                <a:solidFill>
                  <a:schemeClr val="accent1"/>
                </a:solidFill>
              </a:rPr>
              <a:t>AC</a:t>
            </a:r>
            <a:r>
              <a:rPr lang="cs-CZ" sz="2800" dirty="0" smtClean="0"/>
              <a:t> je grafickým rozdílem úseček AB a CB.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6847" y="5058762"/>
            <a:ext cx="2305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Zapisujeme: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00869" y="4797152"/>
            <a:ext cx="41892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AB – CB = AC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3828" y="5719338"/>
            <a:ext cx="40347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c</a:t>
            </a:r>
            <a:r>
              <a:rPr lang="cs-CZ" sz="5400" b="1" dirty="0" smtClean="0">
                <a:solidFill>
                  <a:srgbClr val="FF0000"/>
                </a:solidFill>
              </a:rPr>
              <a:t>  –  b  =  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5715645" y="1304764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235925" y="1304764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589293" y="2365697"/>
            <a:ext cx="252028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100392" y="2312876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399350" y="2672916"/>
            <a:ext cx="429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5614313" y="2312876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15645" y="1484784"/>
            <a:ext cx="252028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6372200" y="1484784"/>
            <a:ext cx="72008" cy="8280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614313" y="798213"/>
            <a:ext cx="429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93068" y="784565"/>
            <a:ext cx="5113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4174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1" grpId="0"/>
      <p:bldP spid="2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68784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Sestrojíme grafický rozdíl úseček PR a ST.</a:t>
            </a:r>
          </a:p>
          <a:p>
            <a:r>
              <a:rPr lang="cs-CZ" sz="2800" dirty="0" smtClean="0"/>
              <a:t>/PR/ = 7cm a /ST</a:t>
            </a:r>
            <a:r>
              <a:rPr lang="cs-CZ" sz="2800" dirty="0"/>
              <a:t>/</a:t>
            </a:r>
            <a:r>
              <a:rPr lang="cs-CZ" sz="2800" dirty="0" smtClean="0"/>
              <a:t>= 3cm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11560" y="2636912"/>
            <a:ext cx="6768752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3928018"/>
            <a:ext cx="2448272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5795" y="249289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380312" y="249289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95736" y="378400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644008" y="378400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283968" y="2780928"/>
            <a:ext cx="1728192" cy="10030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932040" y="2722597"/>
            <a:ext cx="2448272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louk 22"/>
          <p:cNvSpPr/>
          <p:nvPr/>
        </p:nvSpPr>
        <p:spPr>
          <a:xfrm rot="13474134">
            <a:off x="4971321" y="2061365"/>
            <a:ext cx="1033360" cy="1151093"/>
          </a:xfrm>
          <a:prstGeom prst="arc">
            <a:avLst>
              <a:gd name="adj1" fmla="val 16200000"/>
              <a:gd name="adj2" fmla="val 2143844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4965379" y="249289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19039" y="2802631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183784" y="2802631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79712" y="4072034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13377" y="4072034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09905" y="2835679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12160" y="4072034"/>
            <a:ext cx="8742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 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44691" y="4072034"/>
            <a:ext cx="7777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822650" y="4072034"/>
            <a:ext cx="4812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56068" y="4072032"/>
            <a:ext cx="588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˜</a:t>
            </a:r>
            <a:endParaRPr lang="cs-CZ" sz="6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04693" y="4841475"/>
            <a:ext cx="2958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 – ST = </a:t>
            </a:r>
            <a:r>
              <a:rPr lang="cs-CZ" sz="4000" dirty="0" smtClean="0">
                <a:solidFill>
                  <a:srgbClr val="FF0000"/>
                </a:solidFill>
              </a:rPr>
              <a:t>PK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04693" y="5534569"/>
            <a:ext cx="30155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 – KR = </a:t>
            </a:r>
            <a:r>
              <a:rPr lang="cs-CZ" sz="4000" dirty="0" smtClean="0">
                <a:solidFill>
                  <a:srgbClr val="FF0000"/>
                </a:solidFill>
              </a:rPr>
              <a:t>PK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39" name="Přímá spojnice 38"/>
          <p:cNvCxnSpPr/>
          <p:nvPr/>
        </p:nvCxnSpPr>
        <p:spPr>
          <a:xfrm>
            <a:off x="611560" y="2722597"/>
            <a:ext cx="4353819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34118" y="4775541"/>
            <a:ext cx="50689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Kontrolu správnosti můžeme provést měřením nebo výpočtem.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03648" y="6029099"/>
            <a:ext cx="41056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7cm – 3cm = </a:t>
            </a:r>
            <a:r>
              <a:rPr lang="cs-CZ" sz="4000" dirty="0" smtClean="0">
                <a:solidFill>
                  <a:srgbClr val="FF0000"/>
                </a:solidFill>
              </a:rPr>
              <a:t>4cm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9" grpId="0"/>
      <p:bldP spid="30" grpId="0"/>
      <p:bldP spid="31" grpId="0"/>
      <p:bldP spid="32" grpId="0"/>
      <p:bldP spid="33" grpId="0"/>
      <p:bldP spid="34" grpId="0"/>
      <p:bldP spid="35" grpId="0"/>
      <p:bldP spid="40" grpId="0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 rýsování grafického rozdílu úseček nezáleží na tom, od kterého konce přenášíme  kratší úsečku na delší.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0618" y="1991928"/>
            <a:ext cx="1520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Pozoruj: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3284984"/>
            <a:ext cx="540060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81772" y="4941168"/>
            <a:ext cx="540060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660232" y="3717032"/>
            <a:ext cx="1296144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39552" y="314096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02770" y="4809889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72691" y="316025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997972" y="4790954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81772" y="4790954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956376" y="361493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660232" y="360655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15773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4285" y="2617748"/>
            <a:ext cx="5052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284" y="4273788"/>
            <a:ext cx="516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</a:t>
            </a:r>
            <a:endParaRPr lang="cs-CZ" sz="2800" dirty="0"/>
          </a:p>
        </p:txBody>
      </p:sp>
      <p:sp>
        <p:nvSpPr>
          <p:cNvPr id="20" name="Oblouk 19"/>
          <p:cNvSpPr/>
          <p:nvPr/>
        </p:nvSpPr>
        <p:spPr>
          <a:xfrm rot="2672414">
            <a:off x="812596" y="2751674"/>
            <a:ext cx="1080120" cy="106335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3549708">
            <a:off x="4588788" y="4437291"/>
            <a:ext cx="1080120" cy="106335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581772" y="5078986"/>
            <a:ext cx="402099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1844265" y="3429000"/>
            <a:ext cx="4095887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128825" y="2706027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138652" y="4411750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115783" y="314096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80785" y="448416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00174" y="279430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50" name="Přímá spojnice se šipkou 49"/>
          <p:cNvCxnSpPr/>
          <p:nvPr/>
        </p:nvCxnSpPr>
        <p:spPr>
          <a:xfrm flipH="1">
            <a:off x="5652120" y="3758952"/>
            <a:ext cx="1463663" cy="9868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louk 50"/>
          <p:cNvSpPr/>
          <p:nvPr/>
        </p:nvSpPr>
        <p:spPr>
          <a:xfrm rot="19295384">
            <a:off x="806990" y="1811759"/>
            <a:ext cx="6601628" cy="4990100"/>
          </a:xfrm>
          <a:prstGeom prst="arc">
            <a:avLst>
              <a:gd name="adj1" fmla="val 16200000"/>
              <a:gd name="adj2" fmla="val 117635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se šipkou 54"/>
          <p:cNvCxnSpPr>
            <a:stCxn id="51" idx="0"/>
          </p:cNvCxnSpPr>
          <p:nvPr/>
        </p:nvCxnSpPr>
        <p:spPr>
          <a:xfrm flipH="1">
            <a:off x="1547664" y="2351732"/>
            <a:ext cx="1009995" cy="6159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3651359" y="3379748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376359" y="5017250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283457" y="5726806"/>
            <a:ext cx="22573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a</a:t>
            </a:r>
            <a:r>
              <a:rPr lang="cs-CZ" sz="4400" dirty="0" smtClean="0">
                <a:solidFill>
                  <a:srgbClr val="FF0000"/>
                </a:solidFill>
              </a:rPr>
              <a:t> – b = c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15347" y="5849916"/>
            <a:ext cx="1151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Zápis: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9679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37" grpId="0"/>
      <p:bldP spid="38" grpId="0"/>
      <p:bldP spid="51" grpId="0" animBg="1"/>
      <p:bldP spid="56" grpId="0"/>
      <p:bldP spid="57" grpId="0"/>
      <p:bldP spid="58" grpId="0"/>
      <p:bldP spid="6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3341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73245"/>
            <a:ext cx="5310187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400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168</TotalTime>
  <Words>258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Prezentace aplikace PowerPoint</vt:lpstr>
      <vt:lpstr>Grafický rozdíl úseček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učitel</cp:lastModifiedBy>
  <cp:revision>21</cp:revision>
  <dcterms:created xsi:type="dcterms:W3CDTF">2012-05-01T12:34:47Z</dcterms:created>
  <dcterms:modified xsi:type="dcterms:W3CDTF">2012-10-11T07:30:30Z</dcterms:modified>
</cp:coreProperties>
</file>