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sldIdLst>
    <p:sldId id="257" r:id="rId2"/>
    <p:sldId id="258" r:id="rId3"/>
    <p:sldId id="259" r:id="rId4"/>
    <p:sldId id="260" r:id="rId5"/>
    <p:sldId id="262" r:id="rId6"/>
    <p:sldId id="263" r:id="rId7"/>
    <p:sldId id="264" r:id="rId8"/>
    <p:sldId id="265" r:id="rId9"/>
    <p:sldId id="266" r:id="rId10"/>
    <p:sldId id="267" r:id="rId11"/>
    <p:sldId id="268" r:id="rId1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96" y="-14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FAC187-63F7-40F2-8753-AEF6659728B9}" type="datetimeFigureOut">
              <a:rPr lang="cs-CZ" smtClean="0"/>
              <a:t>9.5.2012</a:t>
            </a:fld>
            <a:endParaRPr lang="cs-CZ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834C91-D3A2-4D41-A89D-65E573A93128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FAC187-63F7-40F2-8753-AEF6659728B9}" type="datetimeFigureOut">
              <a:rPr lang="cs-CZ" smtClean="0"/>
              <a:t>9.5.2012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834C91-D3A2-4D41-A89D-65E573A9312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FAC187-63F7-40F2-8753-AEF6659728B9}" type="datetimeFigureOut">
              <a:rPr lang="cs-CZ" smtClean="0"/>
              <a:t>9.5.2012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834C91-D3A2-4D41-A89D-65E573A93128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FAC187-63F7-40F2-8753-AEF6659728B9}" type="datetimeFigureOut">
              <a:rPr lang="cs-CZ" smtClean="0"/>
              <a:t>9.5.2012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834C91-D3A2-4D41-A89D-65E573A9312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FAC187-63F7-40F2-8753-AEF6659728B9}" type="datetimeFigureOut">
              <a:rPr lang="cs-CZ" smtClean="0"/>
              <a:t>9.5.2012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834C91-D3A2-4D41-A89D-65E573A9312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FAC187-63F7-40F2-8753-AEF6659728B9}" type="datetimeFigureOut">
              <a:rPr lang="cs-CZ" smtClean="0"/>
              <a:t>9.5.2012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834C91-D3A2-4D41-A89D-65E573A9312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FAC187-63F7-40F2-8753-AEF6659728B9}" type="datetimeFigureOut">
              <a:rPr lang="cs-CZ" smtClean="0"/>
              <a:t>9.5.2012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834C91-D3A2-4D41-A89D-65E573A9312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FAC187-63F7-40F2-8753-AEF6659728B9}" type="datetimeFigureOut">
              <a:rPr lang="cs-CZ" smtClean="0"/>
              <a:t>9.5.2012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834C91-D3A2-4D41-A89D-65E573A9312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nip and Round Single Corner Rectangle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ight Triangle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FAC187-63F7-40F2-8753-AEF6659728B9}" type="datetimeFigureOut">
              <a:rPr lang="cs-CZ" smtClean="0"/>
              <a:t>9.5.2012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EA834C91-D3A2-4D41-A89D-65E573A93128}" type="slidenum">
              <a:rPr lang="cs-CZ" smtClean="0"/>
              <a:t>‹#›</a:t>
            </a:fld>
            <a:endParaRPr lang="cs-CZ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10" name="Freeform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Freeform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FAC187-63F7-40F2-8753-AEF6659728B9}" type="datetimeFigureOut">
              <a:rPr lang="cs-CZ" smtClean="0"/>
              <a:t>9.5.2012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834C91-D3A2-4D41-A89D-65E573A9312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FAC187-63F7-40F2-8753-AEF6659728B9}" type="datetimeFigureOut">
              <a:rPr lang="cs-CZ" smtClean="0"/>
              <a:t>9.5.2012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834C91-D3A2-4D41-A89D-65E573A9312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98FAC187-63F7-40F2-8753-AEF6659728B9}" type="datetimeFigureOut">
              <a:rPr lang="cs-CZ" smtClean="0"/>
              <a:t>9.5.2012</a:t>
            </a:fld>
            <a:endParaRPr lang="cs-CZ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EA834C91-D3A2-4D41-A89D-65E573A93128}" type="slidenum">
              <a:rPr lang="cs-CZ" smtClean="0"/>
              <a:t>‹#›</a:t>
            </a:fld>
            <a:endParaRPr lang="cs-CZ"/>
          </a:p>
        </p:txBody>
      </p:sp>
      <p:grpSp>
        <p:nvGrpSpPr>
          <p:cNvPr id="2" name="Group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 dirty="0"/>
          </a:p>
        </p:txBody>
      </p:sp>
      <p:graphicFrame>
        <p:nvGraphicFramePr>
          <p:cNvPr id="4" name="Tabulka 3"/>
          <p:cNvGraphicFramePr>
            <a:graphicFrameLocks noGrp="1"/>
          </p:cNvGraphicFramePr>
          <p:nvPr/>
        </p:nvGraphicFramePr>
        <p:xfrm>
          <a:off x="1586547" y="3764121"/>
          <a:ext cx="5970905" cy="19812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450975"/>
                <a:gridCol w="4519930"/>
              </a:tblGrid>
              <a:tr h="19812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Anotace: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100">
                          <a:effectLst/>
                        </a:rPr>
                        <a:t> </a:t>
                      </a:r>
                      <a:endParaRPr lang="cs-CZ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  <p:graphicFrame>
        <p:nvGraphicFramePr>
          <p:cNvPr id="5" name="Tabulk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63730470"/>
              </p:ext>
            </p:extLst>
          </p:nvPr>
        </p:nvGraphicFramePr>
        <p:xfrm>
          <a:off x="467544" y="2564904"/>
          <a:ext cx="8136903" cy="4192802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337832"/>
                <a:gridCol w="5799071"/>
              </a:tblGrid>
              <a:tr h="1273135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dirty="0">
                          <a:effectLst/>
                        </a:rPr>
                        <a:t>Název školy</a:t>
                      </a:r>
                      <a:r>
                        <a:rPr lang="en-US" sz="2400" dirty="0">
                          <a:effectLst/>
                        </a:rPr>
                        <a:t>:</a:t>
                      </a:r>
                      <a:endParaRPr lang="cs-CZ" sz="2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dirty="0">
                          <a:effectLst/>
                        </a:rPr>
                        <a:t>ZÁKLADNÍ ŠKOLA PODBOŘANY, HUSOVA 276, OKR LOUNY</a:t>
                      </a:r>
                      <a:endParaRPr lang="cs-CZ" sz="2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17399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>
                          <a:effectLst/>
                        </a:rPr>
                        <a:t>Autor:</a:t>
                      </a:r>
                      <a:endParaRPr lang="cs-CZ" sz="2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dirty="0">
                          <a:effectLst/>
                        </a:rPr>
                        <a:t>MGR. OLGA FILÍPKOVÁ</a:t>
                      </a:r>
                      <a:endParaRPr lang="cs-CZ" sz="2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17399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>
                          <a:effectLst/>
                        </a:rPr>
                        <a:t>Název</a:t>
                      </a:r>
                      <a:r>
                        <a:rPr lang="en-US" sz="2400">
                          <a:effectLst/>
                        </a:rPr>
                        <a:t>:</a:t>
                      </a:r>
                      <a:endParaRPr lang="cs-CZ" sz="2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dirty="0" smtClean="0">
                          <a:effectLst/>
                        </a:rPr>
                        <a:t>VY_32_INOVACE_448_ÚTVARY_OSOVĚ_SOUMĚRNÉ</a:t>
                      </a:r>
                      <a:endParaRPr lang="cs-CZ" sz="2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18161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>
                          <a:effectLst/>
                        </a:rPr>
                        <a:t>Téma</a:t>
                      </a:r>
                      <a:r>
                        <a:rPr lang="en-US" sz="2400">
                          <a:effectLst/>
                        </a:rPr>
                        <a:t>:</a:t>
                      </a:r>
                      <a:endParaRPr lang="cs-CZ" sz="2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Seznámení s osou souměrnosti a s útvary </a:t>
                      </a:r>
                      <a:r>
                        <a:rPr lang="cs-CZ" sz="240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osově souměrnými.</a:t>
                      </a:r>
                      <a:endParaRPr lang="cs-CZ" sz="2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53910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dirty="0">
                          <a:effectLst/>
                        </a:rPr>
                        <a:t>Číslo projektu</a:t>
                      </a:r>
                      <a:r>
                        <a:rPr lang="en-US" sz="2400" dirty="0">
                          <a:effectLst/>
                        </a:rPr>
                        <a:t>:</a:t>
                      </a:r>
                      <a:endParaRPr lang="cs-CZ" sz="2400" dirty="0">
                        <a:effectLst/>
                      </a:endParaRP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2400" dirty="0">
                          <a:effectLst/>
                        </a:rPr>
                        <a:t> </a:t>
                      </a:r>
                      <a:endParaRPr lang="cs-CZ" sz="2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dirty="0">
                          <a:effectLst/>
                        </a:rPr>
                        <a:t>CZ.1.07/1.4.00/21. 2975</a:t>
                      </a:r>
                      <a:endParaRPr lang="cs-CZ" sz="2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  <p:pic>
        <p:nvPicPr>
          <p:cNvPr id="2050" name="Obrázek 1" descr="Popis: C:\Users\pc\Desktop\OPVK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77975" y="836712"/>
            <a:ext cx="6182265" cy="12961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ové pole 2"/>
          <p:cNvSpPr txBox="1">
            <a:spLocks noChangeArrowheads="1"/>
          </p:cNvSpPr>
          <p:nvPr/>
        </p:nvSpPr>
        <p:spPr bwMode="auto">
          <a:xfrm>
            <a:off x="7385050" y="3467100"/>
            <a:ext cx="1508125" cy="204788"/>
          </a:xfrm>
          <a:prstGeom prst="rect">
            <a:avLst/>
          </a:prstGeom>
          <a:solidFill>
            <a:schemeClr val="accent2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no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cs-CZ" sz="800">
                <a:effectLst/>
                <a:latin typeface="Calibri"/>
                <a:ea typeface="Calibri"/>
                <a:cs typeface="Times New Roman"/>
              </a:rPr>
              <a:t>Zkopíruj si logo EU do své práce</a:t>
            </a:r>
            <a:endParaRPr lang="cs-CZ" sz="1100">
              <a:effectLst/>
              <a:latin typeface="Calibri"/>
              <a:ea typeface="Calibri"/>
              <a:cs typeface="Times New Roman"/>
            </a:endParaRPr>
          </a:p>
        </p:txBody>
      </p:sp>
      <p:sp>
        <p:nvSpPr>
          <p:cNvPr id="6" name="Rectangle 3"/>
          <p:cNvSpPr>
            <a:spLocks noChangeArrowheads="1"/>
          </p:cNvSpPr>
          <p:nvPr/>
        </p:nvSpPr>
        <p:spPr bwMode="auto">
          <a:xfrm>
            <a:off x="1577975" y="3284538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sp>
        <p:nvSpPr>
          <p:cNvPr id="8" name="Rectangle 5"/>
          <p:cNvSpPr>
            <a:spLocks noChangeArrowheads="1"/>
          </p:cNvSpPr>
          <p:nvPr/>
        </p:nvSpPr>
        <p:spPr bwMode="auto">
          <a:xfrm>
            <a:off x="1577975" y="3741738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378071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Tato prezentace  slouží k výkladu látky v předmětu matematika.</a:t>
            </a:r>
          </a:p>
          <a:p>
            <a:r>
              <a:rPr lang="cs-CZ" dirty="0" smtClean="0"/>
              <a:t>Žáci se seznámí s osou souměrnosti a s osově souměrnými útvary.</a:t>
            </a:r>
          </a:p>
          <a:p>
            <a:r>
              <a:rPr lang="cs-CZ" dirty="0" smtClean="0"/>
              <a:t>Budou vyhledávat osy souměrnosti jednotlivých útvarů.</a:t>
            </a:r>
          </a:p>
          <a:p>
            <a:r>
              <a:rPr lang="cs-CZ" dirty="0" smtClean="0"/>
              <a:t>Budou určovat, které útvary jsou souměrné a které nejsou souměrné. 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356813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539552" y="1412776"/>
            <a:ext cx="8352928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Datum vytvoření</a:t>
            </a:r>
            <a:r>
              <a:rPr lang="cs-CZ" sz="2800" dirty="0" smtClean="0"/>
              <a:t>:        9.5.2012</a:t>
            </a:r>
            <a:endParaRPr lang="cs-CZ" sz="2800" dirty="0" smtClean="0"/>
          </a:p>
          <a:p>
            <a:endParaRPr lang="cs-CZ" sz="2800" dirty="0"/>
          </a:p>
          <a:p>
            <a:endParaRPr lang="cs-CZ" sz="2800" dirty="0" smtClean="0"/>
          </a:p>
          <a:p>
            <a:r>
              <a:rPr lang="cs-CZ" sz="2800" dirty="0" smtClean="0"/>
              <a:t>Klíčová slova</a:t>
            </a:r>
            <a:r>
              <a:rPr lang="cs-CZ" sz="2800" dirty="0" smtClean="0"/>
              <a:t>:       osa souměrnosti, shodnost, útvary osově souměrné</a:t>
            </a: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15832771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827584" y="1988840"/>
            <a:ext cx="7704856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7200" b="1" dirty="0" smtClean="0">
                <a:solidFill>
                  <a:schemeClr val="accent4">
                    <a:lumMod val="75000"/>
                  </a:schemeClr>
                </a:solidFill>
              </a:rPr>
              <a:t>Útvary souměrné      </a:t>
            </a:r>
          </a:p>
          <a:p>
            <a:r>
              <a:rPr lang="cs-CZ" sz="7200" b="1" dirty="0">
                <a:solidFill>
                  <a:schemeClr val="accent4">
                    <a:lumMod val="75000"/>
                  </a:schemeClr>
                </a:solidFill>
              </a:rPr>
              <a:t> </a:t>
            </a:r>
            <a:r>
              <a:rPr lang="cs-CZ" sz="7200" b="1" dirty="0" smtClean="0">
                <a:solidFill>
                  <a:schemeClr val="accent4">
                    <a:lumMod val="75000"/>
                  </a:schemeClr>
                </a:solidFill>
              </a:rPr>
              <a:t>        podle osy</a:t>
            </a:r>
            <a:endParaRPr lang="cs-CZ" sz="7200" b="1" dirty="0">
              <a:solidFill>
                <a:schemeClr val="accent4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55099020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48271" y="848205"/>
            <a:ext cx="8496944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800" b="1" dirty="0" smtClean="0">
                <a:solidFill>
                  <a:schemeClr val="accent2">
                    <a:lumMod val="75000"/>
                  </a:schemeClr>
                </a:solidFill>
              </a:rPr>
              <a:t>        Osová souměrnost </a:t>
            </a:r>
          </a:p>
          <a:p>
            <a:r>
              <a:rPr lang="cs-CZ" sz="4000" dirty="0" smtClean="0"/>
              <a:t>je  typ geometrického zobrazení, jedná se o druh </a:t>
            </a:r>
            <a:r>
              <a:rPr lang="cs-CZ" sz="4000" b="1" dirty="0" smtClean="0">
                <a:solidFill>
                  <a:schemeClr val="accent2">
                    <a:lumMod val="75000"/>
                  </a:schemeClr>
                </a:solidFill>
              </a:rPr>
              <a:t>shodnosti.</a:t>
            </a:r>
            <a:endParaRPr lang="cs-CZ" sz="4000" b="1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3" name="Rovnoramenný trojúhelník 2"/>
          <p:cNvSpPr/>
          <p:nvPr/>
        </p:nvSpPr>
        <p:spPr>
          <a:xfrm>
            <a:off x="396702" y="3717032"/>
            <a:ext cx="2663130" cy="2808312"/>
          </a:xfrm>
          <a:prstGeom prst="triangl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Lichoběžník 3"/>
          <p:cNvSpPr/>
          <p:nvPr/>
        </p:nvSpPr>
        <p:spPr>
          <a:xfrm>
            <a:off x="3419872" y="3429000"/>
            <a:ext cx="2880320" cy="2088232"/>
          </a:xfrm>
          <a:prstGeom prst="trapezoid">
            <a:avLst/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Šestiúhelník 4"/>
          <p:cNvSpPr/>
          <p:nvPr/>
        </p:nvSpPr>
        <p:spPr>
          <a:xfrm>
            <a:off x="6732240" y="4046486"/>
            <a:ext cx="2232248" cy="2478858"/>
          </a:xfrm>
          <a:prstGeom prst="hexagon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7" name="Přímá spojnice 6"/>
          <p:cNvCxnSpPr/>
          <p:nvPr/>
        </p:nvCxnSpPr>
        <p:spPr>
          <a:xfrm>
            <a:off x="1728267" y="3284984"/>
            <a:ext cx="0" cy="3456384"/>
          </a:xfrm>
          <a:prstGeom prst="line">
            <a:avLst/>
          </a:prstGeom>
          <a:ln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Přímá spojnice 8"/>
          <p:cNvCxnSpPr/>
          <p:nvPr/>
        </p:nvCxnSpPr>
        <p:spPr>
          <a:xfrm>
            <a:off x="4860032" y="3114839"/>
            <a:ext cx="0" cy="2834441"/>
          </a:xfrm>
          <a:prstGeom prst="line">
            <a:avLst/>
          </a:prstGeom>
          <a:ln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Přímá spojnice 10"/>
          <p:cNvCxnSpPr/>
          <p:nvPr/>
        </p:nvCxnSpPr>
        <p:spPr>
          <a:xfrm>
            <a:off x="7848364" y="3717032"/>
            <a:ext cx="0" cy="3140968"/>
          </a:xfrm>
          <a:prstGeom prst="line">
            <a:avLst/>
          </a:prstGeom>
          <a:ln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Přímá spojnice 12"/>
          <p:cNvCxnSpPr/>
          <p:nvPr/>
        </p:nvCxnSpPr>
        <p:spPr>
          <a:xfrm>
            <a:off x="6516216" y="5285915"/>
            <a:ext cx="2627784" cy="0"/>
          </a:xfrm>
          <a:prstGeom prst="line">
            <a:avLst/>
          </a:prstGeom>
          <a:ln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TextovéPole 16"/>
          <p:cNvSpPr txBox="1"/>
          <p:nvPr/>
        </p:nvSpPr>
        <p:spPr>
          <a:xfrm>
            <a:off x="3707904" y="6309320"/>
            <a:ext cx="271285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/>
              <a:t>o</a:t>
            </a:r>
            <a:r>
              <a:rPr lang="cs-CZ" sz="2800" dirty="0" smtClean="0"/>
              <a:t>sa souměrnosti</a:t>
            </a:r>
            <a:endParaRPr lang="cs-CZ" sz="2800" dirty="0"/>
          </a:p>
        </p:txBody>
      </p:sp>
      <p:cxnSp>
        <p:nvCxnSpPr>
          <p:cNvPr id="19" name="Přímá spojnice se šipkou 18"/>
          <p:cNvCxnSpPr/>
          <p:nvPr/>
        </p:nvCxnSpPr>
        <p:spPr>
          <a:xfrm flipV="1">
            <a:off x="4572000" y="5949280"/>
            <a:ext cx="144016" cy="360040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Přímá spojnice se šipkou 20"/>
          <p:cNvCxnSpPr/>
          <p:nvPr/>
        </p:nvCxnSpPr>
        <p:spPr>
          <a:xfrm flipH="1" flipV="1">
            <a:off x="1979712" y="6129300"/>
            <a:ext cx="1584176" cy="441630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Přímá spojnice se šipkou 22"/>
          <p:cNvCxnSpPr>
            <a:stCxn id="17" idx="3"/>
          </p:cNvCxnSpPr>
          <p:nvPr/>
        </p:nvCxnSpPr>
        <p:spPr>
          <a:xfrm flipV="1">
            <a:off x="6420763" y="5805264"/>
            <a:ext cx="1319589" cy="765666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Přímá spojnice se šipkou 28"/>
          <p:cNvCxnSpPr/>
          <p:nvPr/>
        </p:nvCxnSpPr>
        <p:spPr>
          <a:xfrm flipV="1">
            <a:off x="6084168" y="5517232"/>
            <a:ext cx="432048" cy="832883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505773991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6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2627784" y="2564904"/>
            <a:ext cx="3816424" cy="3312368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4" name="Přímá spojnice 3"/>
          <p:cNvCxnSpPr/>
          <p:nvPr/>
        </p:nvCxnSpPr>
        <p:spPr>
          <a:xfrm>
            <a:off x="4535996" y="2204864"/>
            <a:ext cx="0" cy="3960440"/>
          </a:xfrm>
          <a:prstGeom prst="line">
            <a:avLst/>
          </a:prstGeom>
          <a:ln w="28575">
            <a:solidFill>
              <a:schemeClr val="accent6">
                <a:lumMod val="75000"/>
              </a:scheme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Přímá spojnice 5"/>
          <p:cNvCxnSpPr/>
          <p:nvPr/>
        </p:nvCxnSpPr>
        <p:spPr>
          <a:xfrm>
            <a:off x="2411760" y="4221088"/>
            <a:ext cx="4392488" cy="0"/>
          </a:xfrm>
          <a:prstGeom prst="line">
            <a:avLst/>
          </a:prstGeom>
          <a:ln w="28575">
            <a:solidFill>
              <a:schemeClr val="tx2">
                <a:lumMod val="60000"/>
                <a:lumOff val="40000"/>
              </a:scheme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Přímá spojnice 9"/>
          <p:cNvCxnSpPr/>
          <p:nvPr/>
        </p:nvCxnSpPr>
        <p:spPr>
          <a:xfrm flipV="1">
            <a:off x="2411760" y="2420888"/>
            <a:ext cx="4176464" cy="3600400"/>
          </a:xfrm>
          <a:prstGeom prst="line">
            <a:avLst/>
          </a:prstGeom>
          <a:ln>
            <a:solidFill>
              <a:schemeClr val="tx1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Přímá spojnice 25"/>
          <p:cNvCxnSpPr/>
          <p:nvPr/>
        </p:nvCxnSpPr>
        <p:spPr>
          <a:xfrm>
            <a:off x="2519772" y="2441705"/>
            <a:ext cx="4068452" cy="3600400"/>
          </a:xfrm>
          <a:prstGeom prst="line">
            <a:avLst/>
          </a:prstGeom>
          <a:ln w="28575">
            <a:solidFill>
              <a:srgbClr val="FFC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2" name="TextovéPole 31"/>
          <p:cNvSpPr txBox="1"/>
          <p:nvPr/>
        </p:nvSpPr>
        <p:spPr>
          <a:xfrm>
            <a:off x="1475656" y="1058833"/>
            <a:ext cx="5768054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 smtClean="0"/>
              <a:t>Osy souměrnosti </a:t>
            </a:r>
            <a:r>
              <a:rPr lang="cs-CZ" sz="4000" b="1" dirty="0" smtClean="0">
                <a:solidFill>
                  <a:schemeClr val="accent2">
                    <a:lumMod val="75000"/>
                  </a:schemeClr>
                </a:solidFill>
              </a:rPr>
              <a:t>čtverce</a:t>
            </a:r>
            <a:endParaRPr lang="cs-CZ" sz="4000" b="1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33" name="TextovéPole 32"/>
          <p:cNvSpPr txBox="1"/>
          <p:nvPr/>
        </p:nvSpPr>
        <p:spPr>
          <a:xfrm>
            <a:off x="1180717" y="6069128"/>
            <a:ext cx="663854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chemeClr val="accent2">
                    <a:lumMod val="75000"/>
                  </a:schemeClr>
                </a:solidFill>
              </a:rPr>
              <a:t>Kolik má čtverec os souměrnosti?</a:t>
            </a:r>
            <a:endParaRPr lang="cs-CZ" sz="3200" b="1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34" name="TextovéPole 33"/>
          <p:cNvSpPr txBox="1"/>
          <p:nvPr/>
        </p:nvSpPr>
        <p:spPr>
          <a:xfrm>
            <a:off x="7610989" y="4005064"/>
            <a:ext cx="587020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6000" b="1" dirty="0" smtClean="0">
                <a:solidFill>
                  <a:schemeClr val="accent2">
                    <a:lumMod val="75000"/>
                  </a:schemeClr>
                </a:solidFill>
              </a:rPr>
              <a:t>4</a:t>
            </a:r>
            <a:endParaRPr lang="cs-CZ" sz="6000" b="1" dirty="0">
              <a:solidFill>
                <a:schemeClr val="accent2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81779525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331640" y="1274857"/>
            <a:ext cx="6575774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 smtClean="0"/>
              <a:t>Osy souměrnosti </a:t>
            </a:r>
            <a:r>
              <a:rPr lang="cs-CZ" sz="4000" b="1" dirty="0" smtClean="0">
                <a:solidFill>
                  <a:schemeClr val="accent2">
                    <a:lumMod val="75000"/>
                  </a:schemeClr>
                </a:solidFill>
              </a:rPr>
              <a:t>obdélníku</a:t>
            </a:r>
            <a:endParaRPr lang="cs-CZ" sz="4000" b="1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3" name="Obdélník 2"/>
          <p:cNvSpPr/>
          <p:nvPr/>
        </p:nvSpPr>
        <p:spPr>
          <a:xfrm>
            <a:off x="2027239" y="2852936"/>
            <a:ext cx="5184576" cy="2016224"/>
          </a:xfrm>
          <a:prstGeom prst="rect">
            <a:avLst/>
          </a:prstGeom>
          <a:solidFill>
            <a:schemeClr val="bg2">
              <a:lumMod val="75000"/>
            </a:schemeClr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5" name="Přímá spojnice 4"/>
          <p:cNvCxnSpPr/>
          <p:nvPr/>
        </p:nvCxnSpPr>
        <p:spPr>
          <a:xfrm>
            <a:off x="4636057" y="2708920"/>
            <a:ext cx="0" cy="2304256"/>
          </a:xfrm>
          <a:prstGeom prst="line">
            <a:avLst/>
          </a:prstGeom>
          <a:ln w="28575">
            <a:solidFill>
              <a:srgbClr val="7030A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extovéPole 9"/>
          <p:cNvSpPr txBox="1"/>
          <p:nvPr/>
        </p:nvSpPr>
        <p:spPr>
          <a:xfrm>
            <a:off x="883183" y="5878780"/>
            <a:ext cx="702423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chemeClr val="accent4">
                    <a:lumMod val="75000"/>
                  </a:schemeClr>
                </a:solidFill>
              </a:rPr>
              <a:t>Kolik má obdélník os souměrnosti?</a:t>
            </a:r>
            <a:endParaRPr lang="cs-CZ" sz="3200" b="1" dirty="0">
              <a:solidFill>
                <a:schemeClr val="accent4">
                  <a:lumMod val="75000"/>
                </a:schemeClr>
              </a:solidFill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7907414" y="3199328"/>
            <a:ext cx="681597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8000" b="1" dirty="0" smtClean="0">
                <a:solidFill>
                  <a:srgbClr val="FF0000"/>
                </a:solidFill>
              </a:rPr>
              <a:t>2</a:t>
            </a:r>
            <a:endParaRPr lang="cs-CZ" sz="8000" b="1" dirty="0">
              <a:solidFill>
                <a:srgbClr val="FF0000"/>
              </a:solidFill>
            </a:endParaRPr>
          </a:p>
        </p:txBody>
      </p:sp>
      <p:cxnSp>
        <p:nvCxnSpPr>
          <p:cNvPr id="13" name="Přímá spojnice 12"/>
          <p:cNvCxnSpPr/>
          <p:nvPr/>
        </p:nvCxnSpPr>
        <p:spPr>
          <a:xfrm>
            <a:off x="1907704" y="3861048"/>
            <a:ext cx="5400600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041802067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ál 1"/>
          <p:cNvSpPr/>
          <p:nvPr/>
        </p:nvSpPr>
        <p:spPr>
          <a:xfrm>
            <a:off x="2915816" y="2276872"/>
            <a:ext cx="2952328" cy="2664296"/>
          </a:xfrm>
          <a:prstGeom prst="ellipse">
            <a:avLst/>
          </a:prstGeom>
          <a:solidFill>
            <a:schemeClr val="bg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4" name="Přímá spojnice 3"/>
          <p:cNvCxnSpPr/>
          <p:nvPr/>
        </p:nvCxnSpPr>
        <p:spPr>
          <a:xfrm>
            <a:off x="4391980" y="2132856"/>
            <a:ext cx="0" cy="295232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Přímá spojnice 5"/>
          <p:cNvCxnSpPr/>
          <p:nvPr/>
        </p:nvCxnSpPr>
        <p:spPr>
          <a:xfrm>
            <a:off x="2771800" y="3609020"/>
            <a:ext cx="3240360" cy="0"/>
          </a:xfrm>
          <a:prstGeom prst="line">
            <a:avLst/>
          </a:prstGeom>
          <a:ln w="1905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Přímá spojnice 8"/>
          <p:cNvCxnSpPr/>
          <p:nvPr/>
        </p:nvCxnSpPr>
        <p:spPr>
          <a:xfrm>
            <a:off x="3275856" y="2564904"/>
            <a:ext cx="2304256" cy="2160240"/>
          </a:xfrm>
          <a:prstGeom prst="line">
            <a:avLst/>
          </a:prstGeom>
          <a:ln w="19050">
            <a:solidFill>
              <a:schemeClr val="accent6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Přímá spojnice 18"/>
          <p:cNvCxnSpPr/>
          <p:nvPr/>
        </p:nvCxnSpPr>
        <p:spPr>
          <a:xfrm flipH="1">
            <a:off x="3131840" y="2564904"/>
            <a:ext cx="2448272" cy="2160240"/>
          </a:xfrm>
          <a:prstGeom prst="line">
            <a:avLst/>
          </a:prstGeom>
          <a:ln w="190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TextovéPole 19"/>
          <p:cNvSpPr txBox="1"/>
          <p:nvPr/>
        </p:nvSpPr>
        <p:spPr>
          <a:xfrm>
            <a:off x="899592" y="1268760"/>
            <a:ext cx="733848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dirty="0" smtClean="0">
                <a:solidFill>
                  <a:schemeClr val="accent4">
                    <a:lumMod val="50000"/>
                  </a:schemeClr>
                </a:solidFill>
              </a:rPr>
              <a:t>Kolik os souměrnosti má </a:t>
            </a:r>
            <a:r>
              <a:rPr lang="cs-CZ" sz="3600" b="1" dirty="0" smtClean="0">
                <a:solidFill>
                  <a:schemeClr val="accent4">
                    <a:lumMod val="50000"/>
                  </a:schemeClr>
                </a:solidFill>
              </a:rPr>
              <a:t>kružnice?</a:t>
            </a:r>
            <a:endParaRPr lang="cs-CZ" sz="3600" b="1" dirty="0">
              <a:solidFill>
                <a:schemeClr val="accent4">
                  <a:lumMod val="50000"/>
                </a:schemeClr>
              </a:solidFill>
            </a:endParaRPr>
          </a:p>
        </p:txBody>
      </p:sp>
      <p:sp>
        <p:nvSpPr>
          <p:cNvPr id="21" name="TextovéPole 20"/>
          <p:cNvSpPr txBox="1"/>
          <p:nvPr/>
        </p:nvSpPr>
        <p:spPr>
          <a:xfrm>
            <a:off x="3516809" y="5523329"/>
            <a:ext cx="1936749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dirty="0" smtClean="0">
                <a:solidFill>
                  <a:srgbClr val="0070C0"/>
                </a:solidFill>
              </a:rPr>
              <a:t>mnoho</a:t>
            </a:r>
            <a:endParaRPr lang="cs-CZ" sz="4000" b="1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6623853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rdce 1"/>
          <p:cNvSpPr/>
          <p:nvPr/>
        </p:nvSpPr>
        <p:spPr>
          <a:xfrm>
            <a:off x="405550" y="2252311"/>
            <a:ext cx="2520280" cy="2160240"/>
          </a:xfrm>
          <a:prstGeom prst="heart">
            <a:avLst/>
          </a:prstGeom>
          <a:solidFill>
            <a:schemeClr val="accent4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Kříž 2"/>
          <p:cNvSpPr/>
          <p:nvPr/>
        </p:nvSpPr>
        <p:spPr>
          <a:xfrm>
            <a:off x="5724128" y="1723898"/>
            <a:ext cx="2286254" cy="2191713"/>
          </a:xfrm>
          <a:prstGeom prst="plus">
            <a:avLst/>
          </a:prstGeom>
          <a:solidFill>
            <a:schemeClr val="accent3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Šipka dolů 4"/>
          <p:cNvSpPr/>
          <p:nvPr/>
        </p:nvSpPr>
        <p:spPr>
          <a:xfrm>
            <a:off x="6039117" y="4725144"/>
            <a:ext cx="1440160" cy="1800200"/>
          </a:xfrm>
          <a:prstGeom prst="downArrow">
            <a:avLst/>
          </a:prstGeom>
          <a:solidFill>
            <a:schemeClr val="accent6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Měsíc 5"/>
          <p:cNvSpPr/>
          <p:nvPr/>
        </p:nvSpPr>
        <p:spPr>
          <a:xfrm>
            <a:off x="2483768" y="3939327"/>
            <a:ext cx="1512168" cy="2592288"/>
          </a:xfrm>
          <a:prstGeom prst="moon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TextovéPole 6"/>
          <p:cNvSpPr txBox="1"/>
          <p:nvPr/>
        </p:nvSpPr>
        <p:spPr>
          <a:xfrm>
            <a:off x="1218536" y="1045327"/>
            <a:ext cx="462261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chemeClr val="accent6">
                    <a:lumMod val="50000"/>
                  </a:schemeClr>
                </a:solidFill>
              </a:rPr>
              <a:t>Najdi osy </a:t>
            </a:r>
            <a:r>
              <a:rPr lang="cs-CZ" sz="3200" b="1" dirty="0" smtClean="0">
                <a:solidFill>
                  <a:schemeClr val="accent6">
                    <a:lumMod val="50000"/>
                  </a:schemeClr>
                </a:solidFill>
              </a:rPr>
              <a:t>souměrnosti:</a:t>
            </a:r>
            <a:endParaRPr lang="cs-CZ" sz="3200" b="1" dirty="0">
              <a:solidFill>
                <a:schemeClr val="accent6">
                  <a:lumMod val="50000"/>
                </a:schemeClr>
              </a:solidFill>
            </a:endParaRPr>
          </a:p>
        </p:txBody>
      </p:sp>
      <p:cxnSp>
        <p:nvCxnSpPr>
          <p:cNvPr id="9" name="Přímá spojnice 8"/>
          <p:cNvCxnSpPr/>
          <p:nvPr/>
        </p:nvCxnSpPr>
        <p:spPr>
          <a:xfrm>
            <a:off x="1665690" y="2252311"/>
            <a:ext cx="0" cy="2472833"/>
          </a:xfrm>
          <a:prstGeom prst="line">
            <a:avLst/>
          </a:prstGeom>
          <a:ln w="190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Přímá spojnice 10"/>
          <p:cNvCxnSpPr/>
          <p:nvPr/>
        </p:nvCxnSpPr>
        <p:spPr>
          <a:xfrm>
            <a:off x="6867255" y="1484784"/>
            <a:ext cx="0" cy="2592288"/>
          </a:xfrm>
          <a:prstGeom prst="line">
            <a:avLst/>
          </a:prstGeom>
          <a:ln w="19050">
            <a:solidFill>
              <a:schemeClr val="accent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Přímá spojnice 12"/>
          <p:cNvCxnSpPr/>
          <p:nvPr/>
        </p:nvCxnSpPr>
        <p:spPr>
          <a:xfrm>
            <a:off x="5580112" y="2819754"/>
            <a:ext cx="2592288" cy="0"/>
          </a:xfrm>
          <a:prstGeom prst="line">
            <a:avLst/>
          </a:prstGeom>
          <a:ln w="19050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Přímá spojnice 14"/>
          <p:cNvCxnSpPr/>
          <p:nvPr/>
        </p:nvCxnSpPr>
        <p:spPr>
          <a:xfrm>
            <a:off x="2267744" y="5235471"/>
            <a:ext cx="1368152" cy="0"/>
          </a:xfrm>
          <a:prstGeom prst="line">
            <a:avLst/>
          </a:prstGeom>
          <a:ln w="19050">
            <a:solidFill>
              <a:srgbClr val="7030A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Přímá spojnice 16"/>
          <p:cNvCxnSpPr/>
          <p:nvPr/>
        </p:nvCxnSpPr>
        <p:spPr>
          <a:xfrm>
            <a:off x="6759197" y="4509120"/>
            <a:ext cx="0" cy="2160240"/>
          </a:xfrm>
          <a:prstGeom prst="line">
            <a:avLst/>
          </a:prstGeom>
          <a:ln w="1905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TextovéPole 17"/>
          <p:cNvSpPr txBox="1"/>
          <p:nvPr/>
        </p:nvSpPr>
        <p:spPr>
          <a:xfrm>
            <a:off x="196198" y="1768460"/>
            <a:ext cx="41870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/>
              <a:t>1.</a:t>
            </a:r>
            <a:endParaRPr lang="cs-CZ" sz="3200" dirty="0"/>
          </a:p>
        </p:txBody>
      </p:sp>
      <p:sp>
        <p:nvSpPr>
          <p:cNvPr id="19" name="TextovéPole 18"/>
          <p:cNvSpPr txBox="1"/>
          <p:nvPr/>
        </p:nvSpPr>
        <p:spPr>
          <a:xfrm>
            <a:off x="5191478" y="1959923"/>
            <a:ext cx="48923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/>
              <a:t>2.</a:t>
            </a:r>
            <a:endParaRPr lang="cs-CZ" sz="3200" dirty="0"/>
          </a:p>
        </p:txBody>
      </p:sp>
      <p:sp>
        <p:nvSpPr>
          <p:cNvPr id="20" name="TextovéPole 19"/>
          <p:cNvSpPr txBox="1"/>
          <p:nvPr/>
        </p:nvSpPr>
        <p:spPr>
          <a:xfrm>
            <a:off x="2051720" y="5625244"/>
            <a:ext cx="47801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/>
              <a:t>3.</a:t>
            </a:r>
            <a:endParaRPr lang="cs-CZ" sz="3200" dirty="0"/>
          </a:p>
        </p:txBody>
      </p:sp>
      <p:sp>
        <p:nvSpPr>
          <p:cNvPr id="21" name="TextovéPole 20"/>
          <p:cNvSpPr txBox="1"/>
          <p:nvPr/>
        </p:nvSpPr>
        <p:spPr>
          <a:xfrm>
            <a:off x="5580112" y="5713431"/>
            <a:ext cx="50847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/>
              <a:t>4.</a:t>
            </a:r>
            <a:endParaRPr lang="cs-CZ" sz="3200" dirty="0"/>
          </a:p>
        </p:txBody>
      </p:sp>
    </p:spTree>
    <p:extLst>
      <p:ext uri="{BB962C8B-B14F-4D97-AF65-F5344CB8AC3E}">
        <p14:creationId xmlns:p14="http://schemas.microsoft.com/office/powerpoint/2010/main" val="1882995314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475656" y="845753"/>
            <a:ext cx="565244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/>
              <a:t>Které útvary nejsou souměrné?</a:t>
            </a:r>
            <a:endParaRPr lang="cs-CZ" sz="3200" dirty="0"/>
          </a:p>
        </p:txBody>
      </p:sp>
      <p:sp>
        <p:nvSpPr>
          <p:cNvPr id="3" name="Výseč 2"/>
          <p:cNvSpPr/>
          <p:nvPr/>
        </p:nvSpPr>
        <p:spPr>
          <a:xfrm>
            <a:off x="179512" y="1664804"/>
            <a:ext cx="2304256" cy="2124236"/>
          </a:xfrm>
          <a:prstGeom prst="pie">
            <a:avLst/>
          </a:prstGeom>
          <a:solidFill>
            <a:schemeClr val="accent4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4" name="Výbuch 2 3"/>
          <p:cNvSpPr/>
          <p:nvPr/>
        </p:nvSpPr>
        <p:spPr>
          <a:xfrm>
            <a:off x="2987824" y="1664804"/>
            <a:ext cx="3384376" cy="2376264"/>
          </a:xfrm>
          <a:prstGeom prst="irregularSeal2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Vývojový diagram: ruční vstup 4"/>
          <p:cNvSpPr/>
          <p:nvPr/>
        </p:nvSpPr>
        <p:spPr>
          <a:xfrm>
            <a:off x="755576" y="4351968"/>
            <a:ext cx="2376264" cy="1944216"/>
          </a:xfrm>
          <a:prstGeom prst="flowChartManualInput">
            <a:avLst/>
          </a:prstGeom>
          <a:solidFill>
            <a:schemeClr val="accent6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Šipka ve tvaru U 5"/>
          <p:cNvSpPr/>
          <p:nvPr/>
        </p:nvSpPr>
        <p:spPr>
          <a:xfrm>
            <a:off x="4932040" y="4581128"/>
            <a:ext cx="936104" cy="1800200"/>
          </a:xfrm>
          <a:prstGeom prst="uturnArrow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7" name="Zaoblený obdélník 6"/>
          <p:cNvSpPr/>
          <p:nvPr/>
        </p:nvSpPr>
        <p:spPr>
          <a:xfrm>
            <a:off x="6930401" y="4454350"/>
            <a:ext cx="1512168" cy="1224136"/>
          </a:xfrm>
          <a:prstGeom prst="roundRect">
            <a:avLst/>
          </a:prstGeom>
          <a:solidFill>
            <a:schemeClr val="accent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Slza 7"/>
          <p:cNvSpPr/>
          <p:nvPr/>
        </p:nvSpPr>
        <p:spPr>
          <a:xfrm rot="16200000">
            <a:off x="6552220" y="1952836"/>
            <a:ext cx="1728192" cy="1800200"/>
          </a:xfrm>
          <a:prstGeom prst="teardrop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10" name="Přímá spojnice 9"/>
          <p:cNvCxnSpPr/>
          <p:nvPr/>
        </p:nvCxnSpPr>
        <p:spPr>
          <a:xfrm flipV="1">
            <a:off x="395536" y="2204864"/>
            <a:ext cx="1548172" cy="1296144"/>
          </a:xfrm>
          <a:prstGeom prst="line">
            <a:avLst/>
          </a:prstGeom>
          <a:ln w="190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Přímá spojnice 11"/>
          <p:cNvCxnSpPr/>
          <p:nvPr/>
        </p:nvCxnSpPr>
        <p:spPr>
          <a:xfrm>
            <a:off x="6372200" y="1844824"/>
            <a:ext cx="1944216" cy="1872208"/>
          </a:xfrm>
          <a:prstGeom prst="line">
            <a:avLst/>
          </a:prstGeom>
          <a:ln w="190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Přímá spojnice 13"/>
          <p:cNvCxnSpPr/>
          <p:nvPr/>
        </p:nvCxnSpPr>
        <p:spPr>
          <a:xfrm>
            <a:off x="6732240" y="5066418"/>
            <a:ext cx="1872208" cy="0"/>
          </a:xfrm>
          <a:prstGeom prst="line">
            <a:avLst/>
          </a:prstGeom>
          <a:ln w="190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Přímá spojnice 15"/>
          <p:cNvCxnSpPr/>
          <p:nvPr/>
        </p:nvCxnSpPr>
        <p:spPr>
          <a:xfrm>
            <a:off x="7668344" y="4351968"/>
            <a:ext cx="18141" cy="1453296"/>
          </a:xfrm>
          <a:prstGeom prst="line">
            <a:avLst/>
          </a:prstGeom>
          <a:ln w="190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extovéPole 8"/>
          <p:cNvSpPr txBox="1"/>
          <p:nvPr/>
        </p:nvSpPr>
        <p:spPr>
          <a:xfrm>
            <a:off x="180573" y="1465619"/>
            <a:ext cx="42992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1)</a:t>
            </a:r>
            <a:endParaRPr lang="cs-CZ" sz="2800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3287510" y="1646271"/>
            <a:ext cx="49244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2)</a:t>
            </a:r>
            <a:endParaRPr lang="cs-CZ" sz="2800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7090552" y="1430528"/>
            <a:ext cx="48122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3)</a:t>
            </a:r>
            <a:endParaRPr lang="cs-CZ" sz="2800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356262" y="4319518"/>
            <a:ext cx="50847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4)</a:t>
            </a:r>
            <a:endParaRPr lang="cs-CZ" sz="2800" dirty="0"/>
          </a:p>
        </p:txBody>
      </p:sp>
      <p:sp>
        <p:nvSpPr>
          <p:cNvPr id="17" name="TextovéPole 16"/>
          <p:cNvSpPr txBox="1"/>
          <p:nvPr/>
        </p:nvSpPr>
        <p:spPr>
          <a:xfrm>
            <a:off x="4423479" y="4351968"/>
            <a:ext cx="48923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5)</a:t>
            </a:r>
            <a:endParaRPr lang="cs-CZ" sz="2800" dirty="0"/>
          </a:p>
        </p:txBody>
      </p:sp>
      <p:sp>
        <p:nvSpPr>
          <p:cNvPr id="18" name="TextovéPole 17"/>
          <p:cNvSpPr txBox="1"/>
          <p:nvPr/>
        </p:nvSpPr>
        <p:spPr>
          <a:xfrm>
            <a:off x="6451523" y="4319518"/>
            <a:ext cx="51167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6)</a:t>
            </a: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1633778251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2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3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81029" y="2132856"/>
            <a:ext cx="542707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9600" dirty="0" smtClean="0">
                <a:solidFill>
                  <a:srgbClr val="00B050"/>
                </a:solidFill>
              </a:rPr>
              <a:t>A B C D E  </a:t>
            </a:r>
            <a:endParaRPr lang="cs-CZ" sz="9600" dirty="0">
              <a:solidFill>
                <a:srgbClr val="00B050"/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181375" y="1124744"/>
            <a:ext cx="870437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chemeClr val="accent6">
                    <a:lumMod val="50000"/>
                  </a:schemeClr>
                </a:solidFill>
              </a:rPr>
              <a:t>Která z těchto písmen </a:t>
            </a:r>
            <a:r>
              <a:rPr lang="cs-CZ" sz="3200" b="1" dirty="0">
                <a:solidFill>
                  <a:schemeClr val="accent6">
                    <a:lumMod val="50000"/>
                  </a:schemeClr>
                </a:solidFill>
              </a:rPr>
              <a:t>j</a:t>
            </a:r>
            <a:r>
              <a:rPr lang="cs-CZ" sz="3200" b="1" dirty="0" smtClean="0">
                <a:solidFill>
                  <a:schemeClr val="accent6">
                    <a:lumMod val="50000"/>
                  </a:schemeClr>
                </a:solidFill>
              </a:rPr>
              <a:t>sou osově souměrná?</a:t>
            </a:r>
            <a:endParaRPr lang="cs-CZ" sz="3200" b="1" dirty="0">
              <a:solidFill>
                <a:schemeClr val="accent6">
                  <a:lumMod val="50000"/>
                </a:schemeClr>
              </a:solidFill>
            </a:endParaRPr>
          </a:p>
        </p:txBody>
      </p:sp>
      <p:cxnSp>
        <p:nvCxnSpPr>
          <p:cNvPr id="6" name="Přímá spojnice 5"/>
          <p:cNvCxnSpPr/>
          <p:nvPr/>
        </p:nvCxnSpPr>
        <p:spPr>
          <a:xfrm flipH="1">
            <a:off x="539552" y="2132856"/>
            <a:ext cx="36004" cy="1296144"/>
          </a:xfrm>
          <a:prstGeom prst="line">
            <a:avLst/>
          </a:prstGeom>
          <a:ln w="190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1313975" y="2883205"/>
            <a:ext cx="720080" cy="0"/>
          </a:xfrm>
          <a:prstGeom prst="line">
            <a:avLst/>
          </a:prstGeom>
          <a:ln w="190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Přímá spojnice 9"/>
          <p:cNvCxnSpPr/>
          <p:nvPr/>
        </p:nvCxnSpPr>
        <p:spPr>
          <a:xfrm>
            <a:off x="2195736" y="2883205"/>
            <a:ext cx="792088" cy="0"/>
          </a:xfrm>
          <a:prstGeom prst="line">
            <a:avLst/>
          </a:prstGeom>
          <a:ln w="190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Přímá spojnice 11"/>
          <p:cNvCxnSpPr/>
          <p:nvPr/>
        </p:nvCxnSpPr>
        <p:spPr>
          <a:xfrm>
            <a:off x="3419872" y="2883205"/>
            <a:ext cx="936104" cy="0"/>
          </a:xfrm>
          <a:prstGeom prst="line">
            <a:avLst/>
          </a:prstGeom>
          <a:ln w="190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Přímá spojnice 13"/>
          <p:cNvCxnSpPr/>
          <p:nvPr/>
        </p:nvCxnSpPr>
        <p:spPr>
          <a:xfrm>
            <a:off x="4649939" y="2883205"/>
            <a:ext cx="714149" cy="0"/>
          </a:xfrm>
          <a:prstGeom prst="line">
            <a:avLst/>
          </a:prstGeom>
          <a:ln w="190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TextovéPole 4"/>
          <p:cNvSpPr txBox="1"/>
          <p:nvPr/>
        </p:nvSpPr>
        <p:spPr>
          <a:xfrm>
            <a:off x="5588005" y="2140114"/>
            <a:ext cx="848309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9600" dirty="0" smtClean="0">
                <a:solidFill>
                  <a:srgbClr val="00B050"/>
                </a:solidFill>
              </a:rPr>
              <a:t>F</a:t>
            </a:r>
            <a:endParaRPr lang="cs-CZ" sz="9600" dirty="0">
              <a:solidFill>
                <a:srgbClr val="00B050"/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6500512" y="2140114"/>
            <a:ext cx="1047082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9600" dirty="0" smtClean="0">
                <a:solidFill>
                  <a:srgbClr val="00B050"/>
                </a:solidFill>
              </a:rPr>
              <a:t>G</a:t>
            </a:r>
            <a:endParaRPr lang="cs-CZ" sz="9600" dirty="0">
              <a:solidFill>
                <a:srgbClr val="00B050"/>
              </a:solidFill>
            </a:endParaRPr>
          </a:p>
        </p:txBody>
      </p:sp>
      <p:sp>
        <p:nvSpPr>
          <p:cNvPr id="11" name="Obdélník 10"/>
          <p:cNvSpPr/>
          <p:nvPr/>
        </p:nvSpPr>
        <p:spPr>
          <a:xfrm>
            <a:off x="7548951" y="2140114"/>
            <a:ext cx="1159292" cy="156966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cs-CZ" sz="9600" dirty="0">
                <a:solidFill>
                  <a:srgbClr val="00B050"/>
                </a:solidFill>
              </a:rPr>
              <a:t>H</a:t>
            </a:r>
          </a:p>
        </p:txBody>
      </p:sp>
      <p:cxnSp>
        <p:nvCxnSpPr>
          <p:cNvPr id="15" name="Přímá spojnice 14"/>
          <p:cNvCxnSpPr>
            <a:stCxn id="11" idx="0"/>
            <a:endCxn id="11" idx="2"/>
          </p:cNvCxnSpPr>
          <p:nvPr/>
        </p:nvCxnSpPr>
        <p:spPr>
          <a:xfrm>
            <a:off x="8128597" y="2140114"/>
            <a:ext cx="0" cy="1569660"/>
          </a:xfrm>
          <a:prstGeom prst="line">
            <a:avLst/>
          </a:prstGeom>
          <a:ln w="190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Přímá spojnice 18"/>
          <p:cNvCxnSpPr/>
          <p:nvPr/>
        </p:nvCxnSpPr>
        <p:spPr>
          <a:xfrm>
            <a:off x="7547594" y="2883205"/>
            <a:ext cx="1160649" cy="0"/>
          </a:xfrm>
          <a:prstGeom prst="line">
            <a:avLst/>
          </a:prstGeom>
          <a:ln w="190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TextovéPole 19"/>
          <p:cNvSpPr txBox="1"/>
          <p:nvPr/>
        </p:nvSpPr>
        <p:spPr>
          <a:xfrm>
            <a:off x="255217" y="4221088"/>
            <a:ext cx="569387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9600" dirty="0" smtClean="0">
                <a:solidFill>
                  <a:srgbClr val="00B050"/>
                </a:solidFill>
              </a:rPr>
              <a:t>J</a:t>
            </a:r>
            <a:endParaRPr lang="cs-CZ" sz="9600" dirty="0">
              <a:solidFill>
                <a:srgbClr val="00B050"/>
              </a:solidFill>
            </a:endParaRPr>
          </a:p>
        </p:txBody>
      </p:sp>
      <p:sp>
        <p:nvSpPr>
          <p:cNvPr id="21" name="TextovéPole 20"/>
          <p:cNvSpPr txBox="1"/>
          <p:nvPr/>
        </p:nvSpPr>
        <p:spPr>
          <a:xfrm>
            <a:off x="978084" y="4221088"/>
            <a:ext cx="995785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9600" dirty="0" smtClean="0">
                <a:solidFill>
                  <a:srgbClr val="00B050"/>
                </a:solidFill>
              </a:rPr>
              <a:t>K</a:t>
            </a:r>
            <a:endParaRPr lang="cs-CZ" sz="9600" dirty="0">
              <a:solidFill>
                <a:srgbClr val="00B050"/>
              </a:solidFill>
            </a:endParaRPr>
          </a:p>
        </p:txBody>
      </p:sp>
      <p:sp>
        <p:nvSpPr>
          <p:cNvPr id="23" name="TextovéPole 22"/>
          <p:cNvSpPr txBox="1"/>
          <p:nvPr/>
        </p:nvSpPr>
        <p:spPr>
          <a:xfrm>
            <a:off x="2195736" y="4221088"/>
            <a:ext cx="869149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9600" dirty="0" smtClean="0">
                <a:solidFill>
                  <a:srgbClr val="00B050"/>
                </a:solidFill>
              </a:rPr>
              <a:t>L</a:t>
            </a:r>
            <a:endParaRPr lang="cs-CZ" sz="9600" dirty="0">
              <a:solidFill>
                <a:srgbClr val="00B050"/>
              </a:solidFill>
            </a:endParaRPr>
          </a:p>
        </p:txBody>
      </p:sp>
      <p:sp>
        <p:nvSpPr>
          <p:cNvPr id="25" name="TextovéPole 24"/>
          <p:cNvSpPr txBox="1"/>
          <p:nvPr/>
        </p:nvSpPr>
        <p:spPr>
          <a:xfrm>
            <a:off x="3111022" y="4221088"/>
            <a:ext cx="1298753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9600" dirty="0" smtClean="0">
                <a:solidFill>
                  <a:srgbClr val="00B050"/>
                </a:solidFill>
              </a:rPr>
              <a:t>M</a:t>
            </a:r>
            <a:endParaRPr lang="cs-CZ" sz="9600" dirty="0">
              <a:solidFill>
                <a:srgbClr val="00B050"/>
              </a:solidFill>
            </a:endParaRPr>
          </a:p>
        </p:txBody>
      </p:sp>
      <p:sp>
        <p:nvSpPr>
          <p:cNvPr id="26" name="TextovéPole 25"/>
          <p:cNvSpPr txBox="1"/>
          <p:nvPr/>
        </p:nvSpPr>
        <p:spPr>
          <a:xfrm>
            <a:off x="4325743" y="4221088"/>
            <a:ext cx="1106393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9600" dirty="0" smtClean="0">
                <a:solidFill>
                  <a:srgbClr val="00B050"/>
                </a:solidFill>
              </a:rPr>
              <a:t>N</a:t>
            </a:r>
            <a:endParaRPr lang="cs-CZ" sz="9600" dirty="0">
              <a:solidFill>
                <a:srgbClr val="00B050"/>
              </a:solidFill>
            </a:endParaRPr>
          </a:p>
        </p:txBody>
      </p:sp>
      <p:sp>
        <p:nvSpPr>
          <p:cNvPr id="27" name="TextovéPole 26"/>
          <p:cNvSpPr txBox="1"/>
          <p:nvPr/>
        </p:nvSpPr>
        <p:spPr>
          <a:xfrm>
            <a:off x="5484076" y="4213626"/>
            <a:ext cx="901209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9600" dirty="0" smtClean="0">
                <a:solidFill>
                  <a:srgbClr val="00B050"/>
                </a:solidFill>
              </a:rPr>
              <a:t>P</a:t>
            </a:r>
            <a:endParaRPr lang="cs-CZ" sz="9600" dirty="0">
              <a:solidFill>
                <a:srgbClr val="00B050"/>
              </a:solidFill>
            </a:endParaRPr>
          </a:p>
        </p:txBody>
      </p:sp>
      <p:sp>
        <p:nvSpPr>
          <p:cNvPr id="28" name="TextovéPole 27"/>
          <p:cNvSpPr txBox="1"/>
          <p:nvPr/>
        </p:nvSpPr>
        <p:spPr>
          <a:xfrm>
            <a:off x="6472213" y="4221088"/>
            <a:ext cx="1175322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9600" dirty="0" smtClean="0">
                <a:solidFill>
                  <a:srgbClr val="00B050"/>
                </a:solidFill>
              </a:rPr>
              <a:t>Q</a:t>
            </a:r>
            <a:endParaRPr lang="cs-CZ" sz="9600" dirty="0">
              <a:solidFill>
                <a:srgbClr val="00B050"/>
              </a:solidFill>
            </a:endParaRPr>
          </a:p>
        </p:txBody>
      </p:sp>
      <p:sp>
        <p:nvSpPr>
          <p:cNvPr id="29" name="TextovéPole 28"/>
          <p:cNvSpPr txBox="1"/>
          <p:nvPr/>
        </p:nvSpPr>
        <p:spPr>
          <a:xfrm>
            <a:off x="7718237" y="4222932"/>
            <a:ext cx="962123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9600" dirty="0" smtClean="0">
                <a:solidFill>
                  <a:srgbClr val="00B050"/>
                </a:solidFill>
              </a:rPr>
              <a:t>R</a:t>
            </a:r>
            <a:endParaRPr lang="cs-CZ" sz="9600" dirty="0">
              <a:solidFill>
                <a:srgbClr val="00B050"/>
              </a:solidFill>
            </a:endParaRPr>
          </a:p>
        </p:txBody>
      </p:sp>
      <p:cxnSp>
        <p:nvCxnSpPr>
          <p:cNvPr id="31" name="Přímá spojnice 30"/>
          <p:cNvCxnSpPr>
            <a:stCxn id="21" idx="1"/>
            <a:endCxn id="21" idx="3"/>
          </p:cNvCxnSpPr>
          <p:nvPr/>
        </p:nvCxnSpPr>
        <p:spPr>
          <a:xfrm>
            <a:off x="978084" y="5005918"/>
            <a:ext cx="995785" cy="0"/>
          </a:xfrm>
          <a:prstGeom prst="line">
            <a:avLst/>
          </a:prstGeom>
          <a:ln w="190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Přímá spojnice 36"/>
          <p:cNvCxnSpPr/>
          <p:nvPr/>
        </p:nvCxnSpPr>
        <p:spPr>
          <a:xfrm>
            <a:off x="3760398" y="4509120"/>
            <a:ext cx="0" cy="1080120"/>
          </a:xfrm>
          <a:prstGeom prst="line">
            <a:avLst/>
          </a:prstGeom>
          <a:ln w="190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529960958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0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4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 dir="cw">
                                      <p:cBhvr>
                                        <p:cTn id="4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 dir="cw">
                                      <p:cBhvr>
                                        <p:cTn id="4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set>
                                      <p:cBhvr>
                                        <p:cTn id="4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30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4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 dir="cw">
                                      <p:cBhvr>
                                        <p:cTn id="4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 dir="cw">
                                      <p:cBhvr>
                                        <p:cTn id="5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set>
                                      <p:cBhvr>
                                        <p:cTn id="5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30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69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 dir="cw">
                                      <p:cBhvr>
                                        <p:cTn id="70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 dir="cw">
                                      <p:cBhvr>
                                        <p:cTn id="7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set>
                                      <p:cBhvr>
                                        <p:cTn id="7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30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8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 dir="cw">
                                      <p:cBhvr>
                                        <p:cTn id="84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 dir="cw">
                                      <p:cBhvr>
                                        <p:cTn id="85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set>
                                      <p:cBhvr>
                                        <p:cTn id="86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2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>
                      <p:stCondLst>
                        <p:cond delay="indefinite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30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9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 dir="cw">
                                      <p:cBhvr>
                                        <p:cTn id="98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 dir="cw">
                                      <p:cBhvr>
                                        <p:cTn id="99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set>
                                      <p:cBhvr>
                                        <p:cTn id="100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30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04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 dir="cw">
                                      <p:cBhvr>
                                        <p:cTn id="105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 dir="cw">
                                      <p:cBhvr>
                                        <p:cTn id="106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set>
                                      <p:cBhvr>
                                        <p:cTn id="107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>
                      <p:stCondLst>
                        <p:cond delay="indefinite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30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11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 dir="cw">
                                      <p:cBhvr>
                                        <p:cTn id="112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 dir="cw">
                                      <p:cBhvr>
                                        <p:cTn id="113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set>
                                      <p:cBhvr>
                                        <p:cTn id="114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5" fill="hold">
                      <p:stCondLst>
                        <p:cond delay="indefinite"/>
                      </p:stCondLst>
                      <p:childTnLst>
                        <p:par>
                          <p:cTn id="116" fill="hold">
                            <p:stCondLst>
                              <p:cond delay="0"/>
                            </p:stCondLst>
                            <p:childTnLst>
                              <p:par>
                                <p:cTn id="117" presetID="30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18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 dir="cw">
                                      <p:cBhvr>
                                        <p:cTn id="119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 dir="cw">
                                      <p:cBhvr>
                                        <p:cTn id="120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set>
                                      <p:cBhvr>
                                        <p:cTn id="121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7" grpId="0"/>
      <p:bldP spid="20" grpId="0"/>
      <p:bldP spid="23" grpId="0"/>
      <p:bldP spid="26" grpId="0"/>
      <p:bldP spid="27" grpId="0"/>
      <p:bldP spid="28" grpId="0"/>
      <p:bldP spid="29" grpId="0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ok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ok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ok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  <a:scene3d>
            <a:camera prst="orthographicFront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138</TotalTime>
  <Words>206</Words>
  <Application>Microsoft Office PowerPoint</Application>
  <PresentationFormat>Předvádění na obrazovce (4:3)</PresentationFormat>
  <Paragraphs>61</Paragraphs>
  <Slides>11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2" baseType="lpstr">
      <vt:lpstr>Tok</vt:lpstr>
      <vt:lpstr>Prezentace aplikace PowerPoint</vt:lpstr>
      <vt:lpstr>Anotace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DOMOV</dc:creator>
  <cp:lastModifiedBy>DOMOV</cp:lastModifiedBy>
  <cp:revision>16</cp:revision>
  <dcterms:created xsi:type="dcterms:W3CDTF">2012-05-07T17:29:33Z</dcterms:created>
  <dcterms:modified xsi:type="dcterms:W3CDTF">2012-05-09T15:20:43Z</dcterms:modified>
</cp:coreProperties>
</file>