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7" r:id="rId3"/>
    <p:sldId id="268" r:id="rId4"/>
    <p:sldId id="262" r:id="rId5"/>
    <p:sldId id="263" r:id="rId6"/>
    <p:sldId id="264" r:id="rId7"/>
    <p:sldId id="265" r:id="rId8"/>
    <p:sldId id="266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D1D8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1E8B541-01FB-4EA9-9574-09DB18380F28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A3F1FD3-5837-40B6-BFA4-4BFF008DCA1D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8B541-01FB-4EA9-9574-09DB18380F28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F1FD3-5837-40B6-BFA4-4BFF008DCA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8B541-01FB-4EA9-9574-09DB18380F28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F1FD3-5837-40B6-BFA4-4BFF008DCA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8B541-01FB-4EA9-9574-09DB18380F28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F1FD3-5837-40B6-BFA4-4BFF008DCA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8B541-01FB-4EA9-9574-09DB18380F28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F1FD3-5837-40B6-BFA4-4BFF008DCA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8B541-01FB-4EA9-9574-09DB18380F28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F1FD3-5837-40B6-BFA4-4BFF008DCA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8B541-01FB-4EA9-9574-09DB18380F28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F1FD3-5837-40B6-BFA4-4BFF008DCA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8B541-01FB-4EA9-9574-09DB18380F28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F1FD3-5837-40B6-BFA4-4BFF008DCA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8B541-01FB-4EA9-9574-09DB18380F28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F1FD3-5837-40B6-BFA4-4BFF008DCA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8B541-01FB-4EA9-9574-09DB18380F28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F1FD3-5837-40B6-BFA4-4BFF008DCA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8B541-01FB-4EA9-9574-09DB18380F28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F1FD3-5837-40B6-BFA4-4BFF008DCA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11E8B541-01FB-4EA9-9574-09DB18380F28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8A3F1FD3-5837-40B6-BFA4-4BFF008DCA1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970368"/>
              </p:ext>
            </p:extLst>
          </p:nvPr>
        </p:nvGraphicFramePr>
        <p:xfrm>
          <a:off x="179512" y="2577713"/>
          <a:ext cx="8713663" cy="37968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03543"/>
                <a:gridCol w="6210120"/>
              </a:tblGrid>
              <a:tr h="127313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Název školy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ZÁKLADNÍ ŠKOLA PODBOŘANY, HUSOVA 276, OKR LOUNY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Autor: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MGR. OLGA FILÍPKOVÁ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Název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smtClean="0">
                          <a:effectLst/>
                        </a:rPr>
                        <a:t>VY_32_INOVACE_449_GRAFICKÝ_NÁSOBEK_ÚSEČEK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Téma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Sestrojení</a:t>
                      </a:r>
                      <a:r>
                        <a:rPr lang="cs-CZ" sz="24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 zápis grafického násobku úseček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391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Číslo projektu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CZ.1.07/1.4.00/21. 2975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7975" y="836712"/>
            <a:ext cx="6182265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741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3628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Tato prezentace slouží k výkladu učiva v předmětu matematika pro žáky ve čtvrtém ročníku.</a:t>
            </a:r>
          </a:p>
          <a:p>
            <a:r>
              <a:rPr lang="cs-CZ" dirty="0" smtClean="0"/>
              <a:t>Žáci se seznámí s pojmem grafický násobek úseček.</a:t>
            </a:r>
          </a:p>
          <a:p>
            <a:r>
              <a:rPr lang="cs-CZ" dirty="0" smtClean="0"/>
              <a:t>5.list: Ukáží </a:t>
            </a:r>
            <a:r>
              <a:rPr lang="cs-CZ" dirty="0" smtClean="0"/>
              <a:t>si přenášení úseček a zápis grafického dvojnásobku  úseček.</a:t>
            </a:r>
          </a:p>
          <a:p>
            <a:r>
              <a:rPr lang="cs-CZ" dirty="0" smtClean="0"/>
              <a:t>6.list: Ukáží </a:t>
            </a:r>
            <a:r>
              <a:rPr lang="cs-CZ" dirty="0" smtClean="0"/>
              <a:t>si grafický trojnásobek úseček a jeho zápis.</a:t>
            </a:r>
          </a:p>
          <a:p>
            <a:r>
              <a:rPr lang="cs-CZ" dirty="0" smtClean="0"/>
              <a:t>7.list: Ukáží </a:t>
            </a:r>
            <a:r>
              <a:rPr lang="cs-CZ" dirty="0" smtClean="0"/>
              <a:t>si grafický čtyřnásobek úseček a jeho zápis.</a:t>
            </a:r>
          </a:p>
          <a:p>
            <a:r>
              <a:rPr lang="cs-CZ" dirty="0" smtClean="0"/>
              <a:t>8.list: Samostatně </a:t>
            </a:r>
            <a:r>
              <a:rPr lang="cs-CZ" dirty="0" smtClean="0"/>
              <a:t>sestrojí rovnostranný trojúhelník a grafický trojnásobek jeho strany.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9212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196752"/>
            <a:ext cx="8424937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Datum vytvoření:      </a:t>
            </a:r>
            <a:r>
              <a:rPr lang="cs-CZ" sz="3200" dirty="0" smtClean="0"/>
              <a:t>22.5.2012</a:t>
            </a:r>
          </a:p>
          <a:p>
            <a:endParaRPr lang="cs-CZ" sz="3200" dirty="0" smtClean="0"/>
          </a:p>
          <a:p>
            <a:r>
              <a:rPr lang="cs-CZ" sz="3200" b="1" dirty="0" smtClean="0"/>
              <a:t>Klíčová slova:    </a:t>
            </a:r>
            <a:r>
              <a:rPr lang="cs-CZ" sz="3200" dirty="0" smtClean="0"/>
              <a:t>grafický násobek úsečky, dvojnásobek, trojnásobek, čtyřnásobek úsečky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07902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342900"/>
            <a:ext cx="8229600" cy="2908300"/>
          </a:xfrm>
        </p:spPr>
        <p:txBody>
          <a:bodyPr>
            <a:normAutofit/>
          </a:bodyPr>
          <a:lstStyle/>
          <a:p>
            <a:r>
              <a:rPr lang="cs-CZ" sz="8000" dirty="0" smtClean="0">
                <a:solidFill>
                  <a:schemeClr val="accent6">
                    <a:lumMod val="75000"/>
                  </a:schemeClr>
                </a:solidFill>
              </a:rPr>
              <a:t>Grafický násobek úseček</a:t>
            </a:r>
            <a:endParaRPr lang="cs-CZ" sz="80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075" name="Picture 3" descr="C:\Documents and Settings\name\Local Settings\Temporary Internet Files\Content.IE5\I4BKSSAI\MC9002873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284984"/>
            <a:ext cx="3024187" cy="3207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2994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9755" y="260647"/>
            <a:ext cx="8306701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Narýsujeme úsečku:   </a:t>
            </a:r>
          </a:p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CD  =  AB  +  AB</a:t>
            </a:r>
            <a:endParaRPr lang="cs-CZ" sz="6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395536" y="2636912"/>
            <a:ext cx="216024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95536" y="3861048"/>
            <a:ext cx="784887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louk 8"/>
          <p:cNvSpPr/>
          <p:nvPr/>
        </p:nvSpPr>
        <p:spPr>
          <a:xfrm rot="2730772">
            <a:off x="1419876" y="3329250"/>
            <a:ext cx="1099189" cy="111218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louk 9"/>
          <p:cNvSpPr/>
          <p:nvPr/>
        </p:nvSpPr>
        <p:spPr>
          <a:xfrm rot="2730772">
            <a:off x="3624039" y="3305305"/>
            <a:ext cx="1113573" cy="1039478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>
            <a:off x="395536" y="2483590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20507" y="3689501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538833" y="3705320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95536" y="3645024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555776" y="2474284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192596" y="2802011"/>
            <a:ext cx="4058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373354" y="2756194"/>
            <a:ext cx="3946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187623" y="2140390"/>
            <a:ext cx="3609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7206" y="3276442"/>
            <a:ext cx="596900" cy="744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279414"/>
            <a:ext cx="596900" cy="744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526281" y="3942241"/>
            <a:ext cx="4154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2596" y="3997067"/>
            <a:ext cx="3818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5980074"/>
            <a:ext cx="965184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Úsečka  </a:t>
            </a:r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CD</a:t>
            </a:r>
            <a:r>
              <a:rPr lang="cs-CZ" sz="4400" dirty="0" smtClean="0"/>
              <a:t>  je dvojnásobek úsečky </a:t>
            </a:r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AB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6441" y="5465947"/>
            <a:ext cx="1576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/>
              <a:t>Říkáme:</a:t>
            </a:r>
            <a:endParaRPr lang="cs-CZ" sz="3200" b="1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0273" y="4785372"/>
            <a:ext cx="24577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/>
              <a:t>Zapisujeme:</a:t>
            </a:r>
            <a:r>
              <a:rPr lang="cs-CZ" sz="3600" i="1" dirty="0" smtClean="0"/>
              <a:t>  </a:t>
            </a:r>
            <a:endParaRPr lang="cs-CZ" sz="3600" i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751318" y="4520287"/>
            <a:ext cx="448712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CD  =  </a:t>
            </a:r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  </a:t>
            </a:r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.  AB</a:t>
            </a:r>
            <a:endParaRPr lang="cs-CZ" sz="60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7705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3" grpId="0"/>
      <p:bldP spid="5" grpId="0"/>
      <p:bldP spid="7" grpId="0"/>
      <p:bldP spid="8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15306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Podobně :</a:t>
            </a:r>
            <a:r>
              <a:rPr lang="cs-CZ" sz="3600" b="1" dirty="0" smtClean="0"/>
              <a:t> </a:t>
            </a:r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EF  =  AB  +  AB  +  AB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395536" y="2636912"/>
            <a:ext cx="216024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95536" y="2483590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555776" y="2474284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95536" y="4869160"/>
            <a:ext cx="784887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874501" y="4654325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720507" y="4653136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555776" y="4640471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95536" y="4653136"/>
            <a:ext cx="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louk 28"/>
          <p:cNvSpPr/>
          <p:nvPr/>
        </p:nvSpPr>
        <p:spPr>
          <a:xfrm rot="2847727">
            <a:off x="1347289" y="4265316"/>
            <a:ext cx="1210491" cy="1263257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louk 29"/>
          <p:cNvSpPr/>
          <p:nvPr/>
        </p:nvSpPr>
        <p:spPr>
          <a:xfrm rot="2730772">
            <a:off x="3624039" y="4346198"/>
            <a:ext cx="1113573" cy="1039478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louk 30"/>
          <p:cNvSpPr/>
          <p:nvPr/>
        </p:nvSpPr>
        <p:spPr>
          <a:xfrm rot="2730772">
            <a:off x="5784279" y="4331154"/>
            <a:ext cx="1113573" cy="1039478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192596" y="2802011"/>
            <a:ext cx="5004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373354" y="2756194"/>
            <a:ext cx="4860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B</a:t>
            </a:r>
            <a:endParaRPr lang="cs-CZ" sz="4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187623" y="2048057"/>
            <a:ext cx="4363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9448" y="4268202"/>
            <a:ext cx="596900" cy="744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3649" y="4294836"/>
            <a:ext cx="596900" cy="744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274905"/>
            <a:ext cx="596900" cy="744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74657" y="5012380"/>
            <a:ext cx="4523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E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94003" y="5089096"/>
            <a:ext cx="4363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F</a:t>
            </a:r>
            <a:endParaRPr lang="cs-CZ" sz="4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21879" y="1755669"/>
            <a:ext cx="25843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/>
              <a:t>Zapisujeme: </a:t>
            </a:r>
            <a:endParaRPr lang="cs-CZ" sz="3600" b="1" i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673608" y="2458909"/>
            <a:ext cx="419698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EF  =  </a:t>
            </a:r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 </a:t>
            </a:r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 .  AB  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37625" y="5627360"/>
            <a:ext cx="16658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/>
              <a:t>Říkáme: </a:t>
            </a:r>
            <a:endParaRPr lang="cs-CZ" sz="3200" b="1" i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37625" y="6029406"/>
            <a:ext cx="881523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Úsečka </a:t>
            </a:r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EF</a:t>
            </a:r>
            <a:r>
              <a:rPr lang="cs-CZ" sz="4400" dirty="0" smtClean="0"/>
              <a:t> je trojnásobek úsečky </a:t>
            </a:r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AB</a:t>
            </a:r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  <a:endParaRPr lang="cs-CZ" sz="44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083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 animBg="1"/>
      <p:bldP spid="7" grpId="0"/>
      <p:bldP spid="8" grpId="0"/>
      <p:bldP spid="17" grpId="0"/>
      <p:bldP spid="18" grpId="0"/>
      <p:bldP spid="19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0272" y="1412776"/>
            <a:ext cx="1440160" cy="1296144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0545" y="188640"/>
            <a:ext cx="887806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Sestrojíme úsečku 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KL</a:t>
            </a:r>
            <a:r>
              <a:rPr lang="cs-CZ" sz="2800" dirty="0" smtClean="0"/>
              <a:t>, která je čtyřnásobek úsečky čtverce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ABCD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47537" y="2525851"/>
            <a:ext cx="4058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97322" y="2525851"/>
            <a:ext cx="3946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39598" y="1105580"/>
            <a:ext cx="3818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37919" y="1105580"/>
            <a:ext cx="4154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</a:t>
            </a:r>
            <a:endParaRPr lang="cs-CZ" sz="2800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257654" y="3717032"/>
            <a:ext cx="8640960" cy="36004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95536" y="3573016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louk 18"/>
          <p:cNvSpPr/>
          <p:nvPr/>
        </p:nvSpPr>
        <p:spPr>
          <a:xfrm rot="18870213">
            <a:off x="104678" y="3361294"/>
            <a:ext cx="2114278" cy="212415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louk 19"/>
          <p:cNvSpPr/>
          <p:nvPr/>
        </p:nvSpPr>
        <p:spPr>
          <a:xfrm rot="18870213">
            <a:off x="4600131" y="3413864"/>
            <a:ext cx="2114278" cy="2124150"/>
          </a:xfrm>
          <a:prstGeom prst="arc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louk 20"/>
          <p:cNvSpPr/>
          <p:nvPr/>
        </p:nvSpPr>
        <p:spPr>
          <a:xfrm rot="18870213">
            <a:off x="3101646" y="3413865"/>
            <a:ext cx="2114278" cy="2124150"/>
          </a:xfrm>
          <a:prstGeom prst="arc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louk 21"/>
          <p:cNvSpPr/>
          <p:nvPr/>
        </p:nvSpPr>
        <p:spPr>
          <a:xfrm rot="18870213">
            <a:off x="1615811" y="3361295"/>
            <a:ext cx="2114278" cy="2124150"/>
          </a:xfrm>
          <a:prstGeom prst="arc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Documents and Settings\name\Local Settings\Temporary Internet Files\Content.IE5\RDY7MGYF\MC9002910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729" y="1007360"/>
            <a:ext cx="1584176" cy="2757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6" name="Přímá spojnice 25"/>
          <p:cNvCxnSpPr/>
          <p:nvPr/>
        </p:nvCxnSpPr>
        <p:spPr>
          <a:xfrm>
            <a:off x="4915646" y="3615492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3419872" y="3649093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421092" y="3595975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8" name="Přímá spojnice 2047"/>
          <p:cNvCxnSpPr/>
          <p:nvPr/>
        </p:nvCxnSpPr>
        <p:spPr>
          <a:xfrm>
            <a:off x="1887380" y="3598691"/>
            <a:ext cx="0" cy="32163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9" name="TextovéPole 2048"/>
          <p:cNvSpPr txBox="1"/>
          <p:nvPr/>
        </p:nvSpPr>
        <p:spPr>
          <a:xfrm>
            <a:off x="251520" y="3952719"/>
            <a:ext cx="4571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</a:t>
            </a:r>
            <a:endParaRPr lang="cs-CZ" sz="3600" dirty="0"/>
          </a:p>
        </p:txBody>
      </p:sp>
      <p:sp>
        <p:nvSpPr>
          <p:cNvPr id="2052" name="TextovéPole 2051"/>
          <p:cNvSpPr txBox="1"/>
          <p:nvPr/>
        </p:nvSpPr>
        <p:spPr>
          <a:xfrm>
            <a:off x="6240594" y="3844786"/>
            <a:ext cx="4106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L</a:t>
            </a:r>
            <a:endParaRPr lang="cs-CZ" sz="3600" dirty="0"/>
          </a:p>
        </p:txBody>
      </p:sp>
      <p:sp>
        <p:nvSpPr>
          <p:cNvPr id="2053" name="TextovéPole 2052"/>
          <p:cNvSpPr txBox="1"/>
          <p:nvPr/>
        </p:nvSpPr>
        <p:spPr>
          <a:xfrm>
            <a:off x="264599" y="5589240"/>
            <a:ext cx="815319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Přemýšlejte:</a:t>
            </a:r>
            <a:r>
              <a:rPr lang="cs-CZ" dirty="0" smtClean="0"/>
              <a:t>  </a:t>
            </a:r>
          </a:p>
          <a:p>
            <a:r>
              <a:rPr lang="cs-CZ" sz="3600" dirty="0" smtClean="0"/>
              <a:t>Je délka úsečky </a:t>
            </a: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KL</a:t>
            </a:r>
            <a:r>
              <a:rPr lang="cs-CZ" sz="3600" dirty="0" smtClean="0"/>
              <a:t> obvod čtverce </a:t>
            </a: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ABCD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600" dirty="0" smtClean="0"/>
              <a:t>?</a:t>
            </a:r>
            <a:endParaRPr lang="cs-CZ" sz="3600" dirty="0"/>
          </a:p>
        </p:txBody>
      </p:sp>
      <p:sp>
        <p:nvSpPr>
          <p:cNvPr id="2054" name="TextovéPole 2053"/>
          <p:cNvSpPr txBox="1"/>
          <p:nvPr/>
        </p:nvSpPr>
        <p:spPr>
          <a:xfrm>
            <a:off x="264599" y="4869160"/>
            <a:ext cx="1997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Zapisujeme:</a:t>
            </a:r>
            <a:endParaRPr lang="cs-CZ" sz="2800" b="1" i="1" dirty="0"/>
          </a:p>
        </p:txBody>
      </p:sp>
      <p:sp>
        <p:nvSpPr>
          <p:cNvPr id="2055" name="TextovéPole 2054"/>
          <p:cNvSpPr txBox="1"/>
          <p:nvPr/>
        </p:nvSpPr>
        <p:spPr>
          <a:xfrm>
            <a:off x="2853686" y="4665910"/>
            <a:ext cx="458997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KL  =  4  .  AB</a:t>
            </a:r>
            <a:endParaRPr lang="cs-CZ" sz="5400" b="1" dirty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5927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2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2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2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049" grpId="0"/>
      <p:bldP spid="2052" grpId="0"/>
      <p:bldP spid="2054" grpId="0"/>
      <p:bldP spid="205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7319" y="764704"/>
            <a:ext cx="12987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/>
              <a:t>Úkol:</a:t>
            </a:r>
            <a:endParaRPr lang="cs-CZ" sz="4000" b="1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772816"/>
            <a:ext cx="8640961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Sestrojte rovnostranný trojúhelník </a:t>
            </a:r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</a:rPr>
              <a:t>PRS</a:t>
            </a:r>
            <a:r>
              <a:rPr lang="cs-CZ" sz="4000" dirty="0" smtClean="0"/>
              <a:t> o straně délky </a:t>
            </a:r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</a:rPr>
              <a:t>3 cm</a:t>
            </a:r>
            <a:r>
              <a:rPr lang="cs-CZ" sz="4000" dirty="0" smtClean="0"/>
              <a:t>. </a:t>
            </a:r>
          </a:p>
          <a:p>
            <a:endParaRPr lang="cs-CZ" sz="4000" dirty="0" smtClean="0"/>
          </a:p>
          <a:p>
            <a:r>
              <a:rPr lang="cs-CZ" sz="4000" dirty="0" smtClean="0"/>
              <a:t>Narýsuj úsečku   </a:t>
            </a:r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AB = 3 . PR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8532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548680"/>
            <a:ext cx="25587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Požité zdroje: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1556792"/>
            <a:ext cx="5138737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69069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36</TotalTime>
  <Words>250</Words>
  <Application>Microsoft Office PowerPoint</Application>
  <PresentationFormat>Předvádění na obrazovce (4:3)</PresentationFormat>
  <Paragraphs>62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Human</vt:lpstr>
      <vt:lpstr>Prezentace aplikace PowerPoint</vt:lpstr>
      <vt:lpstr>Anotace</vt:lpstr>
      <vt:lpstr>Prezentace aplikace PowerPoint</vt:lpstr>
      <vt:lpstr>Grafický násobek úseček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DOMOV</dc:creator>
  <cp:lastModifiedBy>DOMOV</cp:lastModifiedBy>
  <cp:revision>8</cp:revision>
  <dcterms:created xsi:type="dcterms:W3CDTF">2012-05-25T15:09:01Z</dcterms:created>
  <dcterms:modified xsi:type="dcterms:W3CDTF">2012-06-03T11:03:48Z</dcterms:modified>
</cp:coreProperties>
</file>