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7" r:id="rId2"/>
    <p:sldId id="267" r:id="rId3"/>
    <p:sldId id="265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C5AF6-3B00-4734-B64B-4DD833948E03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50F-0F80-436F-A146-C229AAFC70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C5AF6-3B00-4734-B64B-4DD833948E03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50F-0F80-436F-A146-C229AAFC70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C5AF6-3B00-4734-B64B-4DD833948E03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50F-0F80-436F-A146-C229AAFC70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C5AF6-3B00-4734-B64B-4DD833948E03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50F-0F80-436F-A146-C229AAFC70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C5AF6-3B00-4734-B64B-4DD833948E03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50F-0F80-436F-A146-C229AAFC70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C5AF6-3B00-4734-B64B-4DD833948E03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50F-0F80-436F-A146-C229AAFC70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C5AF6-3B00-4734-B64B-4DD833948E03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50F-0F80-436F-A146-C229AAFC70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C5AF6-3B00-4734-B64B-4DD833948E03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50F-0F80-436F-A146-C229AAFC70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C5AF6-3B00-4734-B64B-4DD833948E03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0367150F-0F80-436F-A146-C229AAFC70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C5AF6-3B00-4734-B64B-4DD833948E03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50F-0F80-436F-A146-C229AAFC70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BC5AF6-3B00-4734-B64B-4DD833948E03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67150F-0F80-436F-A146-C229AAFC70B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EFBC5AF6-3B00-4734-B64B-4DD833948E03}" type="datetimeFigureOut">
              <a:rPr lang="cs-CZ" smtClean="0"/>
              <a:pPr/>
              <a:t>12.12.2013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367150F-0F80-436F-A146-C229AAFC70B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14400" y="2776538"/>
            <a:ext cx="8229600" cy="2166937"/>
          </a:xfrm>
        </p:spPr>
        <p:txBody>
          <a:bodyPr/>
          <a:lstStyle/>
          <a:p>
            <a:r>
              <a:rPr lang="cs-CZ" dirty="0" err="1" smtClean="0"/>
              <a:t>Hlují</a:t>
            </a:r>
            <a:r>
              <a:rPr lang="cs-CZ" dirty="0" smtClean="0"/>
              <a:t> čísla na desetitisíce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86547" y="3764121"/>
          <a:ext cx="5970905" cy="19812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50975"/>
                <a:gridCol w="4519930"/>
              </a:tblGrid>
              <a:tr h="1981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100">
                          <a:effectLst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372831526"/>
              </p:ext>
            </p:extLst>
          </p:nvPr>
        </p:nvGraphicFramePr>
        <p:xfrm>
          <a:off x="823840" y="2060848"/>
          <a:ext cx="7708754" cy="463858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42389"/>
                <a:gridCol w="5766365"/>
              </a:tblGrid>
              <a:tr h="12735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Název školy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ZÁKLADNÍ ŠKOLA PODBOŘANY, HUSOVA 276, OKR LOUNY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757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Autor: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MGR. OLGA FILÍPKOVÁ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6316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Název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</a:rPr>
                        <a:t>VY_</a:t>
                      </a:r>
                      <a:r>
                        <a:rPr lang="cs-CZ" sz="2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32</a:t>
                      </a:r>
                      <a:r>
                        <a:rPr lang="cs-CZ" sz="2400" dirty="0" smtClean="0">
                          <a:effectLst/>
                        </a:rPr>
                        <a:t>_INOVACE_</a:t>
                      </a:r>
                      <a:r>
                        <a:rPr lang="cs-CZ" sz="2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451_ZAOKROUHLOVÁNÍ_ČÍSEL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76537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Téma</a:t>
                      </a:r>
                      <a:r>
                        <a:rPr lang="en-US" sz="2400" dirty="0">
                          <a:effectLst/>
                        </a:rPr>
                        <a:t>: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Procvičování</a:t>
                      </a:r>
                      <a:r>
                        <a:rPr lang="cs-CZ" sz="2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zaokrouhlování na desítky, stovky, tisíce, desetitisíce, statisíce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18278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effectLst/>
                        </a:rPr>
                        <a:t>Číslo projektu</a:t>
                      </a:r>
                      <a:r>
                        <a:rPr lang="en-US" sz="2400">
                          <a:effectLst/>
                        </a:rPr>
                        <a:t>:</a:t>
                      </a:r>
                      <a:endParaRPr lang="cs-CZ" sz="240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2400">
                          <a:effectLst/>
                        </a:rPr>
                        <a:t> </a:t>
                      </a:r>
                      <a:endParaRPr lang="cs-CZ" sz="2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effectLst/>
                        </a:rPr>
                        <a:t>CZ.1.07/1.4.00/21. 2975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2050" name="Obrázek 1" descr="Popis: C:\Users\pc\Desktop\OPVK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77975" y="404664"/>
            <a:ext cx="6200485" cy="1299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 pole 2"/>
          <p:cNvSpPr txBox="1">
            <a:spLocks noChangeArrowheads="1"/>
          </p:cNvSpPr>
          <p:nvPr/>
        </p:nvSpPr>
        <p:spPr bwMode="auto">
          <a:xfrm>
            <a:off x="7385050" y="3467100"/>
            <a:ext cx="1508125" cy="204788"/>
          </a:xfrm>
          <a:prstGeom prst="rect">
            <a:avLst/>
          </a:prstGeom>
          <a:solidFill>
            <a:schemeClr val="accent2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rot="0" vert="horz" wrap="square" lIns="91440" tIns="45720" rIns="91440" bIns="45720" anchor="t" anchorCtr="0"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800">
                <a:effectLst/>
                <a:latin typeface="Calibri"/>
                <a:ea typeface="Calibri"/>
                <a:cs typeface="Times New Roman"/>
              </a:rPr>
              <a:t>Zkopíruj si logo EU do své práce</a:t>
            </a:r>
            <a:endParaRPr lang="cs-CZ" sz="1100">
              <a:effectLst/>
              <a:latin typeface="Calibri"/>
              <a:ea typeface="Calibri"/>
              <a:cs typeface="Times New Roman"/>
            </a:endParaRPr>
          </a:p>
        </p:txBody>
      </p:sp>
      <p:sp>
        <p:nvSpPr>
          <p:cNvPr id="6" name="Rectangle 3"/>
          <p:cNvSpPr>
            <a:spLocks noChangeArrowheads="1"/>
          </p:cNvSpPr>
          <p:nvPr/>
        </p:nvSpPr>
        <p:spPr bwMode="auto">
          <a:xfrm>
            <a:off x="1187624" y="301395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5"/>
          <p:cNvSpPr>
            <a:spLocks noChangeArrowheads="1"/>
          </p:cNvSpPr>
          <p:nvPr/>
        </p:nvSpPr>
        <p:spPr bwMode="auto">
          <a:xfrm>
            <a:off x="1577975" y="34432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8402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5138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65637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Tato prezentace slouží k výkladu a opakování učiva v předmětu matematika pro žáky 5. tříd.</a:t>
            </a:r>
          </a:p>
          <a:p>
            <a:r>
              <a:rPr lang="cs-CZ" dirty="0" smtClean="0"/>
              <a:t>5.list: žáci </a:t>
            </a:r>
            <a:r>
              <a:rPr lang="cs-CZ" dirty="0" smtClean="0"/>
              <a:t>určují, </a:t>
            </a:r>
            <a:r>
              <a:rPr lang="cs-CZ" dirty="0" smtClean="0"/>
              <a:t>mezi kterými tisíci leží dané číslo</a:t>
            </a:r>
          </a:p>
          <a:p>
            <a:r>
              <a:rPr lang="cs-CZ" dirty="0" smtClean="0"/>
              <a:t>6.list: žáci zaokrouhlují na tisíce</a:t>
            </a:r>
          </a:p>
          <a:p>
            <a:r>
              <a:rPr lang="cs-CZ" dirty="0" smtClean="0"/>
              <a:t>7.list: určují tisícovku, na kterou se zaokrouhlí čísla ve sloupci</a:t>
            </a:r>
          </a:p>
          <a:p>
            <a:r>
              <a:rPr lang="cs-CZ" dirty="0" smtClean="0"/>
              <a:t>8.list: zaokrouhlují čísla na desetitisíce</a:t>
            </a:r>
          </a:p>
          <a:p>
            <a:r>
              <a:rPr lang="cs-CZ" dirty="0" smtClean="0"/>
              <a:t>9.list: zaokrouhlují čísla na stovky</a:t>
            </a:r>
          </a:p>
          <a:p>
            <a:r>
              <a:rPr lang="cs-CZ" dirty="0" smtClean="0"/>
              <a:t>10.list: zaokrouhlují čísla na desítky, stovky, tisíce, desetitisíce a statisíce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017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633218"/>
            <a:ext cx="540724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Datum vytvoření</a:t>
            </a:r>
            <a:r>
              <a:rPr lang="cs-CZ" sz="3200" dirty="0" smtClean="0"/>
              <a:t>:     21.8. 2012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32678" y="2006306"/>
            <a:ext cx="74717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Klíčová slova</a:t>
            </a:r>
            <a:r>
              <a:rPr lang="cs-CZ" sz="3200" dirty="0" smtClean="0"/>
              <a:t>:    zaokrouhlování, desítky, stovky, tisíce, desetitisíce, statisíce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98228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533400"/>
            <a:ext cx="9144000" cy="3975100"/>
          </a:xfrm>
        </p:spPr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chemeClr val="accent5">
                    <a:lumMod val="75000"/>
                  </a:schemeClr>
                </a:solidFill>
              </a:rPr>
              <a:t>Zaokrouhlování</a:t>
            </a:r>
            <a:r>
              <a:rPr lang="cs-CZ" sz="8800" dirty="0" smtClean="0"/>
              <a:t> </a:t>
            </a:r>
            <a:r>
              <a:rPr lang="cs-CZ" sz="8800" dirty="0" smtClean="0">
                <a:solidFill>
                  <a:schemeClr val="accent5">
                    <a:lumMod val="75000"/>
                  </a:schemeClr>
                </a:solidFill>
              </a:rPr>
              <a:t>čísel</a:t>
            </a:r>
            <a:endParaRPr lang="cs-CZ" sz="8800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674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297522"/>
            <a:ext cx="6389891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Mezi kterými tisíci leží tato čísla?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53236" y="1378865"/>
            <a:ext cx="1034257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6000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30833" y="1307551"/>
            <a:ext cx="995785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7000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83692" y="2054167"/>
            <a:ext cx="1003801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1000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18008" y="2045448"/>
            <a:ext cx="1021433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2000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983692" y="2800285"/>
            <a:ext cx="1031051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4000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13016" y="2800284"/>
            <a:ext cx="1008609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5000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024243" y="3554449"/>
            <a:ext cx="1008609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5000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230833" y="3563576"/>
            <a:ext cx="1034257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6000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37067" y="4329645"/>
            <a:ext cx="995785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7000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234314" y="4333302"/>
            <a:ext cx="1031051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8000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037067" y="5085184"/>
            <a:ext cx="1034257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6000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35232" y="5085183"/>
            <a:ext cx="995785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7000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037067" y="5805264"/>
            <a:ext cx="995785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7000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234773" y="5805263"/>
            <a:ext cx="1031051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200" dirty="0" smtClean="0"/>
              <a:t>8000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86220" y="1196752"/>
            <a:ext cx="1509646" cy="53001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25042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000"/>
                            </p:stCondLst>
                            <p:childTnLst>
                              <p:par>
                                <p:cTn id="6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1000"/>
                            </p:stCondLst>
                            <p:childTnLst>
                              <p:par>
                                <p:cTn id="7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100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253192"/>
            <a:ext cx="4203395" cy="646331"/>
          </a:xfrm>
          <a:prstGeom prst="rect">
            <a:avLst/>
          </a:prstGeom>
          <a:solidFill>
            <a:srgbClr val="B000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95000"/>
                  </a:schemeClr>
                </a:solidFill>
              </a:rPr>
              <a:t>Zaokrouhluj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  </a:t>
            </a:r>
            <a:r>
              <a:rPr lang="cs-CZ" sz="3600" dirty="0" smtClean="0">
                <a:solidFill>
                  <a:schemeClr val="bg1">
                    <a:lumMod val="95000"/>
                  </a:schemeClr>
                </a:solidFill>
              </a:rPr>
              <a:t>na tisíce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</a:rPr>
              <a:t>:</a:t>
            </a:r>
            <a:endParaRPr lang="cs-CZ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75719" y="1471847"/>
            <a:ext cx="199418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5 726 </a:t>
            </a:r>
          </a:p>
        </p:txBody>
      </p:sp>
      <p:grpSp>
        <p:nvGrpSpPr>
          <p:cNvPr id="7" name="Skupina 6"/>
          <p:cNvGrpSpPr/>
          <p:nvPr/>
        </p:nvGrpSpPr>
        <p:grpSpPr>
          <a:xfrm>
            <a:off x="1792200" y="3844207"/>
            <a:ext cx="538930" cy="923330"/>
            <a:chOff x="4721487" y="1693315"/>
            <a:chExt cx="538930" cy="923330"/>
          </a:xfrm>
        </p:grpSpPr>
        <p:sp>
          <p:nvSpPr>
            <p:cNvPr id="4" name="TextovéPole 3"/>
            <p:cNvSpPr txBox="1"/>
            <p:nvPr/>
          </p:nvSpPr>
          <p:spPr>
            <a:xfrm>
              <a:off x="4832234" y="1693315"/>
              <a:ext cx="30649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·</a:t>
              </a:r>
              <a:endParaRPr lang="cs-CZ" sz="3600" dirty="0"/>
            </a:p>
          </p:txBody>
        </p:sp>
        <p:sp>
          <p:nvSpPr>
            <p:cNvPr id="5" name="TextovéPole 4"/>
            <p:cNvSpPr txBox="1"/>
            <p:nvPr/>
          </p:nvSpPr>
          <p:spPr>
            <a:xfrm>
              <a:off x="4721487" y="1693315"/>
              <a:ext cx="53893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 smtClean="0"/>
                <a:t>=</a:t>
              </a:r>
              <a:endParaRPr lang="cs-CZ" sz="54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864208" y="1364125"/>
            <a:ext cx="538930" cy="923330"/>
            <a:chOff x="4721487" y="1693315"/>
            <a:chExt cx="538930" cy="923330"/>
          </a:xfrm>
        </p:grpSpPr>
        <p:sp>
          <p:nvSpPr>
            <p:cNvPr id="9" name="TextovéPole 8"/>
            <p:cNvSpPr txBox="1"/>
            <p:nvPr/>
          </p:nvSpPr>
          <p:spPr>
            <a:xfrm>
              <a:off x="4832234" y="1693315"/>
              <a:ext cx="30649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·</a:t>
              </a:r>
              <a:endParaRPr lang="cs-CZ" sz="36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721487" y="1693315"/>
              <a:ext cx="53893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 smtClean="0"/>
                <a:t>=</a:t>
              </a:r>
              <a:endParaRPr lang="cs-CZ" sz="5400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858737" y="2160438"/>
            <a:ext cx="538930" cy="923330"/>
            <a:chOff x="4721487" y="1693315"/>
            <a:chExt cx="538930" cy="923330"/>
          </a:xfrm>
        </p:grpSpPr>
        <p:sp>
          <p:nvSpPr>
            <p:cNvPr id="12" name="TextovéPole 11"/>
            <p:cNvSpPr txBox="1"/>
            <p:nvPr/>
          </p:nvSpPr>
          <p:spPr>
            <a:xfrm>
              <a:off x="4832234" y="1693315"/>
              <a:ext cx="30649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·</a:t>
              </a:r>
              <a:endParaRPr lang="cs-CZ" sz="36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4721487" y="1693315"/>
              <a:ext cx="53893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 smtClean="0"/>
                <a:t>=</a:t>
              </a:r>
              <a:endParaRPr lang="cs-CZ" sz="5400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864208" y="2960657"/>
            <a:ext cx="538930" cy="923330"/>
            <a:chOff x="3778051" y="1462640"/>
            <a:chExt cx="538930" cy="923330"/>
          </a:xfrm>
        </p:grpSpPr>
        <p:sp>
          <p:nvSpPr>
            <p:cNvPr id="15" name="TextovéPole 14"/>
            <p:cNvSpPr txBox="1"/>
            <p:nvPr/>
          </p:nvSpPr>
          <p:spPr>
            <a:xfrm>
              <a:off x="3892263" y="1467416"/>
              <a:ext cx="30649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·</a:t>
              </a:r>
              <a:endParaRPr lang="cs-CZ" sz="36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778051" y="1462640"/>
              <a:ext cx="53893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 smtClean="0"/>
                <a:t>=</a:t>
              </a:r>
              <a:endParaRPr lang="cs-CZ" sz="5400" dirty="0"/>
            </a:p>
          </p:txBody>
        </p:sp>
      </p:grpSp>
      <p:grpSp>
        <p:nvGrpSpPr>
          <p:cNvPr id="17" name="Skupina 16"/>
          <p:cNvGrpSpPr/>
          <p:nvPr/>
        </p:nvGrpSpPr>
        <p:grpSpPr>
          <a:xfrm>
            <a:off x="1822910" y="4613007"/>
            <a:ext cx="538930" cy="923330"/>
            <a:chOff x="4721487" y="1693315"/>
            <a:chExt cx="538930" cy="923330"/>
          </a:xfrm>
        </p:grpSpPr>
        <p:sp>
          <p:nvSpPr>
            <p:cNvPr id="18" name="TextovéPole 17"/>
            <p:cNvSpPr txBox="1"/>
            <p:nvPr/>
          </p:nvSpPr>
          <p:spPr>
            <a:xfrm>
              <a:off x="4832234" y="1693315"/>
              <a:ext cx="30649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·</a:t>
              </a:r>
              <a:endParaRPr lang="cs-CZ" sz="3600" dirty="0"/>
            </a:p>
          </p:txBody>
        </p:sp>
        <p:sp>
          <p:nvSpPr>
            <p:cNvPr id="19" name="TextovéPole 18"/>
            <p:cNvSpPr txBox="1"/>
            <p:nvPr/>
          </p:nvSpPr>
          <p:spPr>
            <a:xfrm>
              <a:off x="4721487" y="1693315"/>
              <a:ext cx="53893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 smtClean="0"/>
                <a:t>=</a:t>
              </a:r>
              <a:endParaRPr lang="cs-CZ" sz="5400" dirty="0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1864208" y="5462105"/>
            <a:ext cx="538930" cy="923330"/>
            <a:chOff x="4721487" y="1693315"/>
            <a:chExt cx="538930" cy="923330"/>
          </a:xfrm>
        </p:grpSpPr>
        <p:sp>
          <p:nvSpPr>
            <p:cNvPr id="21" name="TextovéPole 20"/>
            <p:cNvSpPr txBox="1"/>
            <p:nvPr/>
          </p:nvSpPr>
          <p:spPr>
            <a:xfrm>
              <a:off x="4832234" y="1693315"/>
              <a:ext cx="30649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·</a:t>
              </a:r>
              <a:endParaRPr lang="cs-CZ" sz="3600" dirty="0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4721487" y="1693315"/>
              <a:ext cx="53893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 smtClean="0"/>
                <a:t>=</a:t>
              </a:r>
              <a:endParaRPr lang="cs-CZ" sz="5400" dirty="0"/>
            </a:p>
          </p:txBody>
        </p:sp>
      </p:grpSp>
      <p:sp>
        <p:nvSpPr>
          <p:cNvPr id="23" name="TextovéPole 22"/>
          <p:cNvSpPr txBox="1"/>
          <p:nvPr/>
        </p:nvSpPr>
        <p:spPr>
          <a:xfrm>
            <a:off x="288202" y="2298938"/>
            <a:ext cx="146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4 895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75719" y="3957682"/>
            <a:ext cx="146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1 516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67229" y="4771765"/>
            <a:ext cx="146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3 289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90065" y="5536337"/>
            <a:ext cx="146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9 258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75719" y="3136321"/>
            <a:ext cx="146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3 450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445251" y="1471847"/>
            <a:ext cx="1468672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6 000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445251" y="2268160"/>
            <a:ext cx="1468672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5 000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445251" y="3083768"/>
            <a:ext cx="1468672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3 000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445251" y="3951929"/>
            <a:ext cx="1468672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2 000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445251" y="4771765"/>
            <a:ext cx="1468672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3 000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465957" y="5569827"/>
            <a:ext cx="1468672" cy="7078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9 000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502015" y="1452552"/>
            <a:ext cx="146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4 198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572000" y="2247067"/>
            <a:ext cx="146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7 216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002025" y="3065641"/>
            <a:ext cx="10406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987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502015" y="3941070"/>
            <a:ext cx="146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9 614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574023" y="4754219"/>
            <a:ext cx="146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1 270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574023" y="5569827"/>
            <a:ext cx="146867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8 945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0" name="Skupina 39"/>
          <p:cNvGrpSpPr/>
          <p:nvPr/>
        </p:nvGrpSpPr>
        <p:grpSpPr>
          <a:xfrm>
            <a:off x="6007455" y="3813520"/>
            <a:ext cx="538930" cy="923330"/>
            <a:chOff x="4721487" y="1693315"/>
            <a:chExt cx="538930" cy="923330"/>
          </a:xfrm>
        </p:grpSpPr>
        <p:sp>
          <p:nvSpPr>
            <p:cNvPr id="41" name="TextovéPole 40"/>
            <p:cNvSpPr txBox="1"/>
            <p:nvPr/>
          </p:nvSpPr>
          <p:spPr>
            <a:xfrm>
              <a:off x="4832234" y="1693315"/>
              <a:ext cx="30649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·</a:t>
              </a:r>
              <a:endParaRPr lang="cs-CZ" sz="3600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4721487" y="1693315"/>
              <a:ext cx="53893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 smtClean="0"/>
                <a:t>=</a:t>
              </a:r>
              <a:endParaRPr lang="cs-CZ" sz="5400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6052768" y="1301111"/>
            <a:ext cx="538930" cy="923330"/>
            <a:chOff x="4721487" y="1693315"/>
            <a:chExt cx="538930" cy="923330"/>
          </a:xfrm>
        </p:grpSpPr>
        <p:sp>
          <p:nvSpPr>
            <p:cNvPr id="44" name="TextovéPole 43"/>
            <p:cNvSpPr txBox="1"/>
            <p:nvPr/>
          </p:nvSpPr>
          <p:spPr>
            <a:xfrm>
              <a:off x="4832234" y="1693315"/>
              <a:ext cx="30649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·</a:t>
              </a:r>
              <a:endParaRPr lang="cs-CZ" sz="3600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4721487" y="1693315"/>
              <a:ext cx="53893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 smtClean="0"/>
                <a:t>=</a:t>
              </a:r>
              <a:endParaRPr lang="cs-CZ" sz="5400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6058239" y="2072996"/>
            <a:ext cx="538930" cy="923330"/>
            <a:chOff x="4721487" y="1693315"/>
            <a:chExt cx="538930" cy="923330"/>
          </a:xfrm>
        </p:grpSpPr>
        <p:sp>
          <p:nvSpPr>
            <p:cNvPr id="47" name="TextovéPole 46"/>
            <p:cNvSpPr txBox="1"/>
            <p:nvPr/>
          </p:nvSpPr>
          <p:spPr>
            <a:xfrm>
              <a:off x="4832234" y="1693315"/>
              <a:ext cx="30649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·</a:t>
              </a:r>
              <a:endParaRPr lang="cs-CZ" sz="3600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4721487" y="1693315"/>
              <a:ext cx="53893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 smtClean="0"/>
                <a:t>=</a:t>
              </a:r>
              <a:endParaRPr lang="cs-CZ" sz="5400" dirty="0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6016168" y="2935303"/>
            <a:ext cx="538930" cy="923330"/>
            <a:chOff x="3778051" y="1462640"/>
            <a:chExt cx="538930" cy="923330"/>
          </a:xfrm>
        </p:grpSpPr>
        <p:sp>
          <p:nvSpPr>
            <p:cNvPr id="50" name="TextovéPole 49"/>
            <p:cNvSpPr txBox="1"/>
            <p:nvPr/>
          </p:nvSpPr>
          <p:spPr>
            <a:xfrm>
              <a:off x="3892263" y="1467416"/>
              <a:ext cx="30649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·</a:t>
              </a:r>
              <a:endParaRPr lang="cs-CZ" sz="3600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3778051" y="1462640"/>
              <a:ext cx="53893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 smtClean="0"/>
                <a:t>=</a:t>
              </a:r>
              <a:endParaRPr lang="cs-CZ" sz="5400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6007455" y="4608842"/>
            <a:ext cx="538930" cy="923330"/>
            <a:chOff x="4721487" y="1693315"/>
            <a:chExt cx="538930" cy="923330"/>
          </a:xfrm>
        </p:grpSpPr>
        <p:sp>
          <p:nvSpPr>
            <p:cNvPr id="53" name="TextovéPole 52"/>
            <p:cNvSpPr txBox="1"/>
            <p:nvPr/>
          </p:nvSpPr>
          <p:spPr>
            <a:xfrm>
              <a:off x="4832234" y="1693315"/>
              <a:ext cx="30649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·</a:t>
              </a:r>
              <a:endParaRPr lang="cs-CZ" sz="3600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4721487" y="1693315"/>
              <a:ext cx="53893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 smtClean="0"/>
                <a:t>=</a:t>
              </a:r>
              <a:endParaRPr lang="cs-CZ" sz="5400" dirty="0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6063710" y="5428615"/>
            <a:ext cx="538930" cy="923330"/>
            <a:chOff x="4721487" y="1693315"/>
            <a:chExt cx="538930" cy="923330"/>
          </a:xfrm>
        </p:grpSpPr>
        <p:sp>
          <p:nvSpPr>
            <p:cNvPr id="56" name="TextovéPole 55"/>
            <p:cNvSpPr txBox="1"/>
            <p:nvPr/>
          </p:nvSpPr>
          <p:spPr>
            <a:xfrm>
              <a:off x="4832234" y="1693315"/>
              <a:ext cx="306494" cy="64633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600" dirty="0" smtClean="0"/>
                <a:t>·</a:t>
              </a:r>
              <a:endParaRPr lang="cs-CZ" sz="3600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4721487" y="1693315"/>
              <a:ext cx="538930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5400" dirty="0" smtClean="0"/>
                <a:t>=</a:t>
              </a:r>
              <a:endParaRPr lang="cs-CZ" sz="5400" dirty="0"/>
            </a:p>
          </p:txBody>
        </p:sp>
      </p:grpSp>
      <p:sp>
        <p:nvSpPr>
          <p:cNvPr id="58" name="TextovéPole 57"/>
          <p:cNvSpPr txBox="1"/>
          <p:nvPr/>
        </p:nvSpPr>
        <p:spPr>
          <a:xfrm>
            <a:off x="6747365" y="1408833"/>
            <a:ext cx="1468672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4 000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779558" y="2172268"/>
            <a:ext cx="1468672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7 000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779558" y="3068379"/>
            <a:ext cx="1468672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1 000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780907" y="3941070"/>
            <a:ext cx="1754006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10 000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779558" y="4734372"/>
            <a:ext cx="1468672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1 000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779558" y="5527887"/>
            <a:ext cx="1468672" cy="70788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Arial" pitchFamily="34" charset="0"/>
                <a:cs typeface="Arial" pitchFamily="34" charset="0"/>
              </a:rPr>
              <a:t>9 000</a:t>
            </a:r>
            <a:endParaRPr lang="cs-CZ" sz="4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3352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7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02641"/>
            <a:ext cx="8069838" cy="646331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Na kterou tisícovku zaokrouhlíš tato </a:t>
            </a:r>
            <a:r>
              <a:rPr lang="cs-CZ" sz="3600" dirty="0" smtClean="0">
                <a:solidFill>
                  <a:schemeClr val="bg1"/>
                </a:solidFill>
              </a:rPr>
              <a:t>čísla?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8131" y="1484784"/>
            <a:ext cx="1208985" cy="584775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5 123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04864"/>
            <a:ext cx="1208985" cy="584775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4 890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59" y="2996952"/>
            <a:ext cx="1208985" cy="584775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5 009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3789040"/>
            <a:ext cx="1208985" cy="584775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5 490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4576771"/>
            <a:ext cx="1208985" cy="584775"/>
          </a:xfrm>
          <a:prstGeom prst="rect">
            <a:avLst/>
          </a:prstGeom>
          <a:solidFill>
            <a:srgbClr val="FFC00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4 580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560" y="5733256"/>
            <a:ext cx="1208985" cy="584775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5 000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55776" y="1484783"/>
            <a:ext cx="1208985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2 981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55776" y="2204863"/>
            <a:ext cx="1208985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3 420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2992937"/>
            <a:ext cx="1208985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3 056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3789039"/>
            <a:ext cx="1208985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2 813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55776" y="4549805"/>
            <a:ext cx="1208985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2 560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555776" y="5719432"/>
            <a:ext cx="1208985" cy="584775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3 000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29711" y="1516280"/>
            <a:ext cx="1208985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7 720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46479" y="2204864"/>
            <a:ext cx="1208985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7 590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646479" y="2975069"/>
            <a:ext cx="1208985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8 133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673832" y="3789038"/>
            <a:ext cx="1208985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7 691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649036" y="4549804"/>
            <a:ext cx="1208985" cy="58477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8 349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780940" y="1530135"/>
            <a:ext cx="1208985" cy="584775"/>
          </a:xfrm>
          <a:prstGeom prst="rect">
            <a:avLst/>
          </a:prstGeom>
          <a:solidFill>
            <a:srgbClr val="7030A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1 678</a:t>
            </a:r>
            <a:endParaRPr lang="cs-CZ" sz="3200" dirty="0">
              <a:solidFill>
                <a:schemeClr val="bg1">
                  <a:lumMod val="9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780940" y="2204864"/>
            <a:ext cx="1208985" cy="584775"/>
          </a:xfrm>
          <a:prstGeom prst="rect">
            <a:avLst/>
          </a:prstGeom>
          <a:solidFill>
            <a:srgbClr val="7030A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2 350</a:t>
            </a:r>
            <a:endParaRPr lang="cs-CZ" sz="3200" dirty="0">
              <a:solidFill>
                <a:schemeClr val="bg1">
                  <a:lumMod val="9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762033" y="2972852"/>
            <a:ext cx="1208985" cy="584775"/>
          </a:xfrm>
          <a:prstGeom prst="rect">
            <a:avLst/>
          </a:prstGeom>
          <a:solidFill>
            <a:srgbClr val="7030A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1 900</a:t>
            </a:r>
            <a:endParaRPr lang="cs-CZ" sz="3200" dirty="0">
              <a:solidFill>
                <a:schemeClr val="bg1">
                  <a:lumMod val="9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17452" y="3789040"/>
            <a:ext cx="1208985" cy="584775"/>
          </a:xfrm>
          <a:prstGeom prst="rect">
            <a:avLst/>
          </a:prstGeom>
          <a:solidFill>
            <a:srgbClr val="7030A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2 400</a:t>
            </a:r>
            <a:endParaRPr lang="cs-CZ" sz="3200" dirty="0">
              <a:solidFill>
                <a:schemeClr val="bg1">
                  <a:lumMod val="9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852947" y="4549803"/>
            <a:ext cx="1208985" cy="584775"/>
          </a:xfrm>
          <a:prstGeom prst="rect">
            <a:avLst/>
          </a:prstGeom>
          <a:solidFill>
            <a:srgbClr val="7030A0"/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95000"/>
                  </a:schemeClr>
                </a:solidFill>
                <a:latin typeface="Arial" pitchFamily="34" charset="0"/>
                <a:cs typeface="Arial" pitchFamily="34" charset="0"/>
              </a:rPr>
              <a:t>1 586</a:t>
            </a:r>
            <a:endParaRPr lang="cs-CZ" sz="3200" dirty="0">
              <a:solidFill>
                <a:schemeClr val="bg1">
                  <a:lumMod val="9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689979" y="5704493"/>
            <a:ext cx="1208985" cy="584775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8 000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913215" y="5704493"/>
            <a:ext cx="1208985" cy="584775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  <a:effectLst/>
          <a:scene3d>
            <a:camera prst="orthographicFront">
              <a:rot lat="0" lon="0" rev="0"/>
            </a:camera>
            <a:lightRig rig="glow" dir="t">
              <a:rot lat="0" lon="0" rev="14100000"/>
            </a:lightRig>
          </a:scene3d>
          <a:sp3d prstMaterial="softEdge">
            <a:bevelT w="127000" prst="artDeco"/>
          </a:sp3d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2 000</a:t>
            </a:r>
            <a:endParaRPr lang="cs-CZ" sz="32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033737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5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5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5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500"/>
                            </p:stCondLst>
                            <p:childTnLst>
                              <p:par>
                                <p:cTn id="6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6000"/>
                            </p:stCondLst>
                            <p:childTnLst>
                              <p:par>
                                <p:cTn id="7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500"/>
                            </p:stCondLst>
                            <p:childTnLst>
                              <p:par>
                                <p:cTn id="7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7000"/>
                            </p:stCondLst>
                            <p:childTnLst>
                              <p:par>
                                <p:cTn id="8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500"/>
                            </p:stCondLst>
                            <p:childTnLst>
                              <p:par>
                                <p:cTn id="8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8000"/>
                            </p:stCondLst>
                            <p:childTnLst>
                              <p:par>
                                <p:cTn id="9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8500"/>
                            </p:stCondLst>
                            <p:childTnLst>
                              <p:par>
                                <p:cTn id="10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9000"/>
                            </p:stCondLst>
                            <p:childTnLst>
                              <p:par>
                                <p:cTn id="10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9500"/>
                            </p:stCondLst>
                            <p:childTnLst>
                              <p:par>
                                <p:cTn id="11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8" fill="hold">
                            <p:stCondLst>
                              <p:cond delay="10000"/>
                            </p:stCondLst>
                            <p:childTnLst>
                              <p:par>
                                <p:cTn id="1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16937" y="253192"/>
            <a:ext cx="6345007" cy="646331"/>
          </a:xfrm>
          <a:prstGeom prst="rect">
            <a:avLst/>
          </a:prstGeom>
          <a:solidFill>
            <a:schemeClr val="accent3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Zaokrouhluj čísla na desetitisíce: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1498" y="1484784"/>
            <a:ext cx="1595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32 480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4477" y="2420888"/>
            <a:ext cx="1595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58 312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9071" y="3212976"/>
            <a:ext cx="1595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45 180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6228" y="4024683"/>
            <a:ext cx="1595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73 558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96228" y="4827262"/>
            <a:ext cx="1595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99 450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911" y="5637265"/>
            <a:ext cx="1595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18 926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727820" y="1332070"/>
            <a:ext cx="500458" cy="891377"/>
            <a:chOff x="3635896" y="1747569"/>
            <a:chExt cx="500458" cy="891377"/>
          </a:xfrm>
        </p:grpSpPr>
        <p:sp>
          <p:nvSpPr>
            <p:cNvPr id="9" name="TextovéPole 8"/>
            <p:cNvSpPr txBox="1"/>
            <p:nvPr/>
          </p:nvSpPr>
          <p:spPr>
            <a:xfrm>
              <a:off x="3635896" y="1807949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725664" y="1747569"/>
              <a:ext cx="3209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·</a:t>
              </a:r>
              <a:endParaRPr lang="cs-CZ" sz="40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880163" y="3777343"/>
            <a:ext cx="500458" cy="891377"/>
            <a:chOff x="3635896" y="1747569"/>
            <a:chExt cx="500458" cy="891377"/>
          </a:xfrm>
        </p:grpSpPr>
        <p:sp>
          <p:nvSpPr>
            <p:cNvPr id="13" name="TextovéPole 12"/>
            <p:cNvSpPr txBox="1"/>
            <p:nvPr/>
          </p:nvSpPr>
          <p:spPr>
            <a:xfrm>
              <a:off x="3635896" y="1807949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3725664" y="1747569"/>
              <a:ext cx="3209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·</a:t>
              </a:r>
              <a:endParaRPr lang="cs-CZ" sz="4000" dirty="0"/>
            </a:p>
          </p:txBody>
        </p:sp>
      </p:grpSp>
      <p:grpSp>
        <p:nvGrpSpPr>
          <p:cNvPr id="15" name="Skupina 14"/>
          <p:cNvGrpSpPr/>
          <p:nvPr/>
        </p:nvGrpSpPr>
        <p:grpSpPr>
          <a:xfrm>
            <a:off x="1766749" y="3840017"/>
            <a:ext cx="500458" cy="891377"/>
            <a:chOff x="3635896" y="1747569"/>
            <a:chExt cx="500458" cy="891377"/>
          </a:xfrm>
        </p:grpSpPr>
        <p:sp>
          <p:nvSpPr>
            <p:cNvPr id="16" name="TextovéPole 15"/>
            <p:cNvSpPr txBox="1"/>
            <p:nvPr/>
          </p:nvSpPr>
          <p:spPr>
            <a:xfrm>
              <a:off x="3635896" y="1807949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17" name="TextovéPole 16"/>
            <p:cNvSpPr txBox="1"/>
            <p:nvPr/>
          </p:nvSpPr>
          <p:spPr>
            <a:xfrm>
              <a:off x="3725664" y="1747569"/>
              <a:ext cx="3209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·</a:t>
              </a:r>
              <a:endParaRPr lang="cs-CZ" sz="4000" dirty="0"/>
            </a:p>
          </p:txBody>
        </p:sp>
      </p:grpSp>
      <p:grpSp>
        <p:nvGrpSpPr>
          <p:cNvPr id="18" name="Skupina 17"/>
          <p:cNvGrpSpPr/>
          <p:nvPr/>
        </p:nvGrpSpPr>
        <p:grpSpPr>
          <a:xfrm>
            <a:off x="1696841" y="3043928"/>
            <a:ext cx="500458" cy="891377"/>
            <a:chOff x="3635896" y="1747569"/>
            <a:chExt cx="500458" cy="891377"/>
          </a:xfrm>
        </p:grpSpPr>
        <p:sp>
          <p:nvSpPr>
            <p:cNvPr id="19" name="TextovéPole 18"/>
            <p:cNvSpPr txBox="1"/>
            <p:nvPr/>
          </p:nvSpPr>
          <p:spPr>
            <a:xfrm>
              <a:off x="3635896" y="1807949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20" name="TextovéPole 19"/>
            <p:cNvSpPr txBox="1"/>
            <p:nvPr/>
          </p:nvSpPr>
          <p:spPr>
            <a:xfrm>
              <a:off x="3725664" y="1747569"/>
              <a:ext cx="3209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·</a:t>
              </a:r>
              <a:endParaRPr lang="cs-CZ" sz="4000" dirty="0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1766749" y="4671014"/>
            <a:ext cx="500458" cy="891377"/>
            <a:chOff x="3635896" y="1747569"/>
            <a:chExt cx="500458" cy="891377"/>
          </a:xfrm>
        </p:grpSpPr>
        <p:sp>
          <p:nvSpPr>
            <p:cNvPr id="22" name="TextovéPole 21"/>
            <p:cNvSpPr txBox="1"/>
            <p:nvPr/>
          </p:nvSpPr>
          <p:spPr>
            <a:xfrm>
              <a:off x="3635896" y="1807949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23" name="TextovéPole 22"/>
            <p:cNvSpPr txBox="1"/>
            <p:nvPr/>
          </p:nvSpPr>
          <p:spPr>
            <a:xfrm>
              <a:off x="3725664" y="1747569"/>
              <a:ext cx="3209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·</a:t>
              </a:r>
              <a:endParaRPr lang="cs-CZ" sz="4000" dirty="0"/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1766749" y="5460370"/>
            <a:ext cx="500458" cy="891377"/>
            <a:chOff x="3635896" y="1747569"/>
            <a:chExt cx="500458" cy="891377"/>
          </a:xfrm>
        </p:grpSpPr>
        <p:sp>
          <p:nvSpPr>
            <p:cNvPr id="25" name="TextovéPole 24"/>
            <p:cNvSpPr txBox="1"/>
            <p:nvPr/>
          </p:nvSpPr>
          <p:spPr>
            <a:xfrm>
              <a:off x="3635896" y="1807949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3725664" y="1747569"/>
              <a:ext cx="3209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·</a:t>
              </a:r>
              <a:endParaRPr lang="cs-CZ" sz="4000" dirty="0"/>
            </a:p>
          </p:txBody>
        </p:sp>
      </p:grpSp>
      <p:sp>
        <p:nvSpPr>
          <p:cNvPr id="27" name="TextovéPole 26"/>
          <p:cNvSpPr txBox="1"/>
          <p:nvPr/>
        </p:nvSpPr>
        <p:spPr>
          <a:xfrm>
            <a:off x="2334185" y="1491641"/>
            <a:ext cx="1595309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30 000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334185" y="2364088"/>
            <a:ext cx="1595309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60 000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2334185" y="3193686"/>
            <a:ext cx="1595309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50 000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335158" y="3992729"/>
            <a:ext cx="1595309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70 000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349985" y="4814039"/>
            <a:ext cx="1851789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100 000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335158" y="5619941"/>
            <a:ext cx="1595309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20 000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408765" y="1484782"/>
            <a:ext cx="1595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59 230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4443006" y="2343341"/>
            <a:ext cx="15610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11 260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448477" y="3177995"/>
            <a:ext cx="1595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94 650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448477" y="3942170"/>
            <a:ext cx="1595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45 123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448477" y="4796424"/>
            <a:ext cx="1595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84 579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448477" y="5595562"/>
            <a:ext cx="1595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74 999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40" name="Skupina 39"/>
          <p:cNvGrpSpPr/>
          <p:nvPr/>
        </p:nvGrpSpPr>
        <p:grpSpPr>
          <a:xfrm>
            <a:off x="5793557" y="1332070"/>
            <a:ext cx="500458" cy="891377"/>
            <a:chOff x="3635896" y="1747569"/>
            <a:chExt cx="500458" cy="891377"/>
          </a:xfrm>
        </p:grpSpPr>
        <p:sp>
          <p:nvSpPr>
            <p:cNvPr id="41" name="TextovéPole 40"/>
            <p:cNvSpPr txBox="1"/>
            <p:nvPr/>
          </p:nvSpPr>
          <p:spPr>
            <a:xfrm>
              <a:off x="3635896" y="1807949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3725664" y="1747569"/>
              <a:ext cx="3209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·</a:t>
              </a:r>
              <a:endParaRPr lang="cs-CZ" sz="4000" dirty="0"/>
            </a:p>
          </p:txBody>
        </p:sp>
      </p:grpSp>
      <p:grpSp>
        <p:nvGrpSpPr>
          <p:cNvPr id="43" name="Skupina 42"/>
          <p:cNvGrpSpPr/>
          <p:nvPr/>
        </p:nvGrpSpPr>
        <p:grpSpPr>
          <a:xfrm>
            <a:off x="5868092" y="5378900"/>
            <a:ext cx="500458" cy="891377"/>
            <a:chOff x="3635896" y="1747569"/>
            <a:chExt cx="500458" cy="891377"/>
          </a:xfrm>
        </p:grpSpPr>
        <p:sp>
          <p:nvSpPr>
            <p:cNvPr id="44" name="TextovéPole 43"/>
            <p:cNvSpPr txBox="1"/>
            <p:nvPr/>
          </p:nvSpPr>
          <p:spPr>
            <a:xfrm>
              <a:off x="3635896" y="1807949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45" name="TextovéPole 44"/>
            <p:cNvSpPr txBox="1"/>
            <p:nvPr/>
          </p:nvSpPr>
          <p:spPr>
            <a:xfrm>
              <a:off x="3725664" y="1747569"/>
              <a:ext cx="3209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·</a:t>
              </a:r>
              <a:endParaRPr lang="cs-CZ" sz="4000" dirty="0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5883325" y="4588501"/>
            <a:ext cx="500458" cy="932249"/>
            <a:chOff x="7486601" y="4699200"/>
            <a:chExt cx="500458" cy="932249"/>
          </a:xfrm>
        </p:grpSpPr>
        <p:sp>
          <p:nvSpPr>
            <p:cNvPr id="47" name="TextovéPole 46"/>
            <p:cNvSpPr txBox="1"/>
            <p:nvPr/>
          </p:nvSpPr>
          <p:spPr>
            <a:xfrm>
              <a:off x="7486601" y="4800452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48" name="TextovéPole 47"/>
            <p:cNvSpPr txBox="1"/>
            <p:nvPr/>
          </p:nvSpPr>
          <p:spPr>
            <a:xfrm>
              <a:off x="7561136" y="4699200"/>
              <a:ext cx="3209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·</a:t>
              </a:r>
              <a:endParaRPr lang="cs-CZ" sz="4000" dirty="0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1698481" y="2194279"/>
            <a:ext cx="500458" cy="918048"/>
            <a:chOff x="3231028" y="2152578"/>
            <a:chExt cx="500458" cy="918048"/>
          </a:xfrm>
        </p:grpSpPr>
        <p:sp>
          <p:nvSpPr>
            <p:cNvPr id="50" name="TextovéPole 49"/>
            <p:cNvSpPr txBox="1"/>
            <p:nvPr/>
          </p:nvSpPr>
          <p:spPr>
            <a:xfrm>
              <a:off x="3231028" y="2239629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51" name="TextovéPole 50"/>
            <p:cNvSpPr txBox="1"/>
            <p:nvPr/>
          </p:nvSpPr>
          <p:spPr>
            <a:xfrm>
              <a:off x="3319156" y="2152578"/>
              <a:ext cx="3209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·</a:t>
              </a:r>
              <a:endParaRPr lang="cs-CZ" sz="4000" dirty="0"/>
            </a:p>
          </p:txBody>
        </p:sp>
      </p:grpSp>
      <p:grpSp>
        <p:nvGrpSpPr>
          <p:cNvPr id="52" name="Skupina 51"/>
          <p:cNvGrpSpPr/>
          <p:nvPr/>
        </p:nvGrpSpPr>
        <p:grpSpPr>
          <a:xfrm>
            <a:off x="5883325" y="2945816"/>
            <a:ext cx="500458" cy="913491"/>
            <a:chOff x="7181801" y="2751715"/>
            <a:chExt cx="500458" cy="913491"/>
          </a:xfrm>
        </p:grpSpPr>
        <p:sp>
          <p:nvSpPr>
            <p:cNvPr id="53" name="TextovéPole 52"/>
            <p:cNvSpPr txBox="1"/>
            <p:nvPr/>
          </p:nvSpPr>
          <p:spPr>
            <a:xfrm>
              <a:off x="7181801" y="2834209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54" name="TextovéPole 53"/>
            <p:cNvSpPr txBox="1"/>
            <p:nvPr/>
          </p:nvSpPr>
          <p:spPr>
            <a:xfrm>
              <a:off x="7271569" y="2751715"/>
              <a:ext cx="3209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·</a:t>
              </a:r>
              <a:endParaRPr lang="cs-CZ" sz="4000" dirty="0"/>
            </a:p>
          </p:txBody>
        </p:sp>
      </p:grpSp>
      <p:grpSp>
        <p:nvGrpSpPr>
          <p:cNvPr id="55" name="Skupina 54"/>
          <p:cNvGrpSpPr/>
          <p:nvPr/>
        </p:nvGrpSpPr>
        <p:grpSpPr>
          <a:xfrm>
            <a:off x="5793557" y="2066945"/>
            <a:ext cx="500458" cy="932800"/>
            <a:chOff x="6939633" y="1720444"/>
            <a:chExt cx="500458" cy="932800"/>
          </a:xfrm>
        </p:grpSpPr>
        <p:sp>
          <p:nvSpPr>
            <p:cNvPr id="56" name="TextovéPole 55"/>
            <p:cNvSpPr txBox="1"/>
            <p:nvPr/>
          </p:nvSpPr>
          <p:spPr>
            <a:xfrm>
              <a:off x="6939633" y="1822247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57" name="TextovéPole 56"/>
            <p:cNvSpPr txBox="1"/>
            <p:nvPr/>
          </p:nvSpPr>
          <p:spPr>
            <a:xfrm>
              <a:off x="7029401" y="1720444"/>
              <a:ext cx="320922" cy="707886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dirty="0" smtClean="0"/>
                <a:t>·</a:t>
              </a:r>
              <a:endParaRPr lang="cs-CZ" sz="4000" dirty="0"/>
            </a:p>
          </p:txBody>
        </p:sp>
      </p:grpSp>
      <p:sp>
        <p:nvSpPr>
          <p:cNvPr id="58" name="TextovéPole 57"/>
          <p:cNvSpPr txBox="1"/>
          <p:nvPr/>
        </p:nvSpPr>
        <p:spPr>
          <a:xfrm>
            <a:off x="6365837" y="1420614"/>
            <a:ext cx="1595309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60 000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365836" y="2273909"/>
            <a:ext cx="1595309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10 000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6383783" y="3131012"/>
            <a:ext cx="1595309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90 000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6445664" y="3901572"/>
            <a:ext cx="1595309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50 000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6445664" y="4759558"/>
            <a:ext cx="1595309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80 000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6445664" y="5613082"/>
            <a:ext cx="1595309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70 000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18582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548680"/>
            <a:ext cx="5445722" cy="646331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Zaokrouhluj čísla na stovky:</a:t>
            </a:r>
            <a:endParaRPr lang="cs-CZ" sz="36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47577" y="1700808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451 789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7576" y="2600874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915 632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7575" y="3486998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419 355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0873" y="4329970"/>
            <a:ext cx="198002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820 490 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87796" y="5121085"/>
            <a:ext cx="15953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13 521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709" y="1715872"/>
            <a:ext cx="13388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8 755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85430" y="2615385"/>
            <a:ext cx="9541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467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00210" y="3515181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358 622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00211" y="4329969"/>
            <a:ext cx="18517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331 935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113171" y="5176330"/>
            <a:ext cx="13388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7 881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2048044" y="1445299"/>
            <a:ext cx="500458" cy="978458"/>
            <a:chOff x="8316416" y="2057403"/>
            <a:chExt cx="500458" cy="978458"/>
          </a:xfrm>
        </p:grpSpPr>
        <p:sp>
          <p:nvSpPr>
            <p:cNvPr id="13" name="TextovéPole 12"/>
            <p:cNvSpPr txBox="1"/>
            <p:nvPr/>
          </p:nvSpPr>
          <p:spPr>
            <a:xfrm>
              <a:off x="8316416" y="2204864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8399772" y="2057403"/>
              <a:ext cx="333746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/>
                <a:t>·</a:t>
              </a:r>
              <a:endParaRPr lang="cs-CZ" sz="44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2019464" y="2372145"/>
            <a:ext cx="500458" cy="978458"/>
            <a:chOff x="8316416" y="2057403"/>
            <a:chExt cx="500458" cy="978458"/>
          </a:xfrm>
        </p:grpSpPr>
        <p:sp>
          <p:nvSpPr>
            <p:cNvPr id="17" name="TextovéPole 16"/>
            <p:cNvSpPr txBox="1"/>
            <p:nvPr/>
          </p:nvSpPr>
          <p:spPr>
            <a:xfrm>
              <a:off x="8316416" y="2204864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8399772" y="2057403"/>
              <a:ext cx="333746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/>
                <a:t>·</a:t>
              </a:r>
              <a:endParaRPr lang="cs-CZ" sz="4400" dirty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2019464" y="3247205"/>
            <a:ext cx="500458" cy="978458"/>
            <a:chOff x="8316416" y="2057403"/>
            <a:chExt cx="500458" cy="978458"/>
          </a:xfrm>
        </p:grpSpPr>
        <p:sp>
          <p:nvSpPr>
            <p:cNvPr id="20" name="TextovéPole 19"/>
            <p:cNvSpPr txBox="1"/>
            <p:nvPr/>
          </p:nvSpPr>
          <p:spPr>
            <a:xfrm>
              <a:off x="8316416" y="2204864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8399772" y="2057403"/>
              <a:ext cx="333746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/>
                <a:t>·</a:t>
              </a:r>
              <a:endParaRPr lang="cs-CZ" sz="4400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2019464" y="4055523"/>
            <a:ext cx="500458" cy="978458"/>
            <a:chOff x="8316416" y="2057403"/>
            <a:chExt cx="500458" cy="978458"/>
          </a:xfrm>
        </p:grpSpPr>
        <p:sp>
          <p:nvSpPr>
            <p:cNvPr id="23" name="TextovéPole 22"/>
            <p:cNvSpPr txBox="1"/>
            <p:nvPr/>
          </p:nvSpPr>
          <p:spPr>
            <a:xfrm>
              <a:off x="8316416" y="2204864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24" name="TextovéPole 23"/>
            <p:cNvSpPr txBox="1"/>
            <p:nvPr/>
          </p:nvSpPr>
          <p:spPr>
            <a:xfrm>
              <a:off x="8399772" y="2057403"/>
              <a:ext cx="333746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/>
                <a:t>·</a:t>
              </a:r>
              <a:endParaRPr lang="cs-CZ" sz="4400" dirty="0"/>
            </a:p>
          </p:txBody>
        </p:sp>
      </p:grpSp>
      <p:grpSp>
        <p:nvGrpSpPr>
          <p:cNvPr id="25" name="Skupina 24"/>
          <p:cNvGrpSpPr/>
          <p:nvPr/>
        </p:nvGrpSpPr>
        <p:grpSpPr>
          <a:xfrm>
            <a:off x="1950673" y="4871792"/>
            <a:ext cx="500458" cy="978458"/>
            <a:chOff x="8316416" y="2057403"/>
            <a:chExt cx="500458" cy="978458"/>
          </a:xfrm>
        </p:grpSpPr>
        <p:sp>
          <p:nvSpPr>
            <p:cNvPr id="26" name="TextovéPole 25"/>
            <p:cNvSpPr txBox="1"/>
            <p:nvPr/>
          </p:nvSpPr>
          <p:spPr>
            <a:xfrm>
              <a:off x="8316416" y="2204864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27" name="TextovéPole 26"/>
            <p:cNvSpPr txBox="1"/>
            <p:nvPr/>
          </p:nvSpPr>
          <p:spPr>
            <a:xfrm>
              <a:off x="8399772" y="2057403"/>
              <a:ext cx="333746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/>
                <a:t>·</a:t>
              </a:r>
              <a:endParaRPr lang="cs-CZ" sz="4400" dirty="0"/>
            </a:p>
          </p:txBody>
        </p:sp>
      </p:grpSp>
      <p:grpSp>
        <p:nvGrpSpPr>
          <p:cNvPr id="28" name="Skupina 27"/>
          <p:cNvGrpSpPr/>
          <p:nvPr/>
        </p:nvGrpSpPr>
        <p:grpSpPr>
          <a:xfrm>
            <a:off x="6238863" y="1493190"/>
            <a:ext cx="500458" cy="978458"/>
            <a:chOff x="8316416" y="2057403"/>
            <a:chExt cx="500458" cy="978458"/>
          </a:xfrm>
        </p:grpSpPr>
        <p:sp>
          <p:nvSpPr>
            <p:cNvPr id="29" name="TextovéPole 28"/>
            <p:cNvSpPr txBox="1"/>
            <p:nvPr/>
          </p:nvSpPr>
          <p:spPr>
            <a:xfrm>
              <a:off x="8316416" y="2204864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30" name="TextovéPole 29"/>
            <p:cNvSpPr txBox="1"/>
            <p:nvPr/>
          </p:nvSpPr>
          <p:spPr>
            <a:xfrm>
              <a:off x="8399772" y="2057403"/>
              <a:ext cx="333746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/>
                <a:t>·</a:t>
              </a:r>
              <a:endParaRPr lang="cs-CZ" sz="4400" dirty="0"/>
            </a:p>
          </p:txBody>
        </p:sp>
      </p:grpSp>
      <p:grpSp>
        <p:nvGrpSpPr>
          <p:cNvPr id="31" name="Skupina 30"/>
          <p:cNvGrpSpPr/>
          <p:nvPr/>
        </p:nvGrpSpPr>
        <p:grpSpPr>
          <a:xfrm>
            <a:off x="6238863" y="2372145"/>
            <a:ext cx="500458" cy="978458"/>
            <a:chOff x="8316416" y="2057403"/>
            <a:chExt cx="500458" cy="978458"/>
          </a:xfrm>
        </p:grpSpPr>
        <p:sp>
          <p:nvSpPr>
            <p:cNvPr id="32" name="TextovéPole 31"/>
            <p:cNvSpPr txBox="1"/>
            <p:nvPr/>
          </p:nvSpPr>
          <p:spPr>
            <a:xfrm>
              <a:off x="8316416" y="2204864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33" name="TextovéPole 32"/>
            <p:cNvSpPr txBox="1"/>
            <p:nvPr/>
          </p:nvSpPr>
          <p:spPr>
            <a:xfrm>
              <a:off x="8399772" y="2057403"/>
              <a:ext cx="333746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/>
                <a:t>·</a:t>
              </a:r>
              <a:endParaRPr lang="cs-CZ" sz="4400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6339537" y="3257842"/>
            <a:ext cx="500458" cy="978458"/>
            <a:chOff x="8316416" y="2057403"/>
            <a:chExt cx="500458" cy="978458"/>
          </a:xfrm>
        </p:grpSpPr>
        <p:sp>
          <p:nvSpPr>
            <p:cNvPr id="35" name="TextovéPole 34"/>
            <p:cNvSpPr txBox="1"/>
            <p:nvPr/>
          </p:nvSpPr>
          <p:spPr>
            <a:xfrm>
              <a:off x="8316416" y="2204864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36" name="TextovéPole 35"/>
            <p:cNvSpPr txBox="1"/>
            <p:nvPr/>
          </p:nvSpPr>
          <p:spPr>
            <a:xfrm>
              <a:off x="8399772" y="2057403"/>
              <a:ext cx="333746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/>
                <a:t>·</a:t>
              </a:r>
              <a:endParaRPr lang="cs-CZ" sz="4400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6264048" y="4960458"/>
            <a:ext cx="500458" cy="944866"/>
            <a:chOff x="8316898" y="2057403"/>
            <a:chExt cx="500458" cy="944866"/>
          </a:xfrm>
        </p:grpSpPr>
        <p:sp>
          <p:nvSpPr>
            <p:cNvPr id="38" name="TextovéPole 37"/>
            <p:cNvSpPr txBox="1"/>
            <p:nvPr/>
          </p:nvSpPr>
          <p:spPr>
            <a:xfrm>
              <a:off x="8316898" y="2171272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39" name="TextovéPole 38"/>
            <p:cNvSpPr txBox="1"/>
            <p:nvPr/>
          </p:nvSpPr>
          <p:spPr>
            <a:xfrm>
              <a:off x="8399772" y="2057403"/>
              <a:ext cx="333746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/>
                <a:t>·</a:t>
              </a:r>
              <a:endParaRPr lang="cs-CZ" sz="4400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6284806" y="4075590"/>
            <a:ext cx="500458" cy="990838"/>
            <a:chOff x="8316416" y="2057403"/>
            <a:chExt cx="500458" cy="990838"/>
          </a:xfrm>
        </p:grpSpPr>
        <p:sp>
          <p:nvSpPr>
            <p:cNvPr id="41" name="TextovéPole 40"/>
            <p:cNvSpPr txBox="1"/>
            <p:nvPr/>
          </p:nvSpPr>
          <p:spPr>
            <a:xfrm>
              <a:off x="8316416" y="2217244"/>
              <a:ext cx="500458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800" dirty="0" smtClean="0"/>
                <a:t>=</a:t>
              </a:r>
              <a:endParaRPr lang="cs-CZ" sz="4800" dirty="0"/>
            </a:p>
          </p:txBody>
        </p:sp>
        <p:sp>
          <p:nvSpPr>
            <p:cNvPr id="42" name="TextovéPole 41"/>
            <p:cNvSpPr txBox="1"/>
            <p:nvPr/>
          </p:nvSpPr>
          <p:spPr>
            <a:xfrm>
              <a:off x="8399772" y="2057403"/>
              <a:ext cx="333746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dirty="0" smtClean="0"/>
                <a:t>·</a:t>
              </a:r>
              <a:endParaRPr lang="cs-CZ" sz="4400" dirty="0"/>
            </a:p>
          </p:txBody>
        </p:sp>
      </p:grpSp>
      <p:sp>
        <p:nvSpPr>
          <p:cNvPr id="43" name="TextovéPole 42"/>
          <p:cNvSpPr txBox="1"/>
          <p:nvPr/>
        </p:nvSpPr>
        <p:spPr>
          <a:xfrm>
            <a:off x="2695830" y="1678914"/>
            <a:ext cx="1851789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451 800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708139" y="2600874"/>
            <a:ext cx="1851789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915 600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2730891" y="3497635"/>
            <a:ext cx="1851789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419 400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2711815" y="4329997"/>
            <a:ext cx="1851789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820 500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859130" y="5181849"/>
            <a:ext cx="1595309" cy="646331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13 500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6948264" y="1715873"/>
            <a:ext cx="1482653" cy="646331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8 800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6895042" y="2615385"/>
            <a:ext cx="1053204" cy="646331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880440" y="3484083"/>
            <a:ext cx="2009681" cy="646331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358 600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6839995" y="4287552"/>
            <a:ext cx="1959303" cy="646331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331 900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6895042" y="5166659"/>
            <a:ext cx="1440026" cy="646331"/>
          </a:xfrm>
          <a:prstGeom prst="rect">
            <a:avLst/>
          </a:prstGeom>
          <a:solidFill>
            <a:srgbClr val="7030A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7 900</a:t>
            </a:r>
            <a:endParaRPr lang="cs-CZ" sz="36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1057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404664"/>
            <a:ext cx="2937022" cy="646331"/>
          </a:xfrm>
          <a:prstGeom prst="rect">
            <a:avLst/>
          </a:prstGeom>
          <a:solidFill>
            <a:srgbClr val="C000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chemeClr val="bg1"/>
                </a:solidFill>
              </a:rPr>
              <a:t>Zaokrouhli na:</a:t>
            </a:r>
            <a:endParaRPr lang="cs-CZ" sz="3600" dirty="0">
              <a:solidFill>
                <a:schemeClr val="bg1"/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359614358"/>
              </p:ext>
            </p:extLst>
          </p:nvPr>
        </p:nvGraphicFramePr>
        <p:xfrm>
          <a:off x="395538" y="1700808"/>
          <a:ext cx="8352924" cy="4188861"/>
        </p:xfrm>
        <a:graphic>
          <a:graphicData uri="http://schemas.openxmlformats.org/drawingml/2006/table">
            <a:tbl>
              <a:tblPr/>
              <a:tblGrid>
                <a:gridCol w="1392154"/>
                <a:gridCol w="1392154"/>
                <a:gridCol w="1392154"/>
                <a:gridCol w="1392154"/>
                <a:gridCol w="1392154"/>
                <a:gridCol w="1392154"/>
              </a:tblGrid>
              <a:tr h="1094407"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>
                      <a:noFill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desítky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stovky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tisíce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0" i="0" u="none" strike="noStrike" dirty="0" smtClean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deseti-</a:t>
                      </a:r>
                    </a:p>
                    <a:p>
                      <a:pPr algn="ctr" fontAlgn="b"/>
                      <a:r>
                        <a:rPr lang="cs-CZ" sz="3600" b="0" i="0" u="none" strike="noStrike" dirty="0" smtClean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tisíce</a:t>
                      </a:r>
                      <a:endParaRPr lang="cs-CZ" sz="36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3600" b="0" i="0" u="none" strike="noStrike" dirty="0" err="1" smtClean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statisí</a:t>
                      </a:r>
                      <a:endParaRPr lang="cs-CZ" sz="3600" b="0" i="0" u="none" strike="noStrike" dirty="0" smtClean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  <a:p>
                      <a:pPr algn="ctr" fontAlgn="b"/>
                      <a:r>
                        <a:rPr lang="cs-CZ" sz="3600" b="0" i="0" u="none" strike="noStrike" dirty="0" err="1" smtClean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ce</a:t>
                      </a:r>
                      <a:endParaRPr lang="cs-CZ" sz="3600" b="0" i="0" u="none" strike="noStrike" dirty="0">
                        <a:solidFill>
                          <a:srgbClr val="FFFFFF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</a:tr>
              <a:tr h="102735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584 156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102735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815 493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1027352">
                <a:tc>
                  <a:txBody>
                    <a:bodyPr/>
                    <a:lstStyle/>
                    <a:p>
                      <a:pPr algn="ctr" fontAlgn="b"/>
                      <a:r>
                        <a:rPr lang="cs-CZ" sz="3200" b="0" i="0" u="none" strike="noStrike" dirty="0">
                          <a:solidFill>
                            <a:srgbClr val="FFFFFF"/>
                          </a:solidFill>
                          <a:effectLst/>
                          <a:latin typeface="Calibri"/>
                        </a:rPr>
                        <a:t>76 555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8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 </a:t>
                      </a:r>
                    </a:p>
                  </a:txBody>
                  <a:tcPr marL="9525" marR="9525" marT="9525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810187" y="3291220"/>
            <a:ext cx="1298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584 160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24813" y="3291220"/>
            <a:ext cx="1298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584 200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90782" y="3291220"/>
            <a:ext cx="1298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584 000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74963" y="3261283"/>
            <a:ext cx="1298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580 000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80312" y="3262741"/>
            <a:ext cx="1298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600 000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810186" y="4279629"/>
            <a:ext cx="1298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815 490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07662" y="4279629"/>
            <a:ext cx="1298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815 500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95709" y="4279628"/>
            <a:ext cx="1298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815 000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050738" y="4279627"/>
            <a:ext cx="1298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820 000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380312" y="4279626"/>
            <a:ext cx="1298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800 000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981707" y="5330825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76 560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269918" y="5330825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76 600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681469" y="5330825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77 000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136498" y="5330825"/>
            <a:ext cx="112723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80 000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380312" y="5330824"/>
            <a:ext cx="1298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100 000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70700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</p:bldLst>
  </p:timing>
</p:sld>
</file>

<file path=ppt/theme/theme1.xml><?xml version="1.0" encoding="utf-8"?>
<a:theme xmlns:a="http://schemas.openxmlformats.org/drawingml/2006/main" name="Deluxe">
  <a:themeElements>
    <a:clrScheme name="Vlastní 6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BFBFBF"/>
      </a:accent5>
      <a:accent6>
        <a:srgbClr val="777C84"/>
      </a:accent6>
      <a:hlink>
        <a:srgbClr val="D2611C"/>
      </a:hlink>
      <a:folHlink>
        <a:srgbClr val="3B435B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249</TotalTime>
  <Words>486</Words>
  <Application>Microsoft Office PowerPoint</Application>
  <PresentationFormat>Předvádění na obrazovce (4:3)</PresentationFormat>
  <Paragraphs>247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Deluxe</vt:lpstr>
      <vt:lpstr>Hlují čísla na desetitisíce</vt:lpstr>
      <vt:lpstr>Anotace</vt:lpstr>
      <vt:lpstr>Snímek 3</vt:lpstr>
      <vt:lpstr>Zaokrouhlování čísel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DOMOV</dc:creator>
  <cp:lastModifiedBy>Dum</cp:lastModifiedBy>
  <cp:revision>25</cp:revision>
  <dcterms:created xsi:type="dcterms:W3CDTF">2012-08-03T15:54:45Z</dcterms:created>
  <dcterms:modified xsi:type="dcterms:W3CDTF">2013-12-12T14:22:40Z</dcterms:modified>
</cp:coreProperties>
</file>