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7" r:id="rId2"/>
    <p:sldId id="264" r:id="rId3"/>
    <p:sldId id="265" r:id="rId4"/>
    <p:sldId id="258" r:id="rId5"/>
    <p:sldId id="259" r:id="rId6"/>
    <p:sldId id="261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E8E4B70-FC81-4223-80DC-5AB33ADCACD0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3966934-8D6E-44BD-9606-2E107F8F39A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2776538"/>
            <a:ext cx="8229600" cy="2166937"/>
          </a:xfrm>
        </p:spPr>
        <p:txBody>
          <a:bodyPr/>
          <a:lstStyle/>
          <a:p>
            <a:r>
              <a:rPr lang="cs-CZ" dirty="0" err="1" smtClean="0"/>
              <a:t>Hlují</a:t>
            </a:r>
            <a:r>
              <a:rPr lang="cs-CZ" dirty="0" smtClean="0"/>
              <a:t> čísla na desetitisíce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7416439"/>
              </p:ext>
            </p:extLst>
          </p:nvPr>
        </p:nvGraphicFramePr>
        <p:xfrm>
          <a:off x="823840" y="2060848"/>
          <a:ext cx="7708754" cy="42725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42389"/>
                <a:gridCol w="5766365"/>
              </a:tblGrid>
              <a:tr h="12735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5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Autor: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10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</a:t>
                      </a:r>
                      <a:r>
                        <a:rPr lang="cs-CZ" sz="2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32</a:t>
                      </a:r>
                      <a:r>
                        <a:rPr lang="cs-CZ" sz="2400" dirty="0" smtClean="0">
                          <a:effectLst/>
                        </a:rPr>
                        <a:t>_INOVACE_</a:t>
                      </a:r>
                      <a:r>
                        <a:rPr lang="cs-CZ" sz="2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453_OSA_</a:t>
                      </a:r>
                      <a:r>
                        <a:rPr lang="cs-CZ" sz="2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ÚSEČKY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653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Téma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Vysvětlení postupu při rýsování osy úsečky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82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975" y="404664"/>
            <a:ext cx="6200485" cy="129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87624" y="301395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4432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937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9" y="1052736"/>
            <a:ext cx="69847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</a:t>
            </a:r>
            <a:r>
              <a:rPr lang="cs-CZ" sz="2800" dirty="0" smtClean="0"/>
              <a:t>:   15.9. 2012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Klíčová slova</a:t>
            </a:r>
            <a:r>
              <a:rPr lang="cs-CZ" sz="2800" dirty="0" smtClean="0"/>
              <a:t>:  úsečka, oblouk kružnice, průsečík, osa úsečky, kolmý úhel, střed úsečky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53981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Tato prezentace je určena k procvičení a zopakování učiva geometrie v 5. ročníku.</a:t>
            </a:r>
          </a:p>
          <a:p>
            <a:r>
              <a:rPr lang="cs-CZ" dirty="0" smtClean="0"/>
              <a:t>4. list: žáci si zopakují pravidla pro narýsování osy úsečky</a:t>
            </a:r>
          </a:p>
          <a:p>
            <a:r>
              <a:rPr lang="cs-CZ" dirty="0" smtClean="0"/>
              <a:t>5. list: ukáží si přesný postup při rýsování osy úsečky</a:t>
            </a:r>
          </a:p>
          <a:p>
            <a:r>
              <a:rPr lang="cs-CZ" dirty="0" smtClean="0"/>
              <a:t>6. list: přesvědčí se, že osa svírá pravý úhel s úsečkou</a:t>
            </a:r>
          </a:p>
          <a:p>
            <a:r>
              <a:rPr lang="cs-CZ" dirty="0" smtClean="0"/>
              <a:t>7. list: přesvědčí se, že osa prochází středem úsečky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777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612032"/>
          </a:xfrm>
          <a:solidFill>
            <a:schemeClr val="bg1">
              <a:lumMod val="90000"/>
            </a:schemeClr>
          </a:solidFill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bg1">
                    <a:lumMod val="25000"/>
                  </a:schemeClr>
                </a:solidFill>
              </a:rPr>
              <a:t>Osa úsečky</a:t>
            </a:r>
            <a:endParaRPr lang="cs-CZ" sz="8800" dirty="0">
              <a:solidFill>
                <a:schemeClr val="bg1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Prochází </a:t>
            </a:r>
            <a:r>
              <a:rPr lang="cs-CZ" sz="4000" b="1" dirty="0" smtClean="0"/>
              <a:t>středem</a:t>
            </a:r>
            <a:r>
              <a:rPr lang="cs-CZ" sz="4000" dirty="0" smtClean="0"/>
              <a:t> dané úsečky.</a:t>
            </a:r>
          </a:p>
          <a:p>
            <a:pPr marL="182880" indent="0">
              <a:buNone/>
            </a:pPr>
            <a:endParaRPr lang="cs-CZ" sz="4000" dirty="0" smtClean="0"/>
          </a:p>
          <a:p>
            <a:r>
              <a:rPr lang="cs-CZ" sz="4000" dirty="0" smtClean="0"/>
              <a:t>Je zároveň </a:t>
            </a:r>
            <a:r>
              <a:rPr lang="cs-CZ" sz="4000" b="1" dirty="0" smtClean="0"/>
              <a:t>kolmá</a:t>
            </a:r>
            <a:r>
              <a:rPr lang="cs-CZ" sz="4000" dirty="0" smtClean="0"/>
              <a:t> k dané úsečce.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60141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569520" y="3591018"/>
            <a:ext cx="38164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69520" y="3501008"/>
            <a:ext cx="0" cy="1800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01046" y="3513406"/>
            <a:ext cx="0" cy="1800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louk 11"/>
          <p:cNvSpPr/>
          <p:nvPr/>
        </p:nvSpPr>
        <p:spPr>
          <a:xfrm>
            <a:off x="-1980728" y="1070738"/>
            <a:ext cx="5544616" cy="4950550"/>
          </a:xfrm>
          <a:prstGeom prst="arc">
            <a:avLst>
              <a:gd name="adj1" fmla="val 16200000"/>
              <a:gd name="adj2" fmla="val 5310101"/>
            </a:avLst>
          </a:prstGeom>
          <a:ln w="63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0800000">
            <a:off x="1433614" y="1025730"/>
            <a:ext cx="5400602" cy="5040561"/>
          </a:xfrm>
          <a:prstGeom prst="arc">
            <a:avLst>
              <a:gd name="adj1" fmla="val 16200000"/>
              <a:gd name="adj2" fmla="val 5310101"/>
            </a:avLst>
          </a:prstGeom>
          <a:ln w="31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30" name="Přímá spojnice 1029"/>
          <p:cNvCxnSpPr/>
          <p:nvPr/>
        </p:nvCxnSpPr>
        <p:spPr>
          <a:xfrm>
            <a:off x="2477732" y="1070738"/>
            <a:ext cx="0" cy="495055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TextovéPole 1032"/>
          <p:cNvSpPr txBox="1"/>
          <p:nvPr/>
        </p:nvSpPr>
        <p:spPr>
          <a:xfrm>
            <a:off x="371868" y="3693426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4167649" y="3784684"/>
            <a:ext cx="4667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2059080" y="3693426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2459504" y="2348880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4634443" y="680206"/>
            <a:ext cx="389059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-narýsujeme úsečku AB</a:t>
            </a:r>
          </a:p>
          <a:p>
            <a:r>
              <a:rPr lang="cs-CZ" sz="2400" dirty="0" smtClean="0"/>
              <a:t>-opíšeme oblouk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kružnice se středem v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bodě A</a:t>
            </a:r>
          </a:p>
          <a:p>
            <a:r>
              <a:rPr lang="cs-CZ" sz="2400" dirty="0" smtClean="0"/>
              <a:t>-opíšeme oblouk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kružnice se  stejným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poloměrem se středem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v bodě B</a:t>
            </a:r>
          </a:p>
          <a:p>
            <a:r>
              <a:rPr lang="cs-CZ" sz="2400" dirty="0" smtClean="0"/>
              <a:t>-vyznačíme průsečíky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oblouků UV</a:t>
            </a:r>
          </a:p>
          <a:p>
            <a:r>
              <a:rPr lang="cs-CZ" sz="2400" dirty="0" smtClean="0"/>
              <a:t>-narýsujeme přímku,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která prochází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průsečíky UV</a:t>
            </a:r>
          </a:p>
          <a:p>
            <a:r>
              <a:rPr lang="cs-CZ" sz="2400" dirty="0" smtClean="0"/>
              <a:t>-vyznačíme střed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úsečky a popíšeme osu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257487" y="1005403"/>
            <a:ext cx="447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2257487" y="5600940"/>
            <a:ext cx="293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323420" y="296710"/>
            <a:ext cx="496789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Postup při rýsování osy úsečky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8188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0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0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03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03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03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03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03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3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03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03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3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03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03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03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103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03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03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03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03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03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7" grpId="0" animBg="1"/>
      <p:bldP spid="1033" grpId="0"/>
      <p:bldP spid="1034" grpId="0"/>
      <p:bldP spid="1035" grpId="0"/>
      <p:bldP spid="1036" grpId="0"/>
      <p:bldP spid="1039" grpId="0"/>
      <p:bldP spid="10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louk 11"/>
          <p:cNvSpPr/>
          <p:nvPr/>
        </p:nvSpPr>
        <p:spPr>
          <a:xfrm>
            <a:off x="-468560" y="1070738"/>
            <a:ext cx="5256584" cy="4950550"/>
          </a:xfrm>
          <a:prstGeom prst="arc">
            <a:avLst>
              <a:gd name="adj1" fmla="val 16200000"/>
              <a:gd name="adj2" fmla="val 5310101"/>
            </a:avLst>
          </a:prstGeom>
          <a:ln w="63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1731080" y="3591018"/>
            <a:ext cx="38164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731080" y="3501008"/>
            <a:ext cx="0" cy="1800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562606" y="3513406"/>
            <a:ext cx="0" cy="1800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 rot="10800000">
            <a:off x="2595174" y="1025729"/>
            <a:ext cx="5145178" cy="5040561"/>
          </a:xfrm>
          <a:prstGeom prst="arc">
            <a:avLst>
              <a:gd name="adj1" fmla="val 16200000"/>
              <a:gd name="adj2" fmla="val 5310101"/>
            </a:avLst>
          </a:prstGeom>
          <a:ln w="31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30" name="Přímá spojnice 1029"/>
          <p:cNvCxnSpPr/>
          <p:nvPr/>
        </p:nvCxnSpPr>
        <p:spPr>
          <a:xfrm>
            <a:off x="3639292" y="1070738"/>
            <a:ext cx="0" cy="495055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TextovéPole 1032"/>
          <p:cNvSpPr txBox="1"/>
          <p:nvPr/>
        </p:nvSpPr>
        <p:spPr>
          <a:xfrm>
            <a:off x="1533428" y="3693426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5329209" y="3784684"/>
            <a:ext cx="4667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220640" y="3693426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540168" y="4600515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</a:t>
            </a:r>
            <a:endParaRPr lang="cs-CZ" sz="3200" dirty="0"/>
          </a:p>
        </p:txBody>
      </p:sp>
      <p:pic>
        <p:nvPicPr>
          <p:cNvPr id="2050" name="Picture 2" descr="C:\Program Files\Microsoft Office\MEDIA\OFFICE14\Bullets\BD14565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122" y="3357562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name\Local Settings\Temporary Internet Files\Content.IE5\0O8L4FI1\MC9001993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946" y="1089355"/>
            <a:ext cx="4085226" cy="2532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0956" y="363374"/>
            <a:ext cx="7953491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r>
              <a:rPr lang="cs-CZ" sz="2400" dirty="0" smtClean="0"/>
              <a:t>přesvědčíme se, jestli jsme rýsovali správně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61160" y="4862124"/>
            <a:ext cx="3960440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osa o s úsečkou AB musí svírat pravý úhel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8113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louk 11"/>
          <p:cNvSpPr/>
          <p:nvPr/>
        </p:nvSpPr>
        <p:spPr>
          <a:xfrm>
            <a:off x="-468560" y="1070738"/>
            <a:ext cx="5256584" cy="4950550"/>
          </a:xfrm>
          <a:prstGeom prst="arc">
            <a:avLst>
              <a:gd name="adj1" fmla="val 16200000"/>
              <a:gd name="adj2" fmla="val 5310101"/>
            </a:avLst>
          </a:prstGeom>
          <a:ln w="63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1731080" y="3591018"/>
            <a:ext cx="38164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731080" y="3501008"/>
            <a:ext cx="0" cy="1800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562606" y="3513406"/>
            <a:ext cx="0" cy="1800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 rot="10800000">
            <a:off x="2595174" y="1025729"/>
            <a:ext cx="5145178" cy="5040561"/>
          </a:xfrm>
          <a:prstGeom prst="arc">
            <a:avLst>
              <a:gd name="adj1" fmla="val 16200000"/>
              <a:gd name="adj2" fmla="val 5310101"/>
            </a:avLst>
          </a:prstGeom>
          <a:ln w="31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30" name="Přímá spojnice 1029"/>
          <p:cNvCxnSpPr/>
          <p:nvPr/>
        </p:nvCxnSpPr>
        <p:spPr>
          <a:xfrm>
            <a:off x="3639292" y="1070738"/>
            <a:ext cx="0" cy="495055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TextovéPole 1032"/>
          <p:cNvSpPr txBox="1"/>
          <p:nvPr/>
        </p:nvSpPr>
        <p:spPr>
          <a:xfrm>
            <a:off x="1542856" y="2972648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5314107" y="2979753"/>
            <a:ext cx="4667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220640" y="3044440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540168" y="4600515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0956" y="363374"/>
            <a:ext cx="7953491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r>
              <a:rPr lang="cs-CZ" sz="2400" dirty="0" smtClean="0"/>
              <a:t>přesvědčíme se, jestli jsme rýsovali správně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96230" y="1340768"/>
            <a:ext cx="3960440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osa o musí procházet středem úsečky AB</a:t>
            </a:r>
            <a:endParaRPr lang="cs-CZ" sz="2400" dirty="0"/>
          </a:p>
        </p:txBody>
      </p:sp>
      <p:pic>
        <p:nvPicPr>
          <p:cNvPr id="3074" name="Picture 2" descr="C:\Documents and Settings\name\Local Settings\Temporary Internet Files\Content.IE5\0O8L4FI1\MC900199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115616" y="3570868"/>
            <a:ext cx="2857684" cy="141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004048" y="3856172"/>
            <a:ext cx="3752622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-přesvědčíme se buď měřením nebo pomocí kružítka</a:t>
            </a:r>
            <a:endParaRPr lang="cs-CZ" sz="24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439252" y="5056501"/>
            <a:ext cx="2519536" cy="830997"/>
            <a:chOff x="439252" y="5056501"/>
            <a:chExt cx="2519536" cy="830997"/>
          </a:xfrm>
        </p:grpSpPr>
        <p:sp>
          <p:nvSpPr>
            <p:cNvPr id="11" name="TextovéPole 10"/>
            <p:cNvSpPr txBox="1"/>
            <p:nvPr/>
          </p:nvSpPr>
          <p:spPr>
            <a:xfrm>
              <a:off x="439252" y="5056501"/>
              <a:ext cx="2519536" cy="769441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solidFill>
                    <a:schemeClr val="bg2"/>
                  </a:solidFill>
                </a:rPr>
                <a:t>SA    SB</a:t>
              </a:r>
              <a:endParaRPr lang="cs-CZ" sz="4400" dirty="0">
                <a:solidFill>
                  <a:schemeClr val="bg2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96693" y="5056501"/>
              <a:ext cx="57579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>
                  <a:solidFill>
                    <a:schemeClr val="bg2"/>
                  </a:solidFill>
                </a:rPr>
                <a:t>˜</a:t>
              </a:r>
              <a:endParaRPr lang="cs-CZ" sz="4800" dirty="0">
                <a:solidFill>
                  <a:schemeClr val="bg2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396693" y="5087279"/>
              <a:ext cx="60465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chemeClr val="bg2"/>
                  </a:solidFill>
                </a:rPr>
                <a:t>=</a:t>
              </a:r>
              <a:endParaRPr lang="cs-CZ" sz="4000" dirty="0">
                <a:solidFill>
                  <a:schemeClr val="bg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34442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531018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17964" y="503094"/>
            <a:ext cx="28896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7256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Vlastní 8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B99EB8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135</TotalTime>
  <Words>276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Hlují čísla na desetitisíce</vt:lpstr>
      <vt:lpstr>Prezentace aplikace PowerPoint</vt:lpstr>
      <vt:lpstr>Anotace</vt:lpstr>
      <vt:lpstr>Osa úsečky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Hlují čísla na desetitisíce</dc:title>
  <dc:creator>DOMOV</dc:creator>
  <cp:lastModifiedBy>DOMOV</cp:lastModifiedBy>
  <cp:revision>16</cp:revision>
  <dcterms:created xsi:type="dcterms:W3CDTF">2012-10-21T13:34:19Z</dcterms:created>
  <dcterms:modified xsi:type="dcterms:W3CDTF">2012-10-21T15:53:56Z</dcterms:modified>
</cp:coreProperties>
</file>