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8" r:id="rId3"/>
    <p:sldId id="259" r:id="rId4"/>
    <p:sldId id="264" r:id="rId5"/>
    <p:sldId id="265" r:id="rId6"/>
    <p:sldId id="262" r:id="rId7"/>
    <p:sldId id="266" r:id="rId8"/>
    <p:sldId id="267" r:id="rId9"/>
    <p:sldId id="269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5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E5E761B2-288F-47CA-961F-BB3B749DA50B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4A0AC1D3-7BC1-4031-BF55-31DECE288908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761B2-288F-47CA-961F-BB3B749DA50B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AC1D3-7BC1-4031-BF55-31DECE2889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E5E761B2-288F-47CA-961F-BB3B749DA50B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4A0AC1D3-7BC1-4031-BF55-31DECE2889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761B2-288F-47CA-961F-BB3B749DA50B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AC1D3-7BC1-4031-BF55-31DECE2889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761B2-288F-47CA-961F-BB3B749DA50B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4A0AC1D3-7BC1-4031-BF55-31DECE2889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761B2-288F-47CA-961F-BB3B749DA50B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AC1D3-7BC1-4031-BF55-31DECE2889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761B2-288F-47CA-961F-BB3B749DA50B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AC1D3-7BC1-4031-BF55-31DECE2889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761B2-288F-47CA-961F-BB3B749DA50B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4A0AC1D3-7BC1-4031-BF55-31DECE2889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761B2-288F-47CA-961F-BB3B749DA50B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AC1D3-7BC1-4031-BF55-31DECE2889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761B2-288F-47CA-961F-BB3B749DA50B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AC1D3-7BC1-4031-BF55-31DECE2889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761B2-288F-47CA-961F-BB3B749DA50B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AC1D3-7BC1-4031-BF55-31DECE2889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E5E761B2-288F-47CA-961F-BB3B749DA50B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4A0AC1D3-7BC1-4031-BF55-31DECE28890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914400" y="2776538"/>
            <a:ext cx="8229600" cy="2166937"/>
          </a:xfrm>
        </p:spPr>
        <p:txBody>
          <a:bodyPr/>
          <a:lstStyle/>
          <a:p>
            <a:r>
              <a:rPr lang="cs-CZ" dirty="0" err="1" smtClean="0"/>
              <a:t>Hlují</a:t>
            </a:r>
            <a:r>
              <a:rPr lang="cs-CZ" dirty="0" smtClean="0"/>
              <a:t> čísla na desetitisíce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86547" y="3764121"/>
          <a:ext cx="5970905" cy="198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198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8400977"/>
              </p:ext>
            </p:extLst>
          </p:nvPr>
        </p:nvGraphicFramePr>
        <p:xfrm>
          <a:off x="823840" y="2060848"/>
          <a:ext cx="7708754" cy="449568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42389"/>
                <a:gridCol w="5766365"/>
              </a:tblGrid>
              <a:tr h="127358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Název školy</a:t>
                      </a:r>
                      <a:r>
                        <a:rPr lang="en-US" sz="2400" dirty="0">
                          <a:effectLst/>
                        </a:rPr>
                        <a:t>: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ZÁKLADNÍ ŠKOLA PODBOŘANY, HUSOVA 276, OKR LOUNY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0757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Autor: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MGR. OLGA FILÍPKOVÁ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5108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Název</a:t>
                      </a:r>
                      <a:r>
                        <a:rPr lang="en-US" sz="2400">
                          <a:effectLst/>
                        </a:rPr>
                        <a:t>: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</a:rPr>
                        <a:t>VY_</a:t>
                      </a:r>
                      <a:r>
                        <a:rPr lang="cs-CZ" sz="2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32</a:t>
                      </a:r>
                      <a:r>
                        <a:rPr lang="cs-CZ" sz="2400" dirty="0" smtClean="0">
                          <a:effectLst/>
                        </a:rPr>
                        <a:t>_INOVACE_</a:t>
                      </a:r>
                      <a:r>
                        <a:rPr lang="cs-CZ" sz="2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455_KRUŽNICE_A_KRUH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653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Téma</a:t>
                      </a:r>
                      <a:r>
                        <a:rPr lang="en-US" sz="2400" dirty="0">
                          <a:effectLst/>
                        </a:rPr>
                        <a:t>: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Rýsování</a:t>
                      </a:r>
                      <a:r>
                        <a:rPr lang="cs-CZ" sz="2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kružnice a kruhu a jejich rozdíl.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18278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Číslo projektu</a:t>
                      </a:r>
                      <a:r>
                        <a:rPr lang="en-US" sz="2400">
                          <a:effectLst/>
                        </a:rPr>
                        <a:t>:</a:t>
                      </a:r>
                      <a:endParaRPr lang="cs-CZ" sz="24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CZ.1.07/1.4.00/21. 2975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50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7975" y="404664"/>
            <a:ext cx="6200485" cy="1299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 pole 2"/>
          <p:cNvSpPr txBox="1">
            <a:spLocks noChangeArrowheads="1"/>
          </p:cNvSpPr>
          <p:nvPr/>
        </p:nvSpPr>
        <p:spPr bwMode="auto">
          <a:xfrm>
            <a:off x="7385050" y="3467100"/>
            <a:ext cx="1508125" cy="204788"/>
          </a:xfrm>
          <a:prstGeom prst="rect">
            <a:avLst/>
          </a:prstGeom>
          <a:solidFill>
            <a:schemeClr val="accent2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800">
                <a:effectLst/>
                <a:latin typeface="Calibri"/>
                <a:ea typeface="Calibri"/>
                <a:cs typeface="Times New Roman"/>
              </a:rPr>
              <a:t>Zkopíruj si logo EU do své práce</a:t>
            </a:r>
            <a:endParaRPr lang="cs-CZ" sz="110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187624" y="301395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577975" y="34432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7016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Tato prezentace je určena k výkladu a opakování učiva v předmětu matematika pro žáky 5. tříd.</a:t>
            </a:r>
          </a:p>
          <a:p>
            <a:r>
              <a:rPr lang="cs-CZ" sz="2400" dirty="0" smtClean="0"/>
              <a:t>4. list: Žáci porovnávají kružnici a kruh.</a:t>
            </a:r>
          </a:p>
          <a:p>
            <a:r>
              <a:rPr lang="cs-CZ" sz="2400" dirty="0" smtClean="0"/>
              <a:t>5. list: Žáci opakují- co musíme udělat jako první, než narýsujeme kružnici, co je průměr a poloměr.</a:t>
            </a:r>
          </a:p>
          <a:p>
            <a:r>
              <a:rPr lang="cs-CZ" sz="2400" dirty="0" smtClean="0"/>
              <a:t>6. list: Žáci opakují, které body náleží a které nenáleží kružnici.</a:t>
            </a:r>
          </a:p>
          <a:p>
            <a:r>
              <a:rPr lang="cs-CZ" sz="2400" dirty="0" smtClean="0"/>
              <a:t>7. list: Žáci opakují, které body náleží a které nenáleží kruhu.</a:t>
            </a:r>
          </a:p>
          <a:p>
            <a:r>
              <a:rPr lang="cs-CZ" sz="2400" dirty="0" smtClean="0"/>
              <a:t>8. list: Žáci se učí, jak zapsat danou kružnici a kruh náležitých rozměrů.</a:t>
            </a:r>
          </a:p>
          <a:p>
            <a:r>
              <a:rPr lang="cs-CZ" sz="2400" dirty="0" smtClean="0"/>
              <a:t>9. list: Žáci procvičují, jak postupovat při rýsování kružnice určenou zápisem.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456725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412776"/>
            <a:ext cx="789932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Datum vytvoření:   </a:t>
            </a:r>
            <a:r>
              <a:rPr lang="cs-CZ" sz="3600" dirty="0" smtClean="0"/>
              <a:t>24.10. 2012</a:t>
            </a:r>
          </a:p>
          <a:p>
            <a:endParaRPr lang="cs-CZ" sz="3600" dirty="0"/>
          </a:p>
          <a:p>
            <a:endParaRPr lang="cs-CZ" sz="3600" dirty="0" smtClean="0"/>
          </a:p>
          <a:p>
            <a:endParaRPr lang="cs-CZ" sz="3600" dirty="0"/>
          </a:p>
          <a:p>
            <a:r>
              <a:rPr lang="cs-CZ" sz="3600" b="1" dirty="0" smtClean="0"/>
              <a:t>Klíčová slova: </a:t>
            </a:r>
          </a:p>
          <a:p>
            <a:r>
              <a:rPr lang="cs-CZ" sz="3600" dirty="0" smtClean="0"/>
              <a:t>kružnice, kruh, střed kružnice, poloměr, průměr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1584231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Kružnice a kruh</a:t>
            </a:r>
            <a:endParaRPr lang="cs-CZ" sz="6600" dirty="0"/>
          </a:p>
        </p:txBody>
      </p:sp>
      <p:sp>
        <p:nvSpPr>
          <p:cNvPr id="3" name="Ovál 2"/>
          <p:cNvSpPr/>
          <p:nvPr/>
        </p:nvSpPr>
        <p:spPr>
          <a:xfrm>
            <a:off x="1187624" y="2204864"/>
            <a:ext cx="2880320" cy="2664296"/>
          </a:xfrm>
          <a:prstGeom prst="ellipse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4860032" y="2214348"/>
            <a:ext cx="2880320" cy="2664296"/>
          </a:xfrm>
          <a:prstGeom prst="ellipse">
            <a:avLst/>
          </a:prstGeom>
          <a:ln w="2857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+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28050" y="3254108"/>
            <a:ext cx="3994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+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69728" y="3671446"/>
            <a:ext cx="3577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21297" y="3671446"/>
            <a:ext cx="3577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69903" y="2243870"/>
            <a:ext cx="3658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257528" y="2158915"/>
            <a:ext cx="482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88958" y="5084285"/>
            <a:ext cx="40110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Kružnice </a:t>
            </a:r>
            <a:r>
              <a:rPr lang="cs-CZ" sz="2800" dirty="0" smtClean="0">
                <a:solidFill>
                  <a:srgbClr val="FF0000"/>
                </a:solidFill>
              </a:rPr>
              <a:t>k </a:t>
            </a:r>
            <a:r>
              <a:rPr lang="cs-CZ" sz="2800" dirty="0" smtClean="0"/>
              <a:t>se středem </a:t>
            </a:r>
            <a:r>
              <a:rPr lang="cs-CZ" sz="2800" dirty="0" smtClean="0">
                <a:solidFill>
                  <a:srgbClr val="FF0000"/>
                </a:solidFill>
              </a:rPr>
              <a:t>S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19034" y="5111661"/>
            <a:ext cx="410445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Kružnice </a:t>
            </a:r>
            <a:r>
              <a:rPr lang="cs-CZ" sz="2800" dirty="0" smtClean="0">
                <a:solidFill>
                  <a:srgbClr val="FF0000"/>
                </a:solidFill>
              </a:rPr>
              <a:t>m</a:t>
            </a:r>
            <a:r>
              <a:rPr lang="cs-CZ" sz="2800" dirty="0" smtClean="0"/>
              <a:t> se středem </a:t>
            </a:r>
            <a:r>
              <a:rPr lang="cs-CZ" sz="2800" dirty="0" smtClean="0">
                <a:solidFill>
                  <a:srgbClr val="FF0000"/>
                </a:solidFill>
              </a:rPr>
              <a:t>S</a:t>
            </a:r>
            <a:r>
              <a:rPr lang="cs-CZ" sz="2800" dirty="0" smtClean="0"/>
              <a:t> a vybarven kruh, který je určen kružnicí </a:t>
            </a:r>
            <a:r>
              <a:rPr lang="cs-CZ" sz="2800" dirty="0" smtClean="0">
                <a:solidFill>
                  <a:srgbClr val="FF0000"/>
                </a:solidFill>
              </a:rPr>
              <a:t>m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897087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9287" y="332656"/>
            <a:ext cx="2704587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Opakujeme:</a:t>
            </a:r>
            <a:endParaRPr lang="cs-CZ" sz="3600" dirty="0"/>
          </a:p>
        </p:txBody>
      </p:sp>
      <p:sp>
        <p:nvSpPr>
          <p:cNvPr id="3" name="Ovál 2"/>
          <p:cNvSpPr/>
          <p:nvPr/>
        </p:nvSpPr>
        <p:spPr>
          <a:xfrm>
            <a:off x="2950744" y="2309471"/>
            <a:ext cx="3446358" cy="3240360"/>
          </a:xfrm>
          <a:prstGeom prst="ellipse">
            <a:avLst/>
          </a:prstGeom>
          <a:noFill/>
          <a:ln w="28575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487814" y="3668041"/>
            <a:ext cx="3722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+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9287" y="1037927"/>
            <a:ext cx="85074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Než začneme rýsovat kružnici, musíme vyznačit její střed </a:t>
            </a:r>
            <a:r>
              <a:rPr lang="cs-CZ" sz="2400" dirty="0" smtClean="0">
                <a:solidFill>
                  <a:srgbClr val="FF0000"/>
                </a:solidFill>
              </a:rPr>
              <a:t>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02242" y="3955903"/>
            <a:ext cx="3577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57684" y="2492896"/>
            <a:ext cx="3658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</a:t>
            </a:r>
            <a:endParaRPr lang="cs-CZ" sz="2800" dirty="0"/>
          </a:p>
        </p:txBody>
      </p:sp>
      <p:cxnSp>
        <p:nvCxnSpPr>
          <p:cNvPr id="12" name="Přímá spojnice 11"/>
          <p:cNvCxnSpPr>
            <a:stCxn id="3" idx="2"/>
            <a:endCxn id="3" idx="6"/>
          </p:cNvCxnSpPr>
          <p:nvPr/>
        </p:nvCxnSpPr>
        <p:spPr>
          <a:xfrm>
            <a:off x="2950744" y="3929651"/>
            <a:ext cx="3446358" cy="0"/>
          </a:xfrm>
          <a:prstGeom prst="line">
            <a:avLst/>
          </a:prstGeom>
          <a:ln w="28575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673923" y="3929651"/>
            <a:ext cx="978197" cy="1299549"/>
          </a:xfrm>
          <a:prstGeom prst="line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2651534" y="3694293"/>
            <a:ext cx="457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448449" y="3711983"/>
            <a:ext cx="3882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558216" y="5229200"/>
            <a:ext cx="3994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57857" y="1499591"/>
            <a:ext cx="84103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Úsečka </a:t>
            </a:r>
            <a:r>
              <a:rPr lang="cs-CZ" sz="2400" dirty="0" smtClean="0">
                <a:solidFill>
                  <a:srgbClr val="FF0000"/>
                </a:solidFill>
              </a:rPr>
              <a:t>AB</a:t>
            </a:r>
            <a:r>
              <a:rPr lang="cs-CZ" sz="2400" dirty="0" smtClean="0"/>
              <a:t> je </a:t>
            </a:r>
            <a:r>
              <a:rPr lang="cs-CZ" sz="2400" dirty="0" smtClean="0">
                <a:solidFill>
                  <a:srgbClr val="FF0000"/>
                </a:solidFill>
              </a:rPr>
              <a:t>průměr</a:t>
            </a:r>
            <a:r>
              <a:rPr lang="cs-CZ" sz="2400" dirty="0" smtClean="0"/>
              <a:t> kružnice </a:t>
            </a:r>
            <a:r>
              <a:rPr lang="cs-CZ" sz="2400" dirty="0" smtClean="0">
                <a:solidFill>
                  <a:srgbClr val="FF0000"/>
                </a:solidFill>
              </a:rPr>
              <a:t>k</a:t>
            </a:r>
            <a:r>
              <a:rPr lang="cs-CZ" sz="2400" dirty="0" smtClean="0"/>
              <a:t>. </a:t>
            </a:r>
            <a:r>
              <a:rPr lang="cs-CZ" sz="2400" dirty="0"/>
              <a:t>M</a:t>
            </a:r>
            <a:r>
              <a:rPr lang="cs-CZ" sz="2400" dirty="0" smtClean="0"/>
              <a:t>usí procházet středem </a:t>
            </a:r>
            <a:r>
              <a:rPr lang="cs-CZ" sz="2400" dirty="0" smtClean="0">
                <a:solidFill>
                  <a:srgbClr val="FF0000"/>
                </a:solidFill>
              </a:rPr>
              <a:t>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60007" y="6020406"/>
            <a:ext cx="53142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Úsečka </a:t>
            </a:r>
            <a:r>
              <a:rPr lang="cs-CZ" sz="2400" dirty="0" smtClean="0">
                <a:solidFill>
                  <a:srgbClr val="FF0000"/>
                </a:solidFill>
              </a:rPr>
              <a:t>SC</a:t>
            </a:r>
            <a:r>
              <a:rPr lang="cs-CZ" sz="2400" dirty="0" smtClean="0"/>
              <a:t> je </a:t>
            </a:r>
            <a:r>
              <a:rPr lang="cs-CZ" sz="2400" dirty="0" smtClean="0">
                <a:solidFill>
                  <a:srgbClr val="FF0000"/>
                </a:solidFill>
              </a:rPr>
              <a:t>poloměrem</a:t>
            </a:r>
            <a:r>
              <a:rPr lang="cs-CZ" sz="2400" dirty="0" smtClean="0"/>
              <a:t> kružnice </a:t>
            </a:r>
            <a:r>
              <a:rPr lang="cs-CZ" sz="2400" dirty="0" smtClean="0">
                <a:solidFill>
                  <a:srgbClr val="FF0000"/>
                </a:solidFill>
              </a:rPr>
              <a:t>k</a:t>
            </a:r>
            <a:r>
              <a:rPr lang="cs-CZ" sz="2400" dirty="0" smtClean="0"/>
              <a:t>. 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75284" y="2492896"/>
            <a:ext cx="30756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Průměr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(značíme d)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642573" y="4579425"/>
            <a:ext cx="1765227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Poloměr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(značíme r)</a:t>
            </a:r>
            <a:endParaRPr lang="cs-CZ" sz="2400" dirty="0">
              <a:solidFill>
                <a:srgbClr val="00B050"/>
              </a:solidFill>
            </a:endParaRPr>
          </a:p>
        </p:txBody>
      </p:sp>
      <p:cxnSp>
        <p:nvCxnSpPr>
          <p:cNvPr id="25" name="Přímá spojnice se šipkou 24"/>
          <p:cNvCxnSpPr/>
          <p:nvPr/>
        </p:nvCxnSpPr>
        <p:spPr>
          <a:xfrm>
            <a:off x="3213874" y="2961062"/>
            <a:ext cx="773911" cy="860226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>
            <a:stCxn id="23" idx="1"/>
          </p:cNvCxnSpPr>
          <p:nvPr/>
        </p:nvCxnSpPr>
        <p:spPr>
          <a:xfrm flipH="1" flipV="1">
            <a:off x="5436097" y="4841035"/>
            <a:ext cx="1206476" cy="184666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22812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6" grpId="0"/>
      <p:bldP spid="7" grpId="0"/>
      <p:bldP spid="16" grpId="0"/>
      <p:bldP spid="17" grpId="0"/>
      <p:bldP spid="18" grpId="0"/>
      <p:bldP spid="19" grpId="0"/>
      <p:bldP spid="20" grpId="0"/>
      <p:bldP spid="22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013178"/>
          </a:xfrm>
        </p:spPr>
        <p:txBody>
          <a:bodyPr>
            <a:normAutofit/>
          </a:bodyPr>
          <a:lstStyle/>
          <a:p>
            <a:r>
              <a:rPr lang="cs-CZ" sz="6000" dirty="0" smtClean="0"/>
              <a:t>Kružnice</a:t>
            </a:r>
            <a:endParaRPr lang="cs-CZ" sz="6000" dirty="0"/>
          </a:p>
        </p:txBody>
      </p:sp>
      <p:sp>
        <p:nvSpPr>
          <p:cNvPr id="3" name="Ovál 2"/>
          <p:cNvSpPr/>
          <p:nvPr/>
        </p:nvSpPr>
        <p:spPr>
          <a:xfrm>
            <a:off x="627194" y="1841198"/>
            <a:ext cx="3445961" cy="3171978"/>
          </a:xfrm>
          <a:prstGeom prst="ellipse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164065" y="3165577"/>
            <a:ext cx="3722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+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1799238"/>
            <a:ext cx="3658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64065" y="3438128"/>
            <a:ext cx="3577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</a:t>
            </a:r>
            <a:endParaRPr lang="cs-CZ" sz="2800" dirty="0"/>
          </a:p>
        </p:txBody>
      </p:sp>
      <p:cxnSp>
        <p:nvCxnSpPr>
          <p:cNvPr id="9" name="Přímá spojnice 8"/>
          <p:cNvCxnSpPr/>
          <p:nvPr/>
        </p:nvCxnSpPr>
        <p:spPr>
          <a:xfrm flipH="1" flipV="1">
            <a:off x="627195" y="3165579"/>
            <a:ext cx="3445960" cy="534159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230933" y="2807350"/>
            <a:ext cx="3962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017836" y="3438128"/>
            <a:ext cx="3882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cxnSp>
        <p:nvCxnSpPr>
          <p:cNvPr id="15" name="Přímá spojnice 14"/>
          <p:cNvCxnSpPr>
            <a:stCxn id="7" idx="0"/>
          </p:cNvCxnSpPr>
          <p:nvPr/>
        </p:nvCxnSpPr>
        <p:spPr>
          <a:xfrm flipV="1">
            <a:off x="2342960" y="2060848"/>
            <a:ext cx="860888" cy="137728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stCxn id="7" idx="0"/>
            <a:endCxn id="3" idx="0"/>
          </p:cNvCxnSpPr>
          <p:nvPr/>
        </p:nvCxnSpPr>
        <p:spPr>
          <a:xfrm flipV="1">
            <a:off x="2342960" y="1841198"/>
            <a:ext cx="7215" cy="159693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3203848" y="1631131"/>
            <a:ext cx="3994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164065" y="1317978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</a:t>
            </a:r>
            <a:endParaRPr lang="cs-CZ" sz="2800" dirty="0"/>
          </a:p>
        </p:txBody>
      </p:sp>
      <p:cxnSp>
        <p:nvCxnSpPr>
          <p:cNvPr id="26" name="Přímá spojnice 25"/>
          <p:cNvCxnSpPr/>
          <p:nvPr/>
        </p:nvCxnSpPr>
        <p:spPr>
          <a:xfrm>
            <a:off x="2987824" y="4797152"/>
            <a:ext cx="72008" cy="21602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1599566" y="4355232"/>
            <a:ext cx="3722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+</a:t>
            </a:r>
            <a:endParaRPr lang="cs-CZ" sz="28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27194" y="4878452"/>
            <a:ext cx="3722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+</a:t>
            </a:r>
            <a:endParaRPr lang="cs-CZ" sz="28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073155" y="2492896"/>
            <a:ext cx="3722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+</a:t>
            </a:r>
            <a:endParaRPr lang="cs-CZ" sz="28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88200" y="5140062"/>
            <a:ext cx="3770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E</a:t>
            </a:r>
            <a:endParaRPr lang="cs-CZ" sz="28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582801" y="4093622"/>
            <a:ext cx="3738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F</a:t>
            </a:r>
            <a:endParaRPr lang="cs-CZ" sz="28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810468" y="5013176"/>
            <a:ext cx="4267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G</a:t>
            </a:r>
            <a:endParaRPr lang="cs-CZ" sz="28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271182" y="2378053"/>
            <a:ext cx="4203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691490" y="1658719"/>
            <a:ext cx="427299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 obrázku je kružnice </a:t>
            </a:r>
            <a:r>
              <a:rPr lang="cs-CZ" sz="2800" dirty="0" smtClean="0">
                <a:solidFill>
                  <a:srgbClr val="FF0000"/>
                </a:solidFill>
              </a:rPr>
              <a:t>k</a:t>
            </a:r>
            <a:r>
              <a:rPr lang="cs-CZ" sz="2800" dirty="0" smtClean="0"/>
              <a:t>. </a:t>
            </a:r>
          </a:p>
          <a:p>
            <a:r>
              <a:rPr lang="cs-CZ" sz="2800" dirty="0" smtClean="0"/>
              <a:t>  Střed kružnice je bod </a:t>
            </a:r>
            <a:r>
              <a:rPr lang="cs-CZ" sz="2800" dirty="0" smtClean="0">
                <a:solidFill>
                  <a:srgbClr val="FF0000"/>
                </a:solidFill>
              </a:rPr>
              <a:t>S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  Jsou zde vyznačené 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poloměry:</a:t>
            </a:r>
            <a:endParaRPr lang="cs-CZ" sz="28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6710132" y="2970960"/>
            <a:ext cx="5693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SA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7512572" y="2963855"/>
            <a:ext cx="5613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SB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706926" y="3470126"/>
            <a:ext cx="5725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SC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7512572" y="3427187"/>
            <a:ext cx="5774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SD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154008" y="3951057"/>
            <a:ext cx="227978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Úsečka AB je                       </a:t>
            </a:r>
          </a:p>
          <a:p>
            <a:r>
              <a:rPr lang="cs-CZ" sz="2800" dirty="0" smtClean="0"/>
              <a:t>kružnice k. </a:t>
            </a:r>
            <a:endParaRPr lang="cs-CZ" sz="28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7433794" y="3961348"/>
            <a:ext cx="13532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průměr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3445749" y="5309339"/>
            <a:ext cx="39533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Na kružnici </a:t>
            </a:r>
            <a:r>
              <a:rPr lang="cs-CZ" sz="2800" dirty="0" smtClean="0">
                <a:solidFill>
                  <a:srgbClr val="FF0000"/>
                </a:solidFill>
              </a:rPr>
              <a:t>k</a:t>
            </a:r>
            <a:r>
              <a:rPr lang="cs-CZ" sz="2800" dirty="0" smtClean="0"/>
              <a:t> leží body:</a:t>
            </a:r>
            <a:endParaRPr lang="cs-CZ" sz="28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7345576" y="5274786"/>
            <a:ext cx="153118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A, B, C, 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D, G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27195" y="5941813"/>
            <a:ext cx="45268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 kružnici </a:t>
            </a:r>
            <a:r>
              <a:rPr lang="cs-CZ" sz="2800" dirty="0" smtClean="0">
                <a:solidFill>
                  <a:srgbClr val="FF0000"/>
                </a:solidFill>
              </a:rPr>
              <a:t>k</a:t>
            </a:r>
            <a:r>
              <a:rPr lang="cs-CZ" sz="2800" dirty="0" smtClean="0"/>
              <a:t> neleží body : </a:t>
            </a:r>
            <a:endParaRPr lang="cs-CZ" sz="28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5072780" y="5941813"/>
            <a:ext cx="16267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E, F, H, S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14144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19944"/>
          </a:xfrm>
        </p:spPr>
        <p:txBody>
          <a:bodyPr>
            <a:noAutofit/>
          </a:bodyPr>
          <a:lstStyle/>
          <a:p>
            <a:r>
              <a:rPr lang="cs-CZ" sz="6000" dirty="0" smtClean="0"/>
              <a:t>Kruh</a:t>
            </a:r>
            <a:endParaRPr lang="cs-CZ" sz="6000" dirty="0"/>
          </a:p>
        </p:txBody>
      </p:sp>
      <p:sp>
        <p:nvSpPr>
          <p:cNvPr id="3" name="Ovál 2"/>
          <p:cNvSpPr/>
          <p:nvPr/>
        </p:nvSpPr>
        <p:spPr>
          <a:xfrm>
            <a:off x="611560" y="1772816"/>
            <a:ext cx="3096344" cy="288032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+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30188" y="1772816"/>
            <a:ext cx="482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80837" y="3356992"/>
            <a:ext cx="3577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4509120"/>
            <a:ext cx="3994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+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03848" y="1772816"/>
            <a:ext cx="3994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+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21215" y="1689123"/>
            <a:ext cx="3642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560" y="4863062"/>
            <a:ext cx="13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81103" y="4072716"/>
            <a:ext cx="3994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+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030100" y="3356992"/>
            <a:ext cx="3994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+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547664" y="4072716"/>
            <a:ext cx="3818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03848" y="3222638"/>
            <a:ext cx="3850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U</a:t>
            </a:r>
            <a:endParaRPr lang="cs-CZ" sz="2400" dirty="0"/>
          </a:p>
        </p:txBody>
      </p:sp>
      <p:cxnSp>
        <p:nvCxnSpPr>
          <p:cNvPr id="15" name="Přímá spojnice 14"/>
          <p:cNvCxnSpPr/>
          <p:nvPr/>
        </p:nvCxnSpPr>
        <p:spPr>
          <a:xfrm>
            <a:off x="1738582" y="1689123"/>
            <a:ext cx="42521" cy="26161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1611024" y="1311151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067945" y="1314349"/>
            <a:ext cx="460851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 obrázku je narýsovaná kružnice </a:t>
            </a:r>
            <a:r>
              <a:rPr lang="cs-CZ" sz="2800" dirty="0" smtClean="0">
                <a:solidFill>
                  <a:srgbClr val="FF0000"/>
                </a:solidFill>
              </a:rPr>
              <a:t>m </a:t>
            </a:r>
            <a:r>
              <a:rPr lang="cs-CZ" sz="2800" dirty="0" smtClean="0"/>
              <a:t>se středem v bodě </a:t>
            </a:r>
            <a:r>
              <a:rPr lang="cs-CZ" sz="2800" dirty="0" smtClean="0">
                <a:solidFill>
                  <a:srgbClr val="FF0000"/>
                </a:solidFill>
              </a:rPr>
              <a:t>S </a:t>
            </a:r>
            <a:r>
              <a:rPr lang="cs-CZ" sz="2800" dirty="0" smtClean="0"/>
              <a:t>a vybarven kruh, který je kružnicí </a:t>
            </a:r>
            <a:r>
              <a:rPr lang="cs-CZ" sz="2800" dirty="0" smtClean="0">
                <a:solidFill>
                  <a:srgbClr val="FF0000"/>
                </a:solidFill>
              </a:rPr>
              <a:t>m</a:t>
            </a:r>
            <a:r>
              <a:rPr lang="cs-CZ" sz="2800" dirty="0" smtClean="0"/>
              <a:t> určen.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067945" y="3453470"/>
            <a:ext cx="31918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Kruhu náleží body: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211960" y="3931632"/>
            <a:ext cx="19399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N, U, L, S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067945" y="4539897"/>
            <a:ext cx="35830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Kruhu nenáleží body: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355976" y="5063117"/>
            <a:ext cx="8467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P, R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87996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  <p:bldP spid="23" grpId="0"/>
      <p:bldP spid="2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4033" y="1124744"/>
            <a:ext cx="849694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Kružnici </a:t>
            </a:r>
            <a:r>
              <a:rPr lang="cs-CZ" sz="3200" dirty="0" smtClean="0">
                <a:solidFill>
                  <a:srgbClr val="FF0000"/>
                </a:solidFill>
              </a:rPr>
              <a:t>k</a:t>
            </a:r>
            <a:r>
              <a:rPr lang="cs-CZ" sz="3200" dirty="0" smtClean="0"/>
              <a:t> se středem v bodě </a:t>
            </a:r>
            <a:r>
              <a:rPr lang="cs-CZ" sz="3200" dirty="0" smtClean="0">
                <a:solidFill>
                  <a:srgbClr val="FF0000"/>
                </a:solidFill>
              </a:rPr>
              <a:t>S</a:t>
            </a:r>
            <a:r>
              <a:rPr lang="cs-CZ" sz="3200" dirty="0" smtClean="0"/>
              <a:t> a poloměrem </a:t>
            </a:r>
            <a:r>
              <a:rPr lang="cs-CZ" sz="3200" dirty="0" smtClean="0">
                <a:solidFill>
                  <a:srgbClr val="FF0000"/>
                </a:solidFill>
              </a:rPr>
              <a:t>r</a:t>
            </a:r>
            <a:r>
              <a:rPr lang="cs-CZ" sz="3200" dirty="0" smtClean="0"/>
              <a:t> zapíšeme: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77421" y="2492896"/>
            <a:ext cx="2109873" cy="923330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2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dirty="0"/>
              <a:t>k</a:t>
            </a:r>
            <a:r>
              <a:rPr lang="cs-CZ" sz="5400" dirty="0" smtClean="0"/>
              <a:t> (</a:t>
            </a:r>
            <a:r>
              <a:rPr lang="cs-CZ" sz="5400" dirty="0" err="1" smtClean="0"/>
              <a:t>S,r</a:t>
            </a:r>
            <a:r>
              <a:rPr lang="cs-CZ" sz="5400" dirty="0" smtClean="0"/>
              <a:t>)</a:t>
            </a:r>
            <a:endParaRPr lang="cs-CZ" sz="5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0459" y="3933056"/>
            <a:ext cx="792088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Kruh </a:t>
            </a:r>
            <a:r>
              <a:rPr lang="cs-CZ" sz="3200" dirty="0" smtClean="0">
                <a:solidFill>
                  <a:srgbClr val="FF0000"/>
                </a:solidFill>
              </a:rPr>
              <a:t>K</a:t>
            </a:r>
            <a:r>
              <a:rPr lang="cs-CZ" sz="3200" dirty="0" smtClean="0"/>
              <a:t> se středem v bodě </a:t>
            </a:r>
            <a:r>
              <a:rPr lang="cs-CZ" sz="3200" dirty="0" smtClean="0">
                <a:solidFill>
                  <a:srgbClr val="FF0000"/>
                </a:solidFill>
              </a:rPr>
              <a:t>S</a:t>
            </a:r>
            <a:r>
              <a:rPr lang="cs-CZ" sz="3200" dirty="0" smtClean="0"/>
              <a:t> a poloměrem </a:t>
            </a:r>
            <a:r>
              <a:rPr lang="cs-CZ" sz="3200" dirty="0" smtClean="0">
                <a:solidFill>
                  <a:srgbClr val="FF0000"/>
                </a:solidFill>
              </a:rPr>
              <a:t>r</a:t>
            </a:r>
            <a:r>
              <a:rPr lang="cs-CZ" sz="3200" dirty="0" smtClean="0"/>
              <a:t> zapíšeme: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8537" y="5124400"/>
            <a:ext cx="2159566" cy="923330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dirty="0" smtClean="0"/>
              <a:t>K (</a:t>
            </a:r>
            <a:r>
              <a:rPr lang="cs-CZ" sz="5400" dirty="0" err="1" smtClean="0"/>
              <a:t>S,r</a:t>
            </a:r>
            <a:r>
              <a:rPr lang="cs-CZ" sz="5400" dirty="0" smtClean="0"/>
              <a:t>)</a:t>
            </a:r>
            <a:endParaRPr lang="cs-CZ" sz="5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4033" y="260648"/>
            <a:ext cx="3036409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Zapamatuj si: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299260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0715429"/>
              </p:ext>
            </p:extLst>
          </p:nvPr>
        </p:nvGraphicFramePr>
        <p:xfrm>
          <a:off x="4355976" y="5627686"/>
          <a:ext cx="4320475" cy="714375"/>
        </p:xfrm>
        <a:graphic>
          <a:graphicData uri="http://schemas.openxmlformats.org/drawingml/2006/table">
            <a:tbl>
              <a:tblPr/>
              <a:tblGrid>
                <a:gridCol w="57504"/>
                <a:gridCol w="85836"/>
                <a:gridCol w="85836"/>
                <a:gridCol w="85836"/>
                <a:gridCol w="85836"/>
                <a:gridCol w="85836"/>
                <a:gridCol w="85836"/>
                <a:gridCol w="85836"/>
                <a:gridCol w="85836"/>
                <a:gridCol w="85836"/>
                <a:gridCol w="85836"/>
                <a:gridCol w="85836"/>
                <a:gridCol w="85836"/>
                <a:gridCol w="85836"/>
                <a:gridCol w="81280"/>
                <a:gridCol w="90394"/>
                <a:gridCol w="85836"/>
                <a:gridCol w="85836"/>
                <a:gridCol w="85836"/>
                <a:gridCol w="85836"/>
                <a:gridCol w="85836"/>
                <a:gridCol w="85836"/>
                <a:gridCol w="85836"/>
                <a:gridCol w="85836"/>
                <a:gridCol w="85836"/>
                <a:gridCol w="85836"/>
                <a:gridCol w="85836"/>
                <a:gridCol w="85836"/>
                <a:gridCol w="85836"/>
                <a:gridCol w="85836"/>
                <a:gridCol w="85836"/>
                <a:gridCol w="85836"/>
                <a:gridCol w="85836"/>
                <a:gridCol w="85836"/>
                <a:gridCol w="165302"/>
                <a:gridCol w="57504"/>
                <a:gridCol w="57504"/>
                <a:gridCol w="85836"/>
                <a:gridCol w="85836"/>
                <a:gridCol w="85836"/>
                <a:gridCol w="85836"/>
                <a:gridCol w="85836"/>
                <a:gridCol w="114169"/>
                <a:gridCol w="57504"/>
                <a:gridCol w="85836"/>
                <a:gridCol w="463382"/>
              </a:tblGrid>
              <a:tr h="190500"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</a:tr>
              <a:tr h="333375">
                <a:tc gridSpan="2">
                  <a:txBody>
                    <a:bodyPr/>
                    <a:lstStyle/>
                    <a:p>
                      <a:pPr algn="ctr" rtl="0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 rtl="0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 rtl="0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 rtl="0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 rtl="0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3F177"/>
                    </a:solidFill>
                  </a:tcPr>
                </a:tc>
              </a:tr>
            </a:tbl>
          </a:graphicData>
        </a:graphic>
      </p:graphicFrame>
      <p:sp>
        <p:nvSpPr>
          <p:cNvPr id="2" name="Obdélník 1"/>
          <p:cNvSpPr/>
          <p:nvPr/>
        </p:nvSpPr>
        <p:spPr>
          <a:xfrm>
            <a:off x="515192" y="404664"/>
            <a:ext cx="3142976" cy="646331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3600" dirty="0" smtClean="0"/>
              <a:t>Procvičujeme:</a:t>
            </a:r>
            <a:endParaRPr lang="cs-CZ" sz="3600" dirty="0"/>
          </a:p>
        </p:txBody>
      </p:sp>
      <p:pic>
        <p:nvPicPr>
          <p:cNvPr id="1026" name="Picture 2" descr="C:\Documents and Settings\name\Local Settings\Temporary Internet Files\Content.IE5\0O8L4FI1\MC9002910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877968"/>
            <a:ext cx="1800200" cy="3782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15192" y="1146230"/>
            <a:ext cx="28953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Narýsuj kružnici: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10535" y="1023119"/>
            <a:ext cx="28440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k</a:t>
            </a:r>
            <a:r>
              <a:rPr lang="cs-CZ" sz="3600" dirty="0" smtClean="0"/>
              <a:t>(</a:t>
            </a:r>
            <a:r>
              <a:rPr lang="cs-CZ" sz="3600" dirty="0" err="1" smtClean="0"/>
              <a:t>S,r</a:t>
            </a:r>
            <a:r>
              <a:rPr lang="cs-CZ" sz="3600" dirty="0" smtClean="0"/>
              <a:t> = 2 cm)</a:t>
            </a:r>
            <a:endParaRPr lang="cs-CZ" sz="3600" dirty="0"/>
          </a:p>
        </p:txBody>
      </p:sp>
      <p:sp>
        <p:nvSpPr>
          <p:cNvPr id="11" name="Ovál 10"/>
          <p:cNvSpPr/>
          <p:nvPr/>
        </p:nvSpPr>
        <p:spPr>
          <a:xfrm>
            <a:off x="683568" y="2123140"/>
            <a:ext cx="3456384" cy="3292517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265575" y="3899511"/>
            <a:ext cx="3577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60705" y="2123140"/>
            <a:ext cx="3658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548846" y="3261979"/>
            <a:ext cx="13147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/>
                </a:solidFill>
              </a:rPr>
              <a:t>r = 2 cm</a:t>
            </a:r>
            <a:endParaRPr lang="cs-CZ" sz="2400" dirty="0">
              <a:solidFill>
                <a:schemeClr val="accent2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212026" y="3534360"/>
            <a:ext cx="3994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+</a:t>
            </a:r>
            <a:endParaRPr lang="cs-CZ" sz="3200" dirty="0"/>
          </a:p>
        </p:txBody>
      </p:sp>
      <p:cxnSp>
        <p:nvCxnSpPr>
          <p:cNvPr id="24" name="Přímá spojnice 23"/>
          <p:cNvCxnSpPr>
            <a:endCxn id="11" idx="6"/>
          </p:cNvCxnSpPr>
          <p:nvPr/>
        </p:nvCxnSpPr>
        <p:spPr>
          <a:xfrm flipV="1">
            <a:off x="2411760" y="3769399"/>
            <a:ext cx="1728192" cy="5734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06525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3" grpId="0"/>
      <p:bldP spid="14" grpId="0"/>
      <p:bldP spid="21" grpId="0"/>
      <p:bldP spid="2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57510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268760"/>
            <a:ext cx="5138737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520559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Vlastní 1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D46B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153</TotalTime>
  <Words>445</Words>
  <Application>Microsoft Office PowerPoint</Application>
  <PresentationFormat>Předvádění na obrazovce (4:3)</PresentationFormat>
  <Paragraphs>246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Carnival</vt:lpstr>
      <vt:lpstr>Hlují čísla na desetitisíce</vt:lpstr>
      <vt:lpstr>Anotace</vt:lpstr>
      <vt:lpstr>Prezentace aplikace PowerPoint</vt:lpstr>
      <vt:lpstr>Kružnice a kruh</vt:lpstr>
      <vt:lpstr>Prezentace aplikace PowerPoint</vt:lpstr>
      <vt:lpstr>Kružnice</vt:lpstr>
      <vt:lpstr>Kruh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Hlují čísla na desetitisíce</dc:title>
  <dc:creator>DOMOV</dc:creator>
  <cp:lastModifiedBy>DOMOV</cp:lastModifiedBy>
  <cp:revision>16</cp:revision>
  <dcterms:created xsi:type="dcterms:W3CDTF">2012-10-25T17:18:16Z</dcterms:created>
  <dcterms:modified xsi:type="dcterms:W3CDTF">2012-10-25T19:52:01Z</dcterms:modified>
</cp:coreProperties>
</file>