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2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CC395-F43D-4FBC-85B0-C245832CA667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01963A-524C-40EF-AC0E-1AC0502C42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2776538"/>
            <a:ext cx="8229600" cy="2166937"/>
          </a:xfrm>
        </p:spPr>
        <p:txBody>
          <a:bodyPr/>
          <a:lstStyle/>
          <a:p>
            <a:r>
              <a:rPr lang="cs-CZ" dirty="0" err="1" smtClean="0"/>
              <a:t>Hlují</a:t>
            </a:r>
            <a:r>
              <a:rPr lang="cs-CZ" dirty="0" smtClean="0"/>
              <a:t> čísla na desetitisíce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66891319"/>
              </p:ext>
            </p:extLst>
          </p:nvPr>
        </p:nvGraphicFramePr>
        <p:xfrm>
          <a:off x="823840" y="2060848"/>
          <a:ext cx="7708754" cy="4562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42389"/>
                <a:gridCol w="5766365"/>
              </a:tblGrid>
              <a:tr h="12735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5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Autor: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10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32</a:t>
                      </a:r>
                      <a:r>
                        <a:rPr lang="cs-CZ" sz="2400" dirty="0" smtClean="0">
                          <a:effectLst/>
                        </a:rPr>
                        <a:t>_INOVACE_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456_KONSTRUKCE_TROJÚHELNÍKU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53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Téma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Postup při konstrukci trojúhelníku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82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04664"/>
            <a:ext cx="6200485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87624" y="301395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1906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8352928" cy="5040560"/>
          </a:xfrm>
        </p:spPr>
        <p:txBody>
          <a:bodyPr>
            <a:normAutofit/>
          </a:bodyPr>
          <a:lstStyle/>
          <a:p>
            <a:r>
              <a:rPr lang="cs-CZ" sz="2800" i="0" dirty="0" smtClean="0"/>
              <a:t>Tato prezentace je určena k výuce a opakování v předmětu matematika pro žáky 5. tříd.</a:t>
            </a:r>
          </a:p>
          <a:p>
            <a:r>
              <a:rPr lang="cs-CZ" sz="2800" i="0" dirty="0" smtClean="0"/>
              <a:t>4. list: Žáci opakují, co už ví o trojúhelníku a jak se popisují strany a vrcholy.</a:t>
            </a:r>
          </a:p>
          <a:p>
            <a:r>
              <a:rPr lang="cs-CZ" sz="2800" i="0" dirty="0" smtClean="0"/>
              <a:t>5. list: Je zde názorně ukázán popis stran a vrcholů trojúhelníku.</a:t>
            </a:r>
          </a:p>
          <a:p>
            <a:r>
              <a:rPr lang="cs-CZ" sz="2800" i="0" dirty="0" smtClean="0"/>
              <a:t>6. list: Je zde vysvětlena trojúhelníková nerovnost.</a:t>
            </a:r>
          </a:p>
          <a:p>
            <a:r>
              <a:rPr lang="cs-CZ" sz="2800" i="0" dirty="0" smtClean="0"/>
              <a:t>7. a 8. list: Žáci si názorně ukáží postup při konstrukci trojúhelníku. </a:t>
            </a:r>
            <a:endParaRPr lang="cs-CZ" sz="2800" i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848" y="332656"/>
            <a:ext cx="7750624" cy="936104"/>
          </a:xfrm>
        </p:spPr>
        <p:txBody>
          <a:bodyPr>
            <a:normAutofit/>
          </a:bodyPr>
          <a:lstStyle/>
          <a:p>
            <a:r>
              <a:rPr lang="cs-CZ" sz="4800" dirty="0" smtClean="0"/>
              <a:t>Anotace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74993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7416824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Datum vytvoření:   </a:t>
            </a:r>
            <a:r>
              <a:rPr lang="cs-CZ" sz="3200" dirty="0" smtClean="0"/>
              <a:t>27. 10. 2012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b="1" dirty="0" smtClean="0"/>
              <a:t>Klíčová slova</a:t>
            </a:r>
            <a:r>
              <a:rPr lang="cs-CZ" sz="3200" dirty="0" smtClean="0"/>
              <a:t>: </a:t>
            </a:r>
          </a:p>
          <a:p>
            <a:r>
              <a:rPr lang="cs-CZ" sz="3200" dirty="0" smtClean="0"/>
              <a:t>trojúhelník, trojúhelníková nerovnost, konstrukce trojúhelníku, oblouk kružnice, náčrt</a:t>
            </a:r>
          </a:p>
        </p:txBody>
      </p:sp>
    </p:spTree>
    <p:extLst>
      <p:ext uri="{BB962C8B-B14F-4D97-AF65-F5344CB8AC3E}">
        <p14:creationId xmlns:p14="http://schemas.microsoft.com/office/powerpoint/2010/main" xmlns="" val="2801273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08912" cy="1368152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latin typeface="+mn-lt"/>
              </a:rPr>
              <a:t>Konstrukce  trojúhelníku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6838" y="2780928"/>
            <a:ext cx="85689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Každý trojúhelník je část roviny.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Každý trojúhelník má tři</a:t>
            </a:r>
            <a:r>
              <a:rPr lang="cs-CZ" sz="2800" dirty="0" smtClean="0">
                <a:solidFill>
                  <a:srgbClr val="FF0000"/>
                </a:solidFill>
              </a:rPr>
              <a:t> vrcholy </a:t>
            </a:r>
            <a:r>
              <a:rPr lang="cs-CZ" sz="2800" dirty="0" smtClean="0"/>
              <a:t>a tři </a:t>
            </a:r>
            <a:r>
              <a:rPr lang="cs-CZ" sz="2800" dirty="0" smtClean="0">
                <a:solidFill>
                  <a:srgbClr val="FF0000"/>
                </a:solidFill>
              </a:rPr>
              <a:t>strany</a:t>
            </a:r>
            <a:r>
              <a:rPr lang="cs-CZ" sz="2800" dirty="0" smtClean="0"/>
              <a:t>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Strany trojúhelníku popisujeme </a:t>
            </a:r>
            <a:r>
              <a:rPr lang="cs-CZ" sz="2800" dirty="0" smtClean="0">
                <a:solidFill>
                  <a:srgbClr val="FF0000"/>
                </a:solidFill>
              </a:rPr>
              <a:t>malými písmeny</a:t>
            </a:r>
            <a:r>
              <a:rPr lang="cs-CZ" sz="2800" dirty="0" smtClean="0"/>
              <a:t>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Vrcholy trojúhelníku jsou body a značíme je </a:t>
            </a:r>
            <a:r>
              <a:rPr lang="cs-CZ" sz="2800" dirty="0" smtClean="0">
                <a:solidFill>
                  <a:srgbClr val="FF0000"/>
                </a:solidFill>
              </a:rPr>
              <a:t>velkými písmeny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988840"/>
            <a:ext cx="441980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Co už víme o trojúhelníku: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88761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051720" y="620688"/>
            <a:ext cx="4536504" cy="3456384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653136"/>
            <a:ext cx="51074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Proti vrcholu 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je strana 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. 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roti vrcholu </a:t>
            </a:r>
            <a:r>
              <a:rPr lang="cs-CZ" sz="3200" dirty="0" smtClean="0">
                <a:solidFill>
                  <a:srgbClr val="7030A0"/>
                </a:solidFill>
              </a:rPr>
              <a:t>B</a:t>
            </a:r>
            <a:r>
              <a:rPr lang="cs-CZ" sz="3200" dirty="0" smtClean="0"/>
              <a:t> je strana </a:t>
            </a:r>
            <a:r>
              <a:rPr lang="cs-CZ" sz="3200" dirty="0" smtClean="0">
                <a:solidFill>
                  <a:srgbClr val="7030A0"/>
                </a:solidFill>
              </a:rPr>
              <a:t>b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Proti vrcholu </a:t>
            </a:r>
            <a:r>
              <a:rPr lang="cs-CZ" sz="3200" dirty="0" smtClean="0">
                <a:solidFill>
                  <a:srgbClr val="008000"/>
                </a:solidFill>
              </a:rPr>
              <a:t>C </a:t>
            </a:r>
            <a:r>
              <a:rPr lang="cs-CZ" sz="3200" dirty="0" smtClean="0"/>
              <a:t>je strana </a:t>
            </a:r>
            <a:r>
              <a:rPr lang="cs-CZ" sz="3200" dirty="0" smtClean="0">
                <a:solidFill>
                  <a:srgbClr val="008000"/>
                </a:solidFill>
              </a:rPr>
              <a:t>c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67968" y="3861629"/>
            <a:ext cx="460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95329" y="2056492"/>
            <a:ext cx="391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78064" y="3894615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B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2056492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b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3008" y="40268"/>
            <a:ext cx="447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C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3949128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c</a:t>
            </a:r>
            <a:endParaRPr lang="cs-CZ" sz="3200" dirty="0">
              <a:solidFill>
                <a:srgbClr val="008000"/>
              </a:solidFill>
            </a:endParaRPr>
          </a:p>
        </p:txBody>
      </p:sp>
      <p:cxnSp>
        <p:nvCxnSpPr>
          <p:cNvPr id="13" name="Přímá spojnice se šipkou 12"/>
          <p:cNvCxnSpPr>
            <a:stCxn id="4" idx="3"/>
          </p:cNvCxnSpPr>
          <p:nvPr/>
        </p:nvCxnSpPr>
        <p:spPr>
          <a:xfrm flipV="1">
            <a:off x="2028350" y="2641267"/>
            <a:ext cx="3335738" cy="151275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0675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2256" y="404664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Než začneme sestrojovat trojúhelník, musí platit </a:t>
            </a:r>
            <a:r>
              <a:rPr lang="cs-CZ" sz="3200" dirty="0" smtClean="0">
                <a:solidFill>
                  <a:srgbClr val="0070C0"/>
                </a:solidFill>
              </a:rPr>
              <a:t>trojúhelníková nerovnost: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Součet každých dvou stran v trojúhelníku je větší než strana třetí.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86" y="3212976"/>
            <a:ext cx="90556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Zjisti, který z daných trojúhelníků lze sestrojit:</a:t>
            </a:r>
            <a:endParaRPr lang="cs-CZ" sz="32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328328" y="4241442"/>
            <a:ext cx="2953053" cy="2210353"/>
            <a:chOff x="328328" y="3734899"/>
            <a:chExt cx="2953053" cy="2210353"/>
          </a:xfrm>
        </p:grpSpPr>
        <p:sp>
          <p:nvSpPr>
            <p:cNvPr id="4" name="TextovéPole 3"/>
            <p:cNvSpPr txBox="1"/>
            <p:nvPr/>
          </p:nvSpPr>
          <p:spPr>
            <a:xfrm>
              <a:off x="328328" y="3734899"/>
              <a:ext cx="29530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a) Trojúhelník PRS: </a:t>
              </a:r>
              <a:endParaRPr lang="cs-CZ" sz="2400" dirty="0"/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808126" y="4909832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1331466" y="4909831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791501" y="5511587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1324252" y="5519432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393181" y="4358497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90266" y="4358497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757270" y="4241442"/>
              <a:ext cx="58862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PR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416085" y="4241442"/>
              <a:ext cx="140455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= 52 mm</a:t>
              </a:r>
              <a:endParaRPr lang="cs-CZ" sz="2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57270" y="4823554"/>
              <a:ext cx="5741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RS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393181" y="4823554"/>
              <a:ext cx="137409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= 31 mm</a:t>
              </a:r>
              <a:endParaRPr lang="cs-CZ" sz="24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78910" y="5483587"/>
              <a:ext cx="5453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SP</a:t>
              </a:r>
              <a:endParaRPr lang="cs-CZ" sz="24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364327" y="5481065"/>
              <a:ext cx="143180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= 20 mm</a:t>
              </a:r>
              <a:endParaRPr lang="cs-CZ" sz="24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942033" y="4241441"/>
            <a:ext cx="3004349" cy="2214587"/>
            <a:chOff x="4942033" y="4241441"/>
            <a:chExt cx="3004349" cy="2214587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6036846" y="4892539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6019910" y="5560928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5446706" y="4892540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5446706" y="5532177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5400028" y="6080641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6057518" y="6064951"/>
              <a:ext cx="0" cy="28911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4942033" y="4241441"/>
              <a:ext cx="30043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b) Trojúhelník KLM:</a:t>
              </a:r>
              <a:endParaRPr lang="cs-CZ" sz="24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436096" y="4806262"/>
              <a:ext cx="5838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KL</a:t>
              </a:r>
              <a:endParaRPr lang="cs-CZ" sz="24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446706" y="5474651"/>
              <a:ext cx="6559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LM</a:t>
              </a:r>
              <a:endParaRPr lang="cs-CZ" sz="24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436096" y="5994363"/>
              <a:ext cx="6832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MK</a:t>
              </a:r>
              <a:endParaRPr lang="cs-CZ" sz="24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40875" y="4775661"/>
              <a:ext cx="142699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= 48 mm</a:t>
              </a:r>
              <a:endParaRPr lang="cs-CZ" sz="24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6102655" y="5445899"/>
              <a:ext cx="14302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= 30 mm</a:t>
              </a:r>
              <a:endParaRPr lang="cs-CZ" sz="24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119296" y="5920957"/>
              <a:ext cx="14157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= 39 mm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3942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3520" y="215062"/>
            <a:ext cx="5788764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Postup při konstrukci trojúhelníku: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6" y="1844824"/>
            <a:ext cx="85689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1) Podle trojúhelníkové nerovnosti </a:t>
            </a:r>
            <a:r>
              <a:rPr lang="cs-CZ" sz="2800" dirty="0" smtClean="0"/>
              <a:t>zjistíme, </a:t>
            </a:r>
            <a:r>
              <a:rPr lang="cs-CZ" sz="2800" dirty="0" smtClean="0"/>
              <a:t>zda jde sestrojit.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7" y="1095048"/>
            <a:ext cx="8634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Sestroj trojúhelník ABC :  a = 5cm, b = 4 cm, c = 6 cm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2537321"/>
            <a:ext cx="1588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+ 4 &gt; 6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501008"/>
            <a:ext cx="421246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400" dirty="0" smtClean="0"/>
              <a:t>Trojúhelník nejprve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načrtneme.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Vyznačíme vrcholy.</a:t>
            </a:r>
          </a:p>
          <a:p>
            <a:r>
              <a:rPr lang="cs-CZ" sz="2400" dirty="0" smtClean="0"/>
              <a:t>     Napíšeme délky stran.</a:t>
            </a:r>
          </a:p>
          <a:p>
            <a:r>
              <a:rPr lang="cs-CZ" sz="2400" dirty="0" smtClean="0"/>
              <a:t>     Vybereme stranu, kterou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začneme jako první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rýsovat.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7993063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04827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0252" t="-45532" r="53590" b="41685"/>
          <a:stretch/>
        </p:blipFill>
        <p:spPr bwMode="auto">
          <a:xfrm>
            <a:off x="-4138661" y="-1358100"/>
            <a:ext cx="7488000" cy="48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519" y="25460"/>
            <a:ext cx="118814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Náčrt: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98158" y="25460"/>
            <a:ext cx="2114681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Konstrukce: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23928" y="3183863"/>
            <a:ext cx="4392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23928" y="3111855"/>
            <a:ext cx="0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316416" y="3088774"/>
            <a:ext cx="0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711370" y="3339878"/>
            <a:ext cx="425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107064" y="3353775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3" name="Oblouk 12"/>
          <p:cNvSpPr/>
          <p:nvPr/>
        </p:nvSpPr>
        <p:spPr>
          <a:xfrm>
            <a:off x="3131840" y="784568"/>
            <a:ext cx="2736304" cy="256920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16200000">
            <a:off x="5073574" y="620252"/>
            <a:ext cx="3078530" cy="3407159"/>
          </a:xfrm>
          <a:prstGeom prst="arc">
            <a:avLst>
              <a:gd name="adj1" fmla="val 17107961"/>
              <a:gd name="adj2" fmla="val 2064098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228347" y="548680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3923928" y="987079"/>
            <a:ext cx="1719917" cy="21967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364088" y="1071900"/>
            <a:ext cx="2952328" cy="21119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0" y="3876995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Sestrojíme úsečku AB,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Opíšeme oblouk kružnice se středem v bodě A </a:t>
            </a:r>
            <a:r>
              <a:rPr lang="cs-CZ" sz="2400" dirty="0" err="1" smtClean="0"/>
              <a:t>a</a:t>
            </a:r>
            <a:r>
              <a:rPr lang="cs-CZ" sz="2400" dirty="0" smtClean="0"/>
              <a:t> poloměrem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r = 4 cm .</a:t>
            </a:r>
            <a:endParaRPr lang="cs-CZ" sz="2400" dirty="0"/>
          </a:p>
          <a:p>
            <a:r>
              <a:rPr lang="cs-CZ" sz="2400" dirty="0" smtClean="0"/>
              <a:t>3)  Opíšeme oblouk kružnice se středem v bodě B a poloměrem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r = 5 cm .</a:t>
            </a:r>
          </a:p>
          <a:p>
            <a:r>
              <a:rPr lang="cs-CZ" sz="2400" dirty="0" smtClean="0"/>
              <a:t>4)  Průsečík obou oblouků kružnic označíme C.</a:t>
            </a:r>
          </a:p>
          <a:p>
            <a:r>
              <a:rPr lang="cs-CZ" sz="2400" dirty="0" smtClean="0"/>
              <a:t>5)  Sestrojíme trojúhelník ABC.</a:t>
            </a:r>
            <a:endParaRPr lang="cs-CZ" sz="2400" dirty="0"/>
          </a:p>
        </p:txBody>
      </p:sp>
      <p:grpSp>
        <p:nvGrpSpPr>
          <p:cNvPr id="2049" name="Skupina 2048"/>
          <p:cNvGrpSpPr/>
          <p:nvPr/>
        </p:nvGrpSpPr>
        <p:grpSpPr>
          <a:xfrm>
            <a:off x="3923928" y="3832080"/>
            <a:ext cx="1872777" cy="491990"/>
            <a:chOff x="3923928" y="3832080"/>
            <a:chExt cx="1872777" cy="491990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3923928" y="3954226"/>
              <a:ext cx="0" cy="35074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4498158" y="3957461"/>
              <a:ext cx="0" cy="35074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3941528" y="3862405"/>
              <a:ext cx="63047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AB</a:t>
              </a:r>
              <a:endParaRPr lang="cs-CZ" sz="2400" dirty="0"/>
            </a:p>
          </p:txBody>
        </p:sp>
        <p:sp>
          <p:nvSpPr>
            <p:cNvPr id="2048" name="TextovéPole 2047"/>
            <p:cNvSpPr txBox="1"/>
            <p:nvPr/>
          </p:nvSpPr>
          <p:spPr>
            <a:xfrm>
              <a:off x="4598941" y="3832080"/>
              <a:ext cx="11977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= 6 cm.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793210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animBg="1"/>
      <p:bldP spid="14" grpId="0" animBg="1"/>
      <p:bldP spid="15" grpId="0"/>
    </p:bldLst>
  </p:timing>
</p:sld>
</file>

<file path=ppt/theme/theme1.xml><?xml version="1.0" encoding="utf-8"?>
<a:theme xmlns:a="http://schemas.openxmlformats.org/drawingml/2006/main" name="Tradeshow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216</TotalTime>
  <Words>409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Tradeshow</vt:lpstr>
      <vt:lpstr>Hlují čísla na desetitisíce</vt:lpstr>
      <vt:lpstr>Anotace</vt:lpstr>
      <vt:lpstr>Snímek 3</vt:lpstr>
      <vt:lpstr>Konstrukce  trojúhelníku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Hlují čísla na desetitisíce</dc:title>
  <dc:creator>DOMOV</dc:creator>
  <cp:lastModifiedBy>Dum</cp:lastModifiedBy>
  <cp:revision>18</cp:revision>
  <dcterms:created xsi:type="dcterms:W3CDTF">2012-10-26T07:46:33Z</dcterms:created>
  <dcterms:modified xsi:type="dcterms:W3CDTF">2013-12-12T14:27:15Z</dcterms:modified>
</cp:coreProperties>
</file>