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1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46B574D4-814B-4DC4-A5B7-1EE0ADF8AB9F}" type="datetimeFigureOut">
              <a:rPr lang="cs-CZ" smtClean="0"/>
              <a:t>15.11.2012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A19887A1-01D9-43B8-B6CC-6D9500FF75E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914400" y="2776538"/>
            <a:ext cx="8229600" cy="2166937"/>
          </a:xfrm>
        </p:spPr>
        <p:txBody>
          <a:bodyPr/>
          <a:lstStyle/>
          <a:p>
            <a:r>
              <a:rPr lang="cs-CZ" dirty="0" err="1" smtClean="0"/>
              <a:t>Hlují</a:t>
            </a:r>
            <a:r>
              <a:rPr lang="cs-CZ" dirty="0" smtClean="0"/>
              <a:t> čísla na desetitisíce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694372"/>
              </p:ext>
            </p:extLst>
          </p:nvPr>
        </p:nvGraphicFramePr>
        <p:xfrm>
          <a:off x="823840" y="2060848"/>
          <a:ext cx="7708754" cy="43484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2389"/>
                <a:gridCol w="5766365"/>
              </a:tblGrid>
              <a:tr h="127358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Název školy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ZÁKLADNÍ ŠKOLA PODBOŘANY, HUSOVA 276, OKR LOUNY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075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Autor: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MGR. OLGA FILÍPKOVÁ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510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Název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VY_</a:t>
                      </a:r>
                      <a:r>
                        <a:rPr lang="cs-CZ" sz="2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r>
                        <a:rPr lang="cs-CZ" sz="2400" dirty="0" smtClean="0">
                          <a:effectLst/>
                        </a:rPr>
                        <a:t>_INOVACE_</a:t>
                      </a:r>
                      <a:r>
                        <a:rPr lang="cs-CZ" sz="2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457_TROJÚHELNÍKY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653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Téma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Trojúhelník rovnostranný, rovnoramenný, různostranný, pravoúhlý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827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Číslo projektu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CZ.1.07/1.4.00/21. 2975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404664"/>
            <a:ext cx="6200485" cy="1299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187624" y="301395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4432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577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63960"/>
          </a:xfrm>
        </p:spPr>
        <p:txBody>
          <a:bodyPr/>
          <a:lstStyle/>
          <a:p>
            <a:r>
              <a:rPr lang="cs-CZ" i="1" dirty="0" smtClean="0"/>
              <a:t>Anotace</a:t>
            </a:r>
            <a:endParaRPr lang="cs-CZ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cs-CZ" i="1" dirty="0" smtClean="0"/>
              <a:t>Tato prezentace slouží k výkladu a opakování látky v předmětu matematika pro žáky 5. tříd.</a:t>
            </a:r>
          </a:p>
          <a:p>
            <a:r>
              <a:rPr lang="cs-CZ" i="1" dirty="0" smtClean="0"/>
              <a:t>4.list: Žáci se seznámí s druhy trojúhelníků.</a:t>
            </a:r>
          </a:p>
          <a:p>
            <a:r>
              <a:rPr lang="cs-CZ" i="1" dirty="0" smtClean="0"/>
              <a:t>5.list: Seznámí se s trojúhelníkem rovnostranným.</a:t>
            </a:r>
          </a:p>
          <a:p>
            <a:r>
              <a:rPr lang="cs-CZ" i="1" dirty="0" smtClean="0"/>
              <a:t>6.list: Seznámí se s trojúhelníkem rovnoramenným.</a:t>
            </a:r>
          </a:p>
          <a:p>
            <a:r>
              <a:rPr lang="cs-CZ" i="1" dirty="0" smtClean="0"/>
              <a:t>7.list: Seznámí se s trojúhelníkem různostranným.</a:t>
            </a:r>
          </a:p>
          <a:p>
            <a:r>
              <a:rPr lang="cs-CZ" i="1" dirty="0" smtClean="0"/>
              <a:t>8. list: Seznámí se s trojúhelníkem pravoúhlým, ukáží si odvěsny a přeponu.</a:t>
            </a:r>
          </a:p>
          <a:p>
            <a:r>
              <a:rPr lang="cs-CZ" i="1" dirty="0" smtClean="0"/>
              <a:t>9. list: Ukáží si konstrukci pravoúhlého trojúhelníku.</a:t>
            </a:r>
          </a:p>
          <a:p>
            <a:r>
              <a:rPr lang="cs-CZ" i="1" dirty="0" smtClean="0"/>
              <a:t>10.list: Ukáží si konstrukci rovnoramenného trojúhelníku.</a:t>
            </a:r>
          </a:p>
          <a:p>
            <a:r>
              <a:rPr lang="cs-CZ" i="1" dirty="0" smtClean="0"/>
              <a:t>11. list: Zopakují si názvy trojúhelníků.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77640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340767"/>
            <a:ext cx="69127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i="1" dirty="0" smtClean="0"/>
              <a:t>Datum vytvoření:   </a:t>
            </a:r>
            <a:r>
              <a:rPr lang="cs-CZ" sz="3200" i="1" dirty="0" smtClean="0"/>
              <a:t>27.10. 2012</a:t>
            </a:r>
          </a:p>
          <a:p>
            <a:endParaRPr lang="cs-CZ" sz="3200" i="1" dirty="0"/>
          </a:p>
          <a:p>
            <a:endParaRPr lang="cs-CZ" sz="3200" i="1" dirty="0" smtClean="0"/>
          </a:p>
          <a:p>
            <a:endParaRPr lang="cs-CZ" sz="3200" i="1" dirty="0"/>
          </a:p>
          <a:p>
            <a:r>
              <a:rPr lang="cs-CZ" sz="3200" b="1" i="1" dirty="0" smtClean="0"/>
              <a:t>Klíčová slova:   </a:t>
            </a:r>
          </a:p>
          <a:p>
            <a:r>
              <a:rPr lang="cs-CZ" sz="3200" i="1" dirty="0"/>
              <a:t>t</a:t>
            </a:r>
            <a:r>
              <a:rPr lang="cs-CZ" sz="3200" i="1" dirty="0" smtClean="0"/>
              <a:t>rojúhelník rovnostranný, rovnoramenný, různostranný, pravoúhlý</a:t>
            </a:r>
            <a:r>
              <a:rPr lang="cs-CZ" sz="3200" i="1" smtClean="0"/>
              <a:t>, </a:t>
            </a:r>
            <a:r>
              <a:rPr lang="cs-CZ" sz="3200" i="1" smtClean="0"/>
              <a:t>odvěsny, </a:t>
            </a:r>
            <a:r>
              <a:rPr lang="cs-CZ" sz="3200" i="1" dirty="0" smtClean="0"/>
              <a:t>přepona</a:t>
            </a:r>
            <a:endParaRPr lang="cs-CZ" sz="3200" i="1" dirty="0"/>
          </a:p>
        </p:txBody>
      </p:sp>
    </p:spTree>
    <p:extLst>
      <p:ext uri="{BB962C8B-B14F-4D97-AF65-F5344CB8AC3E}">
        <p14:creationId xmlns:p14="http://schemas.microsoft.com/office/powerpoint/2010/main" val="329696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i="1" dirty="0" smtClean="0"/>
              <a:t>Trojúhelníky</a:t>
            </a:r>
            <a:endParaRPr lang="cs-CZ" sz="7200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835696" y="1844824"/>
            <a:ext cx="523091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857250" indent="-857250">
              <a:buFont typeface="Wingdings" pitchFamily="2" charset="2"/>
              <a:buChar char="§"/>
            </a:pPr>
            <a:r>
              <a:rPr lang="cs-CZ" sz="5400" i="1" dirty="0" smtClean="0"/>
              <a:t>rovnostranný</a:t>
            </a:r>
          </a:p>
          <a:p>
            <a:pPr marL="857250" indent="-857250">
              <a:buFont typeface="Wingdings" pitchFamily="2" charset="2"/>
              <a:buChar char="§"/>
            </a:pPr>
            <a:r>
              <a:rPr lang="cs-CZ" sz="5400" i="1" dirty="0" smtClean="0"/>
              <a:t>rovnoramenný</a:t>
            </a:r>
          </a:p>
          <a:p>
            <a:pPr marL="857250" indent="-857250">
              <a:buFont typeface="Wingdings" pitchFamily="2" charset="2"/>
              <a:buChar char="§"/>
            </a:pPr>
            <a:r>
              <a:rPr lang="cs-CZ" sz="5400" i="1" dirty="0"/>
              <a:t>r</a:t>
            </a:r>
            <a:r>
              <a:rPr lang="cs-CZ" sz="5400" i="1" dirty="0" smtClean="0"/>
              <a:t>ůznostranný</a:t>
            </a:r>
          </a:p>
          <a:p>
            <a:pPr marL="857250" indent="-857250">
              <a:buFont typeface="Wingdings" pitchFamily="2" charset="2"/>
              <a:buChar char="§"/>
            </a:pPr>
            <a:r>
              <a:rPr lang="cs-CZ" sz="5400" i="1" dirty="0" smtClean="0"/>
              <a:t>pravoúhlý</a:t>
            </a:r>
            <a:endParaRPr lang="cs-CZ" sz="5400" i="1" dirty="0"/>
          </a:p>
        </p:txBody>
      </p:sp>
    </p:spTree>
    <p:extLst>
      <p:ext uri="{BB962C8B-B14F-4D97-AF65-F5344CB8AC3E}">
        <p14:creationId xmlns:p14="http://schemas.microsoft.com/office/powerpoint/2010/main" val="240892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280947"/>
            <a:ext cx="4281941" cy="9233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5400" i="1" dirty="0" smtClean="0"/>
              <a:t>Rovnostranný</a:t>
            </a:r>
            <a:endParaRPr lang="cs-CZ" sz="5400" i="1" dirty="0"/>
          </a:p>
        </p:txBody>
      </p:sp>
      <p:sp>
        <p:nvSpPr>
          <p:cNvPr id="3" name="Rovnoramenný trojúhelník 2"/>
          <p:cNvSpPr/>
          <p:nvPr/>
        </p:nvSpPr>
        <p:spPr>
          <a:xfrm>
            <a:off x="2198939" y="1725069"/>
            <a:ext cx="4663208" cy="351840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403648" y="5733256"/>
            <a:ext cx="6644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i="1" dirty="0" smtClean="0"/>
              <a:t>Má všechny strany stejně dlouhé.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35696" y="4845867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62147" y="4845866"/>
            <a:ext cx="425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25842" y="1266801"/>
            <a:ext cx="410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19152" y="2890485"/>
            <a:ext cx="3866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66759" y="2924943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242563" y="5032430"/>
            <a:ext cx="575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05796" y="2132856"/>
            <a:ext cx="19127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a = b = c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45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7744" y="332656"/>
            <a:ext cx="4666662" cy="9233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5400" i="1" dirty="0" smtClean="0"/>
              <a:t>Rovnoramenný</a:t>
            </a:r>
            <a:endParaRPr lang="cs-CZ" sz="5400" i="1" dirty="0"/>
          </a:p>
        </p:txBody>
      </p:sp>
      <p:sp>
        <p:nvSpPr>
          <p:cNvPr id="3" name="Rovnoramenný trojúhelník 2"/>
          <p:cNvSpPr/>
          <p:nvPr/>
        </p:nvSpPr>
        <p:spPr>
          <a:xfrm>
            <a:off x="3328417" y="1781527"/>
            <a:ext cx="2448272" cy="3456384"/>
          </a:xfrm>
          <a:prstGeom prst="triangl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907704" y="5934524"/>
            <a:ext cx="6021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i="1" dirty="0" smtClean="0"/>
              <a:t>Má dvě strany stejně dlouhé. </a:t>
            </a:r>
            <a:endParaRPr lang="cs-CZ" sz="36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90477" y="5074778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76689" y="4993525"/>
            <a:ext cx="425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47208" y="1255986"/>
            <a:ext cx="410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67246" y="5141335"/>
            <a:ext cx="3706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c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48064" y="2924944"/>
            <a:ext cx="3866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a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13724" y="295598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08" y="3540759"/>
            <a:ext cx="1489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>
                <a:solidFill>
                  <a:srgbClr val="0070C0"/>
                </a:solidFill>
              </a:rPr>
              <a:t>rameno</a:t>
            </a:r>
            <a:endParaRPr lang="cs-CZ" sz="3200" i="1" dirty="0">
              <a:solidFill>
                <a:srgbClr val="0070C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335213" y="3509719"/>
            <a:ext cx="15311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>
                <a:solidFill>
                  <a:srgbClr val="0070C0"/>
                </a:solidFill>
              </a:rPr>
              <a:t>rameno</a:t>
            </a:r>
            <a:endParaRPr lang="cs-CZ" sz="32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86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nice 2"/>
          <p:cNvCxnSpPr/>
          <p:nvPr/>
        </p:nvCxnSpPr>
        <p:spPr>
          <a:xfrm>
            <a:off x="2483768" y="2420888"/>
            <a:ext cx="936104" cy="15121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 flipV="1">
            <a:off x="3419872" y="3429000"/>
            <a:ext cx="4032448" cy="504056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2483768" y="2420888"/>
            <a:ext cx="4968552" cy="10081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411760" y="231031"/>
            <a:ext cx="4248279" cy="9233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5400" i="1" dirty="0" smtClean="0"/>
              <a:t>Různostranný</a:t>
            </a:r>
            <a:endParaRPr lang="cs-CZ" sz="54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65732" y="3899178"/>
            <a:ext cx="4379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492280" y="3136612"/>
            <a:ext cx="425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073078" y="2128500"/>
            <a:ext cx="410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57092" y="2326052"/>
            <a:ext cx="360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a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86041" y="3084271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b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33751" y="3637568"/>
            <a:ext cx="34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c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03648" y="5050050"/>
            <a:ext cx="65085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i="1" dirty="0" smtClean="0"/>
              <a:t>Má každou stranu jinak dlouhou.</a:t>
            </a:r>
            <a:endParaRPr lang="cs-CZ" sz="3600" i="1" dirty="0"/>
          </a:p>
        </p:txBody>
      </p:sp>
    </p:spTree>
    <p:extLst>
      <p:ext uri="{BB962C8B-B14F-4D97-AF65-F5344CB8AC3E}">
        <p14:creationId xmlns:p14="http://schemas.microsoft.com/office/powerpoint/2010/main" val="369523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43808" y="404664"/>
            <a:ext cx="3098925" cy="92333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5400" i="1" dirty="0" smtClean="0"/>
              <a:t>Pravoúhlý</a:t>
            </a:r>
            <a:endParaRPr lang="cs-CZ" sz="5400" i="1" dirty="0"/>
          </a:p>
        </p:txBody>
      </p:sp>
      <p:sp>
        <p:nvSpPr>
          <p:cNvPr id="3" name="Pravoúhlý trojúhelník 2"/>
          <p:cNvSpPr/>
          <p:nvPr/>
        </p:nvSpPr>
        <p:spPr>
          <a:xfrm>
            <a:off x="2267744" y="2060848"/>
            <a:ext cx="4176464" cy="2592288"/>
          </a:xfrm>
          <a:prstGeom prst="rtTriangl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louk 3"/>
          <p:cNvSpPr/>
          <p:nvPr/>
        </p:nvSpPr>
        <p:spPr>
          <a:xfrm>
            <a:off x="1763688" y="4185084"/>
            <a:ext cx="1008112" cy="936104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285225" y="3976795"/>
            <a:ext cx="3145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.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9552" y="5517232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Má dvě strany k sobě kolmé. Tyto strany nazýváme </a:t>
            </a:r>
            <a:r>
              <a:rPr lang="cs-CZ" sz="3200" dirty="0" smtClean="0">
                <a:solidFill>
                  <a:srgbClr val="0070C0"/>
                </a:solidFill>
              </a:rPr>
              <a:t>odvěsny</a:t>
            </a:r>
            <a:r>
              <a:rPr lang="cs-CZ" sz="3200" dirty="0" smtClean="0"/>
              <a:t>. 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51463" y="1583794"/>
            <a:ext cx="46805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Nejdelší strana se nazývá </a:t>
            </a:r>
            <a:r>
              <a:rPr lang="cs-CZ" sz="3200" dirty="0" smtClean="0">
                <a:solidFill>
                  <a:srgbClr val="0070C0"/>
                </a:solidFill>
              </a:rPr>
              <a:t>přepona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457292" y="4499248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19419" y="1599183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932243" y="4560803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347864" y="4592344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b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3851920" y="2591326"/>
            <a:ext cx="34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c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953083" y="3079894"/>
            <a:ext cx="3609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a</a:t>
            </a:r>
            <a:endParaRPr lang="cs-CZ" sz="2800" dirty="0">
              <a:solidFill>
                <a:srgbClr val="FF0000"/>
              </a:solidFill>
            </a:endParaRPr>
          </a:p>
        </p:txBody>
      </p:sp>
      <p:cxnSp>
        <p:nvCxnSpPr>
          <p:cNvPr id="24" name="Přímá spojnice se šipkou 23"/>
          <p:cNvCxnSpPr/>
          <p:nvPr/>
        </p:nvCxnSpPr>
        <p:spPr>
          <a:xfrm flipH="1">
            <a:off x="4644008" y="2591326"/>
            <a:ext cx="576064" cy="7501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778904" y="2718963"/>
            <a:ext cx="1460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odvěsna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025205" y="4597968"/>
            <a:ext cx="14606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odvěsna</a:t>
            </a:r>
            <a:endParaRPr lang="cs-CZ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27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18" y="260648"/>
            <a:ext cx="9054082" cy="76944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Konstrukce pravoúhlého trojúhelníku</a:t>
            </a:r>
            <a:endParaRPr lang="cs-CZ" sz="4400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1252" y="1254518"/>
            <a:ext cx="89114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/>
              <a:t>Rozměry trojúhelníku</a:t>
            </a:r>
            <a:r>
              <a:rPr lang="cs-CZ" sz="2800" dirty="0" smtClean="0"/>
              <a:t>:  AB  = 3 cm,  BC  = 4 cm,   CA  = 5 cm</a:t>
            </a:r>
            <a:endParaRPr lang="cs-CZ" sz="2800" dirty="0"/>
          </a:p>
        </p:txBody>
      </p:sp>
      <p:cxnSp>
        <p:nvCxnSpPr>
          <p:cNvPr id="5" name="Přímá spojnice 4"/>
          <p:cNvCxnSpPr/>
          <p:nvPr/>
        </p:nvCxnSpPr>
        <p:spPr>
          <a:xfrm>
            <a:off x="3563888" y="1336108"/>
            <a:ext cx="0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4211960" y="1336108"/>
            <a:ext cx="0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364088" y="1336108"/>
            <a:ext cx="0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5814927" y="1336108"/>
            <a:ext cx="0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7207340" y="1336108"/>
            <a:ext cx="0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7812360" y="1336108"/>
            <a:ext cx="0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478276" y="1777738"/>
            <a:ext cx="73388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(</a:t>
            </a:r>
            <a:r>
              <a:rPr lang="cs-CZ" sz="2000" i="1" dirty="0" smtClean="0"/>
              <a:t>ověř si pomocí trojúhelníkové nerovnosti, zda jde              narýsovat </a:t>
            </a:r>
            <a:r>
              <a:rPr lang="cs-CZ" sz="2000" dirty="0" smtClean="0"/>
              <a:t>)</a:t>
            </a:r>
            <a:endParaRPr lang="cs-CZ" sz="2000" dirty="0"/>
          </a:p>
        </p:txBody>
      </p:sp>
      <p:sp>
        <p:nvSpPr>
          <p:cNvPr id="12" name="Rovnoramenný trojúhelník 11"/>
          <p:cNvSpPr/>
          <p:nvPr/>
        </p:nvSpPr>
        <p:spPr>
          <a:xfrm>
            <a:off x="6060144" y="1794277"/>
            <a:ext cx="216024" cy="278740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2299358"/>
            <a:ext cx="1468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Náčrtek:</a:t>
            </a:r>
            <a:endParaRPr lang="cs-CZ" sz="2800" dirty="0">
              <a:solidFill>
                <a:srgbClr val="0070C0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52" y="2860960"/>
            <a:ext cx="272415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012160" y="2198339"/>
            <a:ext cx="20008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Konstrukce:</a:t>
            </a:r>
            <a:endParaRPr lang="cs-CZ" sz="2800" dirty="0">
              <a:solidFill>
                <a:srgbClr val="0070C0"/>
              </a:solidFill>
            </a:endParaRPr>
          </a:p>
        </p:txBody>
      </p:sp>
      <p:cxnSp>
        <p:nvCxnSpPr>
          <p:cNvPr id="25" name="Přímá spojnice 24"/>
          <p:cNvCxnSpPr/>
          <p:nvPr/>
        </p:nvCxnSpPr>
        <p:spPr>
          <a:xfrm>
            <a:off x="5121015" y="2560968"/>
            <a:ext cx="0" cy="24482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5121015" y="5009240"/>
            <a:ext cx="342947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4730208" y="5038429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B</a:t>
            </a:r>
            <a:endParaRPr lang="cs-CZ" sz="2800" dirty="0"/>
          </a:p>
        </p:txBody>
      </p:sp>
      <p:cxnSp>
        <p:nvCxnSpPr>
          <p:cNvPr id="1024" name="Přímá spojnice 1023"/>
          <p:cNvCxnSpPr/>
          <p:nvPr/>
        </p:nvCxnSpPr>
        <p:spPr>
          <a:xfrm>
            <a:off x="5024698" y="3569080"/>
            <a:ext cx="2047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0" name="Přímá spojnice 1029"/>
          <p:cNvCxnSpPr/>
          <p:nvPr/>
        </p:nvCxnSpPr>
        <p:spPr>
          <a:xfrm>
            <a:off x="7497279" y="4886633"/>
            <a:ext cx="0" cy="2452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Přímá spojnice 1032"/>
          <p:cNvCxnSpPr/>
          <p:nvPr/>
        </p:nvCxnSpPr>
        <p:spPr>
          <a:xfrm>
            <a:off x="5127073" y="3569080"/>
            <a:ext cx="2370206" cy="144015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4" name="TextovéPole 1033"/>
          <p:cNvSpPr txBox="1"/>
          <p:nvPr/>
        </p:nvSpPr>
        <p:spPr>
          <a:xfrm>
            <a:off x="7331467" y="5019197"/>
            <a:ext cx="381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C</a:t>
            </a:r>
            <a:endParaRPr lang="cs-CZ" sz="2800" dirty="0"/>
          </a:p>
        </p:txBody>
      </p:sp>
      <p:sp>
        <p:nvSpPr>
          <p:cNvPr id="1035" name="TextovéPole 1034"/>
          <p:cNvSpPr txBox="1"/>
          <p:nvPr/>
        </p:nvSpPr>
        <p:spPr>
          <a:xfrm>
            <a:off x="4616959" y="3311161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A</a:t>
            </a:r>
            <a:endParaRPr lang="cs-CZ" sz="2800" dirty="0"/>
          </a:p>
        </p:txBody>
      </p:sp>
      <p:sp>
        <p:nvSpPr>
          <p:cNvPr id="1037" name="TextovéPole 1036"/>
          <p:cNvSpPr txBox="1"/>
          <p:nvPr/>
        </p:nvSpPr>
        <p:spPr>
          <a:xfrm>
            <a:off x="-28575" y="5373216"/>
            <a:ext cx="89644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i="1" dirty="0" smtClean="0"/>
              <a:t>Sestrojíme dvě přímky k sobě kolmé. 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i="1" dirty="0" smtClean="0"/>
              <a:t>Potom podle náčrtu naměříme a vyznačíme délky stran.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i="1" dirty="0" smtClean="0"/>
              <a:t>Sestrojíme poslední stranu a popíšeme body.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val="315302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23" grpId="0"/>
      <p:bldP spid="28" grpId="0"/>
      <p:bldP spid="1034" grpId="0"/>
      <p:bldP spid="10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8240" y="116632"/>
            <a:ext cx="8712968" cy="132343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i="1" dirty="0" smtClean="0"/>
              <a:t>Konstrukce rovnoramenného trojúhelníku:</a:t>
            </a:r>
            <a:endParaRPr lang="cs-CZ" sz="4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2872" y="1471335"/>
            <a:ext cx="8803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Rozměry trojúhelníku   PRS:  p = 2 cm, r = 4 cm, s = 4 cm</a:t>
            </a:r>
            <a:endParaRPr lang="cs-CZ" sz="28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8435" y="2559844"/>
            <a:ext cx="16578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Náčrtek: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749072" y="2475129"/>
            <a:ext cx="2265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Konstrukce: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40" y="3446855"/>
            <a:ext cx="2124075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7"/>
          <p:cNvCxnSpPr/>
          <p:nvPr/>
        </p:nvCxnSpPr>
        <p:spPr>
          <a:xfrm>
            <a:off x="6405316" y="5877272"/>
            <a:ext cx="151216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6428156" y="5787262"/>
            <a:ext cx="0" cy="1800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571055" y="5767496"/>
            <a:ext cx="0" cy="1800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Documents and Settings\name\Local Settings\Temporary Internet Files\Content.IE5\EWOGAWHT\MC900291071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865" y="2497069"/>
            <a:ext cx="2307057" cy="32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885" y="5767496"/>
            <a:ext cx="2365015" cy="96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Oblouk 22"/>
          <p:cNvSpPr/>
          <p:nvPr/>
        </p:nvSpPr>
        <p:spPr>
          <a:xfrm rot="20882357">
            <a:off x="5500545" y="3615094"/>
            <a:ext cx="2232248" cy="2016224"/>
          </a:xfrm>
          <a:prstGeom prst="arc">
            <a:avLst>
              <a:gd name="adj1" fmla="val 16200000"/>
              <a:gd name="adj2" fmla="val 20319759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 rot="16659785">
            <a:off x="6260002" y="3679329"/>
            <a:ext cx="2232248" cy="2016224"/>
          </a:xfrm>
          <a:prstGeom prst="arc">
            <a:avLst>
              <a:gd name="adj1" fmla="val 17528322"/>
              <a:gd name="adj2" fmla="val 0"/>
            </a:avLst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nice 24"/>
          <p:cNvCxnSpPr/>
          <p:nvPr/>
        </p:nvCxnSpPr>
        <p:spPr>
          <a:xfrm flipH="1">
            <a:off x="6428156" y="3645024"/>
            <a:ext cx="592116" cy="22322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7020272" y="3645024"/>
            <a:ext cx="550783" cy="22322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6026847" y="5815110"/>
            <a:ext cx="4026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R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7708304" y="5909954"/>
            <a:ext cx="3690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</a:t>
            </a:r>
            <a:endParaRPr lang="cs-CZ" sz="2800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6861137" y="3121804"/>
            <a:ext cx="383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</a:t>
            </a:r>
            <a:endParaRPr lang="cs-CZ" sz="2800" dirty="0"/>
          </a:p>
        </p:txBody>
      </p:sp>
      <p:sp>
        <p:nvSpPr>
          <p:cNvPr id="1025" name="TextovéPole 1024"/>
          <p:cNvSpPr txBox="1"/>
          <p:nvPr/>
        </p:nvSpPr>
        <p:spPr>
          <a:xfrm>
            <a:off x="6842178" y="5803461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31" name="TextovéPole 1030"/>
          <p:cNvSpPr txBox="1"/>
          <p:nvPr/>
        </p:nvSpPr>
        <p:spPr>
          <a:xfrm>
            <a:off x="7424220" y="4623206"/>
            <a:ext cx="2936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r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32" name="TextovéPole 1031"/>
          <p:cNvSpPr txBox="1"/>
          <p:nvPr/>
        </p:nvSpPr>
        <p:spPr>
          <a:xfrm>
            <a:off x="6248863" y="4687441"/>
            <a:ext cx="3129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33" name="TextovéPole 1032"/>
          <p:cNvSpPr txBox="1"/>
          <p:nvPr/>
        </p:nvSpPr>
        <p:spPr>
          <a:xfrm>
            <a:off x="378435" y="1878595"/>
            <a:ext cx="47772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i="1" dirty="0" smtClean="0"/>
              <a:t>(ověř si trojúhelníkovou nerovnost)</a:t>
            </a:r>
            <a:endParaRPr lang="cs-CZ" sz="2400" i="1" dirty="0"/>
          </a:p>
        </p:txBody>
      </p:sp>
      <p:sp>
        <p:nvSpPr>
          <p:cNvPr id="1034" name="TextovéPole 1033"/>
          <p:cNvSpPr txBox="1"/>
          <p:nvPr/>
        </p:nvSpPr>
        <p:spPr>
          <a:xfrm>
            <a:off x="5129810" y="1950271"/>
            <a:ext cx="1172116" cy="52322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2+4&gt; 4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0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9" grpId="0" animBg="1"/>
      <p:bldP spid="30" grpId="0"/>
      <p:bldP spid="31" grpId="0"/>
      <p:bldP spid="1024" grpId="0"/>
      <p:bldP spid="1025" grpId="0"/>
      <p:bldP spid="1031" grpId="0"/>
      <p:bldP spid="1032" grpId="0"/>
      <p:bldP spid="10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2953753"/>
            <a:ext cx="28083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>
                <a:solidFill>
                  <a:srgbClr val="0070C0"/>
                </a:solidFill>
              </a:rPr>
              <a:t>r</a:t>
            </a:r>
            <a:r>
              <a:rPr lang="cs-CZ" sz="2800" b="1" i="1" dirty="0" smtClean="0">
                <a:solidFill>
                  <a:srgbClr val="0070C0"/>
                </a:solidFill>
              </a:rPr>
              <a:t>ovnostranný</a:t>
            </a:r>
          </a:p>
          <a:p>
            <a:r>
              <a:rPr lang="cs-CZ" sz="2800" i="1" dirty="0" smtClean="0"/>
              <a:t>Má všechny strany stejně dlouhé.</a:t>
            </a:r>
            <a:endParaRPr lang="cs-CZ" sz="2800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04227" y="764704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>
                <a:solidFill>
                  <a:srgbClr val="0070C0"/>
                </a:solidFill>
              </a:rPr>
              <a:t>r</a:t>
            </a:r>
            <a:r>
              <a:rPr lang="cs-CZ" sz="2800" b="1" i="1" dirty="0" smtClean="0">
                <a:solidFill>
                  <a:srgbClr val="0070C0"/>
                </a:solidFill>
              </a:rPr>
              <a:t>ovnoramenný</a:t>
            </a:r>
          </a:p>
          <a:p>
            <a:r>
              <a:rPr lang="cs-CZ" sz="2800" i="1" dirty="0" smtClean="0"/>
              <a:t>Má dvě strany stejně dlouhé.</a:t>
            </a:r>
            <a:endParaRPr lang="cs-CZ" sz="2800" i="1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395536" y="476672"/>
            <a:ext cx="2808312" cy="2304256"/>
          </a:xfrm>
          <a:prstGeom prst="triangl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6431050" y="146652"/>
            <a:ext cx="1728192" cy="2621097"/>
          </a:xfrm>
          <a:prstGeom prst="triangl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ravoúhlý trojúhelník 6"/>
          <p:cNvSpPr/>
          <p:nvPr/>
        </p:nvSpPr>
        <p:spPr>
          <a:xfrm>
            <a:off x="2555776" y="4291518"/>
            <a:ext cx="2952328" cy="2304256"/>
          </a:xfrm>
          <a:prstGeom prst="rtTriangl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527884" y="3599020"/>
            <a:ext cx="22322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>
                <a:solidFill>
                  <a:srgbClr val="0070C0"/>
                </a:solidFill>
              </a:rPr>
              <a:t>p</a:t>
            </a:r>
            <a:r>
              <a:rPr lang="cs-CZ" sz="2800" b="1" i="1" dirty="0" smtClean="0">
                <a:solidFill>
                  <a:srgbClr val="0070C0"/>
                </a:solidFill>
              </a:rPr>
              <a:t>ravoúhlý</a:t>
            </a:r>
          </a:p>
          <a:p>
            <a:r>
              <a:rPr lang="cs-CZ" sz="2800" i="1" dirty="0" smtClean="0"/>
              <a:t>Má dvě strany k sobě kolmé.</a:t>
            </a:r>
            <a:endParaRPr lang="cs-CZ" sz="28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64629" y="4535705"/>
            <a:ext cx="25793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>
                <a:solidFill>
                  <a:srgbClr val="0070C0"/>
                </a:solidFill>
              </a:rPr>
              <a:t>r</a:t>
            </a:r>
            <a:r>
              <a:rPr lang="cs-CZ" sz="2800" b="1" i="1" dirty="0" smtClean="0">
                <a:solidFill>
                  <a:srgbClr val="0070C0"/>
                </a:solidFill>
              </a:rPr>
              <a:t>ůznostranný</a:t>
            </a:r>
          </a:p>
          <a:p>
            <a:r>
              <a:rPr lang="cs-CZ" sz="2800" i="1" dirty="0" smtClean="0"/>
              <a:t>Má každou stranu jinak dlouhou.</a:t>
            </a:r>
            <a:endParaRPr lang="cs-CZ" sz="2800" i="1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6404807" y="3429000"/>
            <a:ext cx="759481" cy="864096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6404807" y="3429000"/>
            <a:ext cx="2487673" cy="432048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7164288" y="3861694"/>
            <a:ext cx="1728192" cy="431402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611560" y="764704"/>
            <a:ext cx="4732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1)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12959" y="3086222"/>
            <a:ext cx="518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2)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15716" y="4984015"/>
            <a:ext cx="5277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3)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615740" y="260648"/>
            <a:ext cx="5485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4)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37109" y="29815"/>
            <a:ext cx="5270995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2400" dirty="0" smtClean="0"/>
              <a:t>Jak se nazývají tyto trojúhelníky a proč?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3307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69903" y="404664"/>
            <a:ext cx="2778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Použité zdroje:</a:t>
            </a:r>
            <a:endParaRPr lang="cs-CZ" sz="32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5138737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187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176</TotalTime>
  <Words>394</Words>
  <Application>Microsoft Office PowerPoint</Application>
  <PresentationFormat>Předvádění na obrazovce (4:3)</PresentationFormat>
  <Paragraphs>112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Human</vt:lpstr>
      <vt:lpstr>Hlují čísla na desetitisíce</vt:lpstr>
      <vt:lpstr>Anotace</vt:lpstr>
      <vt:lpstr>Prezentace aplikace PowerPoint</vt:lpstr>
      <vt:lpstr>Trojúhelníky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Hlují čísla na desetitisíce</dc:title>
  <dc:creator>DOMOV</dc:creator>
  <cp:lastModifiedBy>učitel</cp:lastModifiedBy>
  <cp:revision>19</cp:revision>
  <dcterms:created xsi:type="dcterms:W3CDTF">2012-10-26T15:13:41Z</dcterms:created>
  <dcterms:modified xsi:type="dcterms:W3CDTF">2012-11-15T08:33:03Z</dcterms:modified>
</cp:coreProperties>
</file>