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58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20"/>
          <p:cNvSpPr>
            <a:spLocks noGrp="1"/>
          </p:cNvSpPr>
          <p:nvPr>
            <p:ph type="ctrTitle"/>
          </p:nvPr>
        </p:nvSpPr>
        <p:spPr>
          <a:xfrm>
            <a:off x="685800" y="990601"/>
            <a:ext cx="7772400" cy="2609850"/>
          </a:xfrm>
        </p:spPr>
        <p:txBody>
          <a:bodyPr anchor="b" anchorCtr="0">
            <a:noAutofit/>
            <a:scene3d>
              <a:camera prst="orthographicFront"/>
              <a:lightRig rig="soft" dir="t">
                <a:rot lat="0" lon="0" rev="2100000"/>
              </a:lightRig>
            </a:scene3d>
            <a:sp3d prstMaterial="matte">
              <a:bevelT w="38100" h="38100"/>
              <a:contourClr>
                <a:srgbClr val="FFFFFF"/>
              </a:contourClr>
            </a:sp3d>
          </a:bodyPr>
          <a:lstStyle>
            <a:lvl1pPr algn="ctr">
              <a:defRPr lang="en-US" sz="5800" dirty="0" smtClean="0">
                <a:ln w="9525">
                  <a:noFill/>
                </a:ln>
                <a:effectLst>
                  <a:outerShdw blurRad="50800" dist="38100" dir="8220000" algn="tl" rotWithShape="0">
                    <a:srgbClr val="000000">
                      <a:alpha val="40000"/>
                    </a:srgb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24" name="Rectangle 26"/>
          <p:cNvSpPr>
            <a:spLocks noGrp="1"/>
          </p:cNvSpPr>
          <p:nvPr>
            <p:ph type="subTitle" idx="1"/>
          </p:nvPr>
        </p:nvSpPr>
        <p:spPr>
          <a:xfrm>
            <a:off x="1371600" y="3657600"/>
            <a:ext cx="6400800" cy="1967089"/>
          </a:xfrm>
        </p:spPr>
        <p:txBody>
          <a:bodyPr>
            <a:normAutofit/>
          </a:bodyPr>
          <a:lstStyle>
            <a:lvl1pPr marL="0" indent="0" algn="ctr">
              <a:buNone/>
              <a:defRPr lang="en-US" sz="3000" b="0">
                <a:solidFill>
                  <a:schemeClr val="tx2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18" name="Rectangl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fld id="{1B996EA6-E39E-445F-AC79-1A6D50B17AE6}" type="datetimeFigureOut">
              <a:rPr lang="cs-CZ" smtClean="0"/>
              <a:t>5.11.2012</a:t>
            </a:fld>
            <a:endParaRPr lang="cs-CZ"/>
          </a:p>
        </p:txBody>
      </p:sp>
      <p:sp>
        <p:nvSpPr>
          <p:cNvPr id="9" name="Rectangle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fld id="{285F2647-8217-4F44-ADA0-1AB4C05E59F9}" type="slidenum">
              <a:rPr lang="cs-CZ" smtClean="0"/>
              <a:t>‹#›</a:t>
            </a:fld>
            <a:endParaRPr lang="cs-CZ"/>
          </a:p>
        </p:txBody>
      </p:sp>
      <p:sp>
        <p:nvSpPr>
          <p:cNvPr id="25" name="Rectangle 27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996EA6-E39E-445F-AC79-1A6D50B17AE6}" type="datetimeFigureOut">
              <a:rPr lang="cs-CZ" smtClean="0"/>
              <a:t>5.11.2012</a:t>
            </a:fld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F2647-8217-4F44-ADA0-1AB4C05E59F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>
          <a:xfrm>
            <a:off x="722313" y="2685391"/>
            <a:ext cx="7772400" cy="3112843"/>
          </a:xfrm>
        </p:spPr>
        <p:txBody>
          <a:bodyPr anchor="t">
            <a:normAutofit/>
          </a:bodyPr>
          <a:lstStyle>
            <a:lvl1pPr algn="ctr">
              <a:buNone/>
              <a:defRPr lang="en-US" sz="6000" b="1" dirty="0">
                <a:solidFill>
                  <a:schemeClr val="tx2">
                    <a:shade val="85000"/>
                    <a:satMod val="150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>
          <a:xfrm>
            <a:off x="722313" y="1128932"/>
            <a:ext cx="7772400" cy="1509712"/>
          </a:xfrm>
        </p:spPr>
        <p:txBody>
          <a:bodyPr anchor="b">
            <a:normAutofit/>
          </a:bodyPr>
          <a:lstStyle>
            <a:lvl1pPr algn="ctr">
              <a:buNone/>
              <a:defRPr lang="en-US" sz="2400" b="0" smtClean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996EA6-E39E-445F-AC79-1A6D50B17AE6}" type="datetimeFigureOut">
              <a:rPr lang="cs-CZ" smtClean="0"/>
              <a:t>5.11.2012</a:t>
            </a:fld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F2647-8217-4F44-ADA0-1AB4C05E59F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Rectangl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996EA6-E39E-445F-AC79-1A6D50B17AE6}" type="datetimeFigureOut">
              <a:rPr lang="cs-CZ" smtClean="0"/>
              <a:t>5.11.2012</a:t>
            </a:fld>
            <a:endParaRPr lang="cs-CZ"/>
          </a:p>
        </p:txBody>
      </p:sp>
      <p:sp>
        <p:nvSpPr>
          <p:cNvPr id="6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F2647-8217-4F44-ADA0-1AB4C05E59F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0" indent="0" algn="l">
              <a:buNone/>
              <a:defRPr sz="2200" b="1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Rectangl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0" indent="0" algn="l">
              <a:buNone/>
              <a:defRPr sz="2200" b="1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Rectangl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Rectangl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996EA6-E39E-445F-AC79-1A6D50B17AE6}" type="datetimeFigureOut">
              <a:rPr lang="cs-CZ" smtClean="0"/>
              <a:t>5.11.2012</a:t>
            </a:fld>
            <a:endParaRPr lang="cs-CZ"/>
          </a:p>
        </p:txBody>
      </p:sp>
      <p:sp>
        <p:nvSpPr>
          <p:cNvPr id="8" name="Rectangl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Rectangl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F2647-8217-4F44-ADA0-1AB4C05E59F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lang="en-US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996EA6-E39E-445F-AC79-1A6D50B17AE6}" type="datetimeFigureOut">
              <a:rPr lang="cs-CZ" smtClean="0"/>
              <a:t>5.11.2012</a:t>
            </a:fld>
            <a:endParaRPr lang="cs-CZ"/>
          </a:p>
        </p:txBody>
      </p:sp>
      <p:sp>
        <p:nvSpPr>
          <p:cNvPr id="4" name="Rectangl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F2647-8217-4F44-ADA0-1AB4C05E59F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996EA6-E39E-445F-AC79-1A6D50B17AE6}" type="datetimeFigureOut">
              <a:rPr lang="cs-CZ" smtClean="0"/>
              <a:t>5.11.2012</a:t>
            </a:fld>
            <a:endParaRPr lang="cs-CZ"/>
          </a:p>
        </p:txBody>
      </p:sp>
      <p:sp>
        <p:nvSpPr>
          <p:cNvPr id="3" name="Rectangl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F2647-8217-4F44-ADA0-1AB4C05E59F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>
            <a:normAutofit/>
          </a:bodyPr>
          <a:lstStyle>
            <a:lvl1pPr algn="ctr">
              <a:defRPr sz="2400" b="1">
                <a:solidFill>
                  <a:schemeClr val="tx2"/>
                </a:solidFill>
                <a:effectLst>
                  <a:outerShdw blurRad="38100" dist="25400" dir="8220000" algn="tr" rotWithShape="0">
                    <a:prstClr val="black">
                      <a:alpha val="3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Rectangl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 algn="ctr"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996EA6-E39E-445F-AC79-1A6D50B17AE6}" type="datetimeFigureOut">
              <a:rPr lang="cs-CZ" smtClean="0"/>
              <a:t>5.11.2012</a:t>
            </a:fld>
            <a:endParaRPr lang="cs-CZ"/>
          </a:p>
        </p:txBody>
      </p:sp>
      <p:sp>
        <p:nvSpPr>
          <p:cNvPr id="6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F2647-8217-4F44-ADA0-1AB4C05E59F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727729" y="1062637"/>
            <a:ext cx="4599432" cy="3977640"/>
          </a:xfrm>
          <a:prstGeom prst="rect">
            <a:avLst/>
          </a:prstGeom>
          <a:solidFill>
            <a:schemeClr val="tx2">
              <a:shade val="15000"/>
            </a:schemeClr>
          </a:solidFill>
          <a:ln w="63500">
            <a:noFill/>
            <a:miter lim="800000"/>
          </a:ln>
          <a:effectLst>
            <a:outerShdw blurRad="63500" dist="25400" dir="7200000" algn="t" rotWithShape="0">
              <a:prstClr val="black">
                <a:alpha val="45000"/>
              </a:prstClr>
            </a:outerShdw>
          </a:effectLst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lIns="45720" rIns="45720" rtlCol="0" anchor="ctr">
            <a:normAutofit/>
          </a:bodyPr>
          <a:lstStyle/>
          <a:p>
            <a:pPr marL="0" indent="-274320" algn="l">
              <a:buClr>
                <a:schemeClr val="accent1"/>
              </a:buClr>
              <a:buSzPct val="80000"/>
              <a:buFont typeface="Wingdings 2" pitchFamily="18" charset="2"/>
              <a:buNone/>
            </a:pPr>
            <a:endParaRPr lang="en-US" sz="20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Rectangle 2"/>
          <p:cNvSpPr>
            <a:spLocks noGrp="1"/>
          </p:cNvSpPr>
          <p:nvPr>
            <p:ph type="title"/>
          </p:nvPr>
        </p:nvSpPr>
        <p:spPr>
          <a:xfrm>
            <a:off x="5514536" y="4343400"/>
            <a:ext cx="3048000" cy="709858"/>
          </a:xfrm>
        </p:spPr>
        <p:txBody>
          <a:bodyPr anchor="t">
            <a:noAutofit/>
          </a:bodyPr>
          <a:lstStyle>
            <a:lvl1pPr algn="l">
              <a:buNone/>
              <a:defRPr sz="2200" b="1">
                <a:solidFill>
                  <a:schemeClr val="tx2"/>
                </a:solidFill>
                <a:effectLst>
                  <a:outerShdw blurRad="38100" dist="25400" dir="8220000" algn="tr" rotWithShape="0">
                    <a:prstClr val="black">
                      <a:alpha val="3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3"/>
          <p:cNvSpPr>
            <a:spLocks noGrp="1"/>
          </p:cNvSpPr>
          <p:nvPr>
            <p:ph type="pic" idx="1"/>
          </p:nvPr>
        </p:nvSpPr>
        <p:spPr>
          <a:xfrm>
            <a:off x="739645" y="1222657"/>
            <a:ext cx="4575601" cy="3657600"/>
          </a:xfrm>
          <a:solidFill>
            <a:schemeClr val="tx2">
              <a:shade val="75000"/>
            </a:schemeClr>
          </a:solidFill>
          <a:ln w="63500">
            <a:noFill/>
            <a:miter lim="800000"/>
          </a:ln>
          <a:effectLst/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/>
          <a:lstStyle>
            <a:lvl1pPr>
              <a:buNone/>
              <a:defRPr sz="3200"/>
            </a:lvl1pPr>
          </a:lstStyle>
          <a:p>
            <a:r>
              <a:rPr lang="cs-CZ" sz="2000" smtClean="0"/>
              <a:t>Kliknutím na ikonu přidáte obrázek.</a:t>
            </a:r>
            <a:endParaRPr lang="en-US" sz="2000" dirty="0"/>
          </a:p>
        </p:txBody>
      </p:sp>
      <p:sp>
        <p:nvSpPr>
          <p:cNvPr id="4" name="Rectangle 4"/>
          <p:cNvSpPr>
            <a:spLocks noGrp="1"/>
          </p:cNvSpPr>
          <p:nvPr>
            <p:ph type="body" sz="half" idx="2"/>
          </p:nvPr>
        </p:nvSpPr>
        <p:spPr>
          <a:xfrm>
            <a:off x="5514536" y="1371600"/>
            <a:ext cx="3044952" cy="2930086"/>
          </a:xfrm>
        </p:spPr>
        <p:txBody>
          <a:bodyPr bIns="0" anchor="b">
            <a:normAutofit/>
          </a:bodyPr>
          <a:lstStyle>
            <a:lvl1pPr marL="0" marR="0" indent="0" algn="l">
              <a:buFontTx/>
              <a:buNone/>
              <a:defRPr sz="1300">
                <a:solidFill>
                  <a:schemeClr val="tx1">
                    <a:tint val="95000"/>
                  </a:schemeClr>
                </a:solidFill>
              </a:defRPr>
            </a:lvl1pPr>
            <a:lvl2pPr marL="460375" marR="0" indent="-112713">
              <a:buFontTx/>
              <a:buNone/>
              <a:defRPr sz="1200"/>
            </a:lvl2pPr>
            <a:lvl3pPr marL="914400" marR="0" indent="-117475">
              <a:buFontTx/>
              <a:buNone/>
              <a:defRPr sz="1000"/>
            </a:lvl3pPr>
            <a:lvl4pPr marL="1316038" marR="0" indent="-112713">
              <a:buFontTx/>
              <a:buNone/>
              <a:defRPr sz="900"/>
            </a:lvl4pPr>
            <a:lvl5pPr marL="1711325" marR="0" indent="-117475">
              <a:buFontTx/>
              <a:buNone/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996EA6-E39E-445F-AC79-1A6D50B17AE6}" type="datetimeFigureOut">
              <a:rPr lang="cs-CZ" smtClean="0"/>
              <a:t>5.11.2012</a:t>
            </a:fld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Rectangl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F2647-8217-4F44-ADA0-1AB4C05E59F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996EA6-E39E-445F-AC79-1A6D50B17AE6}" type="datetimeFigureOut">
              <a:rPr lang="cs-CZ" smtClean="0"/>
              <a:t>5.11.2012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F2647-8217-4F44-ADA0-1AB4C05E59F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996EA6-E39E-445F-AC79-1A6D50B17AE6}" type="datetimeFigureOut">
              <a:rPr lang="cs-CZ" smtClean="0"/>
              <a:t>5.11.2012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F2647-8217-4F44-ADA0-1AB4C05E59F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0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1143000"/>
          </a:xfrm>
          <a:prstGeom prst="rect">
            <a:avLst/>
          </a:prstGeom>
        </p:spPr>
        <p:txBody>
          <a:bodyPr anchor="b" anchorCtr="0">
            <a:normAutofit/>
            <a:scene3d>
              <a:camera prst="orthographicFront"/>
              <a:lightRig rig="soft" dir="t">
                <a:rot lat="0" lon="0" rev="2100000"/>
              </a:lightRig>
            </a:scene3d>
            <a:sp3d prstMaterial="matte">
              <a:bevelT w="38100" h="38100"/>
            </a:sp3d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5" name="Rectangle 11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lIns="45720" rIns="4572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27" name="Rectangle 22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 anchor="b" anchorCtr="0"/>
          <a:lstStyle>
            <a:lvl1pPr>
              <a:defRPr lang="en-US" sz="1200" smtClean="0">
                <a:solidFill>
                  <a:schemeClr val="tx2"/>
                </a:solidFill>
                <a:latin typeface="+mn-lt"/>
                <a:ea typeface="+mn-lt"/>
                <a:cs typeface="+mn-lt"/>
              </a:defRPr>
            </a:lvl1pPr>
          </a:lstStyle>
          <a:p>
            <a:fld id="{1B996EA6-E39E-445F-AC79-1A6D50B17AE6}" type="datetimeFigureOut">
              <a:rPr lang="cs-CZ" smtClean="0"/>
              <a:t>5.11.2012</a:t>
            </a:fld>
            <a:endParaRPr lang="cs-CZ"/>
          </a:p>
        </p:txBody>
      </p:sp>
      <p:sp>
        <p:nvSpPr>
          <p:cNvPr id="18" name="Rectangle 18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 anchor="b" anchorCtr="0"/>
          <a:lstStyle>
            <a:lvl1pPr algn="ctr">
              <a:defRPr lang="en-US" sz="1200" smtClean="0">
                <a:solidFill>
                  <a:schemeClr val="tx2"/>
                </a:solidFill>
                <a:latin typeface="+mn-lt"/>
                <a:ea typeface="+mn-lt"/>
                <a:cs typeface="+mn-lt"/>
              </a:defRPr>
            </a:lvl1pPr>
          </a:lstStyle>
          <a:p>
            <a:endParaRPr lang="cs-CZ"/>
          </a:p>
        </p:txBody>
      </p:sp>
      <p:sp>
        <p:nvSpPr>
          <p:cNvPr id="13" name="Rectangle 15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 anchor="b" anchorCtr="0"/>
          <a:lstStyle>
            <a:lvl1pPr algn="r">
              <a:defRPr lang="en-US" sz="1200" smtClean="0">
                <a:solidFill>
                  <a:schemeClr val="tx2"/>
                </a:solidFill>
                <a:latin typeface="+mn-lt"/>
                <a:ea typeface="+mn-lt"/>
                <a:cs typeface="+mn-lt"/>
              </a:defRPr>
            </a:lvl1pPr>
          </a:lstStyle>
          <a:p>
            <a:fld id="{285F2647-8217-4F44-ADA0-1AB4C05E59F9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defPPr>
        <a:defRPr sz="4400">
          <a:solidFill>
            <a:schemeClr val="tx2">
              <a:shade val="85000"/>
              <a:satMod val="150000"/>
            </a:schemeClr>
          </a:solidFill>
          <a:latin typeface="+mj-lt"/>
          <a:ea typeface="+mj-ea"/>
          <a:cs typeface="+mj-cs"/>
        </a:defRPr>
      </a:defPPr>
      <a:lvl1pPr algn="ctr" eaLnBrk="1" hangingPunct="1">
        <a:buNone/>
        <a:defRPr lang="en-US" sz="4800" b="1" strike="noStrike" kern="1200" baseline="0" dirty="0" smtClean="0">
          <a:solidFill>
            <a:schemeClr val="tx2">
              <a:shade val="85000"/>
              <a:satMod val="150000"/>
            </a:schemeClr>
          </a:solidFill>
          <a:effectLst>
            <a:outerShdw blurRad="63500" dist="38100" dir="8220000" algn="tl" rotWithShape="0">
              <a:srgbClr val="000000">
                <a:alpha val="30000"/>
              </a:srgbClr>
            </a:outerShdw>
          </a:effectLst>
          <a:latin typeface="+mj-lt"/>
          <a:ea typeface="+mj-lt"/>
          <a:cs typeface="+mj-lt"/>
        </a:defRPr>
      </a:lvl1pPr>
    </p:titleStyle>
    <p:bodyStyle>
      <a:defPPr>
        <a:defRPr>
          <a:solidFill>
            <a:schemeClr val="tx1"/>
          </a:solidFill>
          <a:latin typeface="+mn-lt"/>
          <a:ea typeface="+mn-ea"/>
          <a:cs typeface="+mn-cs"/>
        </a:defRPr>
      </a:defPPr>
      <a:lvl1pPr marL="0" indent="-274320" algn="l" eaLnBrk="1" hangingPunct="1">
        <a:buClr>
          <a:schemeClr val="accent1"/>
        </a:buClr>
        <a:buSzPct val="80000"/>
        <a:buFont typeface="Wingdings 2" pitchFamily="18" charset="2"/>
        <a:buChar char="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marL="557784" indent="-228600" algn="l" eaLnBrk="1" hangingPunct="1">
        <a:buClr>
          <a:schemeClr val="tx2"/>
        </a:buClr>
        <a:buFont typeface="Wingdings 2" pitchFamily="18" charset="2"/>
        <a:buChar char=""/>
        <a:defRPr sz="2200">
          <a:solidFill>
            <a:schemeClr val="tx1"/>
          </a:solidFill>
          <a:latin typeface="+mn-lt"/>
          <a:ea typeface="+mn-lt"/>
          <a:cs typeface="+mn-lt"/>
        </a:defRPr>
      </a:lvl2pPr>
      <a:lvl3pPr marL="813816" indent="-228600" algn="l" eaLnBrk="1" hangingPunct="1">
        <a:buClr>
          <a:schemeClr val="accent1"/>
        </a:buClr>
        <a:buFont typeface="Wingdings 2" pitchFamily="18" charset="2"/>
        <a:buChar char="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marL="1069848" indent="-228600" algn="l" eaLnBrk="1" hangingPunct="1">
        <a:buClr>
          <a:schemeClr val="tx2"/>
        </a:buClr>
        <a:buFont typeface="Wingdings 2" pitchFamily="18" charset="2"/>
        <a:buChar char="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marL="1316736" indent="-228600" algn="l" eaLnBrk="1" hangingPunct="1">
        <a:buClr>
          <a:schemeClr val="accent1"/>
        </a:buClr>
        <a:buFont typeface="Wingdings 2" pitchFamily="18" charset="2"/>
        <a:buChar char="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marL="1572768" indent="-228600" algn="l" eaLnBrk="1" hangingPunct="1">
        <a:buClr>
          <a:schemeClr val="tx2"/>
        </a:buClr>
        <a:buFont typeface="Wingdings 2" pitchFamily="18" charset="2"/>
        <a:buChar char=""/>
        <a:defRPr lang="en-US" sz="1600" baseline="0" smtClean="0">
          <a:latin typeface="+mn-lt"/>
        </a:defRPr>
      </a:lvl6pPr>
      <a:lvl7pPr marL="1819656" indent="-228600" algn="l" eaLnBrk="1" hangingPunct="1">
        <a:buClr>
          <a:schemeClr val="accent1"/>
        </a:buClr>
        <a:buFont typeface="Wingdings 2" pitchFamily="18" charset="2"/>
        <a:buChar char=""/>
        <a:defRPr lang="en-US" sz="1600" baseline="0" smtClean="0">
          <a:latin typeface="+mn-lt"/>
        </a:defRPr>
      </a:lvl7pPr>
      <a:lvl8pPr marL="2066544" indent="-228600" algn="l" eaLnBrk="1" hangingPunct="1">
        <a:buClr>
          <a:schemeClr val="tx2"/>
        </a:buClr>
        <a:buFont typeface="Wingdings 2" pitchFamily="18" charset="2"/>
        <a:buChar char=""/>
        <a:defRPr sz="1600" baseline="0">
          <a:latin typeface="+mn-lt"/>
        </a:defRPr>
      </a:lvl8pPr>
      <a:lvl9pPr marL="2313432" indent="-228600" algn="l" eaLnBrk="1" hangingPunct="1">
        <a:buClr>
          <a:schemeClr val="accent1"/>
        </a:buClr>
        <a:buFont typeface="Wingdings 2" pitchFamily="18" charset="2"/>
        <a:buChar char=""/>
        <a:defRPr sz="1400" baseline="0">
          <a:latin typeface="+mn-lt"/>
        </a:defRPr>
      </a:lvl9pPr>
    </p:bodyStyle>
    <p:otherStyle>
      <a:defPPr>
        <a:defRPr>
          <a:solidFill>
            <a:schemeClr val="tx1"/>
          </a:solidFill>
          <a:latin typeface="+mn-lt"/>
          <a:ea typeface="+mn-ea"/>
          <a:cs typeface="+mn-cs"/>
        </a:defRPr>
      </a:defPPr>
      <a:lvl1pPr marL="0" eaLnBrk="1" hangingPunct="1"/>
      <a:lvl2pPr marL="457200" eaLnBrk="1" hangingPunct="1"/>
      <a:lvl3pPr marL="914400" eaLnBrk="1" hangingPunct="1"/>
      <a:lvl4pPr marL="1371600" eaLnBrk="1" hangingPunct="1"/>
      <a:lvl5pPr marL="1828800" eaLnBrk="1" hangingPunct="1"/>
      <a:lvl6pPr marL="2286000" eaLnBrk="1" hangingPunct="1"/>
      <a:lvl7pPr marL="2743200" eaLnBrk="1" hangingPunct="1"/>
      <a:lvl8pPr marL="3200400" eaLnBrk="1" hangingPunct="1"/>
      <a:lvl9pPr marL="3657600" eaLnBrk="1" hangingPunct="1"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 idx="4294967295"/>
          </p:nvPr>
        </p:nvSpPr>
        <p:spPr>
          <a:xfrm>
            <a:off x="914400" y="2776538"/>
            <a:ext cx="8229600" cy="2166937"/>
          </a:xfrm>
        </p:spPr>
        <p:txBody>
          <a:bodyPr/>
          <a:lstStyle/>
          <a:p>
            <a:r>
              <a:rPr lang="cs-CZ" dirty="0" err="1" smtClean="0"/>
              <a:t>Hlují</a:t>
            </a:r>
            <a:r>
              <a:rPr lang="cs-CZ" dirty="0" smtClean="0"/>
              <a:t> čísla na desetitisíce</a:t>
            </a:r>
            <a:endParaRPr lang="cs-CZ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1586547" y="3764121"/>
          <a:ext cx="5970905" cy="19812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450975"/>
                <a:gridCol w="4519930"/>
              </a:tblGrid>
              <a:tr h="1981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Anotace: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1272890"/>
              </p:ext>
            </p:extLst>
          </p:nvPr>
        </p:nvGraphicFramePr>
        <p:xfrm>
          <a:off x="823840" y="2060848"/>
          <a:ext cx="7708754" cy="454908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942389"/>
                <a:gridCol w="5766365"/>
              </a:tblGrid>
              <a:tr h="127358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dirty="0">
                          <a:effectLst/>
                        </a:rPr>
                        <a:t>Název školy</a:t>
                      </a:r>
                      <a:r>
                        <a:rPr lang="en-US" sz="2400" dirty="0">
                          <a:effectLst/>
                        </a:rPr>
                        <a:t>: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dirty="0">
                          <a:effectLst/>
                        </a:rPr>
                        <a:t>ZÁKLADNÍ ŠKOLA PODBOŘANY, HUSOVA 276, OKR LOUNY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07578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dirty="0">
                          <a:effectLst/>
                        </a:rPr>
                        <a:t>Autor: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dirty="0">
                          <a:effectLst/>
                        </a:rPr>
                        <a:t>MGR. OLGA FILÍPKOVÁ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55108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</a:rPr>
                        <a:t>Název</a:t>
                      </a:r>
                      <a:r>
                        <a:rPr lang="en-US" sz="2400">
                          <a:effectLst/>
                        </a:rPr>
                        <a:t>:</a:t>
                      </a:r>
                      <a:endParaRPr lang="cs-CZ" sz="2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dirty="0" smtClean="0">
                          <a:effectLst/>
                        </a:rPr>
                        <a:t>VY_</a:t>
                      </a:r>
                      <a:r>
                        <a:rPr lang="cs-CZ" sz="240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32</a:t>
                      </a:r>
                      <a:r>
                        <a:rPr lang="cs-CZ" sz="2400" dirty="0" smtClean="0">
                          <a:effectLst/>
                        </a:rPr>
                        <a:t>_INOVACE_</a:t>
                      </a:r>
                      <a:r>
                        <a:rPr lang="cs-CZ" sz="240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459_KONSTRUKCE_ČTVERCE_A_OBDÉLNÍKU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76537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dirty="0">
                          <a:effectLst/>
                        </a:rPr>
                        <a:t>Téma</a:t>
                      </a:r>
                      <a:r>
                        <a:rPr lang="en-US" sz="2400" dirty="0">
                          <a:effectLst/>
                        </a:rPr>
                        <a:t>: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Výklad – </a:t>
                      </a:r>
                      <a:r>
                        <a:rPr lang="cs-CZ" sz="24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postup při konstrukci čtverce a obdélníku.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182784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</a:rPr>
                        <a:t>Číslo projektu</a:t>
                      </a:r>
                      <a:r>
                        <a:rPr lang="en-US" sz="2400">
                          <a:effectLst/>
                        </a:rPr>
                        <a:t>:</a:t>
                      </a:r>
                      <a:endParaRPr lang="cs-CZ" sz="2400">
                        <a:effectLst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</a:rPr>
                        <a:t> </a:t>
                      </a:r>
                      <a:endParaRPr lang="cs-CZ" sz="2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dirty="0">
                          <a:effectLst/>
                        </a:rPr>
                        <a:t>CZ.1.07/1.4.00/21. 2975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pic>
        <p:nvPicPr>
          <p:cNvPr id="2050" name="Obrázek 1" descr="Popis: C:\Users\pc\Desktop\OPVK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7975" y="404664"/>
            <a:ext cx="6200485" cy="12999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ové pole 2"/>
          <p:cNvSpPr txBox="1">
            <a:spLocks noChangeArrowheads="1"/>
          </p:cNvSpPr>
          <p:nvPr/>
        </p:nvSpPr>
        <p:spPr bwMode="auto">
          <a:xfrm>
            <a:off x="7385050" y="3467100"/>
            <a:ext cx="1508125" cy="204788"/>
          </a:xfrm>
          <a:prstGeom prst="rect">
            <a:avLst/>
          </a:prstGeom>
          <a:solidFill>
            <a:schemeClr val="accent2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cs-CZ" sz="800">
                <a:effectLst/>
                <a:latin typeface="Calibri"/>
                <a:ea typeface="Calibri"/>
                <a:cs typeface="Times New Roman"/>
              </a:rPr>
              <a:t>Zkopíruj si logo EU do své práce</a:t>
            </a:r>
            <a:endParaRPr lang="cs-CZ" sz="110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6" name="Rectangle 3"/>
          <p:cNvSpPr>
            <a:spLocks noChangeArrowheads="1"/>
          </p:cNvSpPr>
          <p:nvPr/>
        </p:nvSpPr>
        <p:spPr bwMode="auto">
          <a:xfrm>
            <a:off x="1187624" y="3013955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8" name="Rectangle 5"/>
          <p:cNvSpPr>
            <a:spLocks noChangeArrowheads="1"/>
          </p:cNvSpPr>
          <p:nvPr/>
        </p:nvSpPr>
        <p:spPr bwMode="auto">
          <a:xfrm>
            <a:off x="1577975" y="3443288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388018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Tato prezentace je určena k výkladu a prohloubení učiva v předmětu matematika pro žáky 5. třídy.</a:t>
            </a:r>
          </a:p>
          <a:p>
            <a:r>
              <a:rPr lang="cs-CZ" dirty="0" smtClean="0"/>
              <a:t>4.list: Žáci se seznámí s nadcházejícím výkladem, popř. si zopakují rozdíly mezi čtvercem a obdélníkem.</a:t>
            </a:r>
          </a:p>
          <a:p>
            <a:r>
              <a:rPr lang="cs-CZ" dirty="0" smtClean="0"/>
              <a:t>5. list: Žáci si názorně předvedou postup při konstrukci čtverce.</a:t>
            </a:r>
          </a:p>
          <a:p>
            <a:r>
              <a:rPr lang="cs-CZ" dirty="0" smtClean="0"/>
              <a:t>6. list: Žáci si názorně předvedou postup při konstrukci obdélníku.</a:t>
            </a:r>
          </a:p>
          <a:p>
            <a:r>
              <a:rPr lang="cs-CZ" dirty="0" smtClean="0"/>
              <a:t>7. list: Žáci samostatně sestrojí čtverec a obdélník daných rozměrů.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150485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5536" y="1268760"/>
            <a:ext cx="8496945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Datum vytvoření</a:t>
            </a:r>
            <a:r>
              <a:rPr lang="cs-CZ" sz="3200" dirty="0" smtClean="0"/>
              <a:t>:    2.11. 2012</a:t>
            </a:r>
          </a:p>
          <a:p>
            <a:endParaRPr lang="cs-CZ" sz="3200" dirty="0"/>
          </a:p>
          <a:p>
            <a:endParaRPr lang="cs-CZ" sz="3200" dirty="0" smtClean="0"/>
          </a:p>
          <a:p>
            <a:endParaRPr lang="cs-CZ" sz="3200" dirty="0"/>
          </a:p>
          <a:p>
            <a:r>
              <a:rPr lang="cs-CZ" sz="3200" b="1" dirty="0" smtClean="0"/>
              <a:t>Klíčová slova: </a:t>
            </a:r>
          </a:p>
          <a:p>
            <a:r>
              <a:rPr lang="cs-CZ" sz="3200" dirty="0" smtClean="0"/>
              <a:t>čtverec, obdélník, náčrt, konstrukce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28006721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0" y="304800"/>
            <a:ext cx="8229600" cy="2763838"/>
          </a:xfrm>
        </p:spPr>
        <p:txBody>
          <a:bodyPr>
            <a:normAutofit/>
          </a:bodyPr>
          <a:lstStyle/>
          <a:p>
            <a:r>
              <a:rPr lang="cs-CZ" sz="7200" dirty="0" smtClean="0"/>
              <a:t>Konstrukce čtverce a obdélníku</a:t>
            </a:r>
            <a:endParaRPr lang="cs-CZ" sz="7200" dirty="0"/>
          </a:p>
        </p:txBody>
      </p:sp>
      <p:sp>
        <p:nvSpPr>
          <p:cNvPr id="4" name="Obdélník 3"/>
          <p:cNvSpPr/>
          <p:nvPr/>
        </p:nvSpPr>
        <p:spPr>
          <a:xfrm>
            <a:off x="611560" y="3284984"/>
            <a:ext cx="2160240" cy="1887372"/>
          </a:xfrm>
          <a:prstGeom prst="rect">
            <a:avLst/>
          </a:prstGeom>
          <a:noFill/>
          <a:ln w="28575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3059832" y="5013176"/>
            <a:ext cx="2736304" cy="864096"/>
          </a:xfrm>
          <a:prstGeom prst="rect">
            <a:avLst/>
          </a:prstGeom>
          <a:noFill/>
          <a:ln w="28575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6509142" y="3897052"/>
            <a:ext cx="1591250" cy="2232248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989467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882800" y="215145"/>
            <a:ext cx="5339923" cy="584775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3200" dirty="0" smtClean="0"/>
              <a:t>Postup při konstrukci čtverce:</a:t>
            </a:r>
            <a:endParaRPr lang="cs-CZ" sz="32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62736" y="799920"/>
            <a:ext cx="66736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Sestroj čtverec EFGH o straně 45 mm.</a:t>
            </a:r>
            <a:endParaRPr lang="cs-CZ" sz="32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348159" y="1384695"/>
            <a:ext cx="1247457" cy="58477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3200" dirty="0" smtClean="0"/>
              <a:t>Náčrt:</a:t>
            </a:r>
            <a:endParaRPr lang="cs-CZ" sz="32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099" y="1993195"/>
            <a:ext cx="2237234" cy="1647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3707904" y="1408420"/>
            <a:ext cx="2265364" cy="58477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3200" dirty="0" smtClean="0"/>
              <a:t>Konstrukce:</a:t>
            </a:r>
            <a:endParaRPr lang="cs-CZ" sz="3200" dirty="0"/>
          </a:p>
        </p:txBody>
      </p:sp>
      <p:cxnSp>
        <p:nvCxnSpPr>
          <p:cNvPr id="7" name="Přímá spojnice 6"/>
          <p:cNvCxnSpPr/>
          <p:nvPr/>
        </p:nvCxnSpPr>
        <p:spPr>
          <a:xfrm>
            <a:off x="5436616" y="4665753"/>
            <a:ext cx="250451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8"/>
          <p:cNvCxnSpPr/>
          <p:nvPr/>
        </p:nvCxnSpPr>
        <p:spPr>
          <a:xfrm>
            <a:off x="5457251" y="4521737"/>
            <a:ext cx="0" cy="28803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11"/>
          <p:cNvCxnSpPr/>
          <p:nvPr/>
        </p:nvCxnSpPr>
        <p:spPr>
          <a:xfrm>
            <a:off x="7933758" y="4538893"/>
            <a:ext cx="0" cy="28803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12"/>
          <p:cNvCxnSpPr/>
          <p:nvPr/>
        </p:nvCxnSpPr>
        <p:spPr>
          <a:xfrm flipV="1">
            <a:off x="5463791" y="2289488"/>
            <a:ext cx="0" cy="237626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nice 19"/>
          <p:cNvCxnSpPr/>
          <p:nvPr/>
        </p:nvCxnSpPr>
        <p:spPr>
          <a:xfrm>
            <a:off x="5336489" y="2319546"/>
            <a:ext cx="200254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Oblouk 20"/>
          <p:cNvSpPr/>
          <p:nvPr/>
        </p:nvSpPr>
        <p:spPr>
          <a:xfrm rot="2390245">
            <a:off x="5722456" y="1490626"/>
            <a:ext cx="2304256" cy="2088232"/>
          </a:xfrm>
          <a:prstGeom prst="arc">
            <a:avLst>
              <a:gd name="adj1" fmla="val 16200000"/>
              <a:gd name="adj2" fmla="val 19942058"/>
            </a:avLst>
          </a:prstGeom>
          <a:ln>
            <a:solidFill>
              <a:schemeClr val="accent4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Oblouk 22"/>
          <p:cNvSpPr/>
          <p:nvPr/>
        </p:nvSpPr>
        <p:spPr>
          <a:xfrm rot="18757293">
            <a:off x="6750458" y="2324734"/>
            <a:ext cx="2381335" cy="2397871"/>
          </a:xfrm>
          <a:prstGeom prst="arc">
            <a:avLst/>
          </a:prstGeom>
          <a:ln>
            <a:solidFill>
              <a:schemeClr val="accent4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24" name="Přímá spojnice 23"/>
          <p:cNvCxnSpPr/>
          <p:nvPr/>
        </p:nvCxnSpPr>
        <p:spPr>
          <a:xfrm>
            <a:off x="5463791" y="2319546"/>
            <a:ext cx="3152582" cy="30057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Přímá spojnice 25"/>
          <p:cNvCxnSpPr/>
          <p:nvPr/>
        </p:nvCxnSpPr>
        <p:spPr>
          <a:xfrm flipV="1">
            <a:off x="7931034" y="2058656"/>
            <a:ext cx="0" cy="260944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ovéPole 27"/>
          <p:cNvSpPr txBox="1"/>
          <p:nvPr/>
        </p:nvSpPr>
        <p:spPr>
          <a:xfrm>
            <a:off x="5097914" y="4596092"/>
            <a:ext cx="34496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E</a:t>
            </a:r>
            <a:endParaRPr lang="cs-CZ" sz="2400" dirty="0"/>
          </a:p>
        </p:txBody>
      </p:sp>
      <p:sp>
        <p:nvSpPr>
          <p:cNvPr id="29" name="TextovéPole 28"/>
          <p:cNvSpPr txBox="1"/>
          <p:nvPr/>
        </p:nvSpPr>
        <p:spPr>
          <a:xfrm>
            <a:off x="7941126" y="4538893"/>
            <a:ext cx="33534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F</a:t>
            </a:r>
            <a:endParaRPr lang="cs-CZ" sz="2400" dirty="0"/>
          </a:p>
        </p:txBody>
      </p:sp>
      <p:sp>
        <p:nvSpPr>
          <p:cNvPr id="30" name="TextovéPole 29"/>
          <p:cNvSpPr txBox="1"/>
          <p:nvPr/>
        </p:nvSpPr>
        <p:spPr>
          <a:xfrm>
            <a:off x="7941126" y="1887938"/>
            <a:ext cx="37542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G</a:t>
            </a:r>
            <a:endParaRPr lang="cs-CZ" sz="2400" dirty="0"/>
          </a:p>
        </p:txBody>
      </p:sp>
      <p:sp>
        <p:nvSpPr>
          <p:cNvPr id="31" name="TextovéPole 30"/>
          <p:cNvSpPr txBox="1"/>
          <p:nvPr/>
        </p:nvSpPr>
        <p:spPr>
          <a:xfrm>
            <a:off x="5053631" y="2058656"/>
            <a:ext cx="3850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H</a:t>
            </a:r>
            <a:endParaRPr lang="cs-CZ" sz="2400" dirty="0"/>
          </a:p>
        </p:txBody>
      </p:sp>
      <p:sp>
        <p:nvSpPr>
          <p:cNvPr id="1024" name="TextovéPole 1023"/>
          <p:cNvSpPr txBox="1"/>
          <p:nvPr/>
        </p:nvSpPr>
        <p:spPr>
          <a:xfrm>
            <a:off x="97833" y="3811012"/>
            <a:ext cx="8872942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Sestroj úsečku EF.</a:t>
            </a:r>
          </a:p>
          <a:p>
            <a:r>
              <a:rPr lang="cs-CZ" sz="2400" dirty="0" smtClean="0"/>
              <a:t>Bodem E veď kolmici k úsečce EF.</a:t>
            </a:r>
          </a:p>
          <a:p>
            <a:r>
              <a:rPr lang="cs-CZ" sz="2400" dirty="0" smtClean="0"/>
              <a:t>Vyznačíme bod H, který bude mít </a:t>
            </a:r>
          </a:p>
          <a:p>
            <a:r>
              <a:rPr lang="cs-CZ" sz="2400" dirty="0" smtClean="0"/>
              <a:t>délku 45 mm.</a:t>
            </a:r>
          </a:p>
          <a:p>
            <a:r>
              <a:rPr lang="cs-CZ" sz="2400" dirty="0" smtClean="0"/>
              <a:t>Opiš oblouk kružnice se středem v bodě F a poloměrem  r = 45 mm.</a:t>
            </a:r>
          </a:p>
          <a:p>
            <a:r>
              <a:rPr lang="cs-CZ" sz="2400" dirty="0" smtClean="0"/>
              <a:t>Opiš oblouk se středem v bodě H a poloměrem  r = 45 mm.</a:t>
            </a:r>
          </a:p>
          <a:p>
            <a:r>
              <a:rPr lang="cs-CZ" sz="2400" dirty="0" smtClean="0"/>
              <a:t>Průsečík oblouků kružnic označ G.</a:t>
            </a:r>
          </a:p>
          <a:p>
            <a:r>
              <a:rPr lang="cs-CZ" sz="2400" dirty="0" smtClean="0"/>
              <a:t>Narýsuj čtverec EFGH.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2053412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0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0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0"/>
                            </p:stCondLst>
                            <p:childTnLst>
                              <p:par>
                                <p:cTn id="4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0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0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0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10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0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0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10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10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10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1000"/>
                            </p:stCondLst>
                            <p:childTnLst>
                              <p:par>
                                <p:cTn id="8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1000"/>
                                        <p:tgtEl>
                                          <p:spTgt spid="10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10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10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2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1000"/>
                                        <p:tgtEl>
                                          <p:spTgt spid="102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102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102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4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1000"/>
                                        <p:tgtEl>
                                          <p:spTgt spid="102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102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102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1000"/>
                                        <p:tgtEl>
                                          <p:spTgt spid="102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4" dur="1000" fill="hold"/>
                                        <p:tgtEl>
                                          <p:spTgt spid="102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1000" fill="hold"/>
                                        <p:tgtEl>
                                          <p:spTgt spid="102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0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2000"/>
                            </p:stCondLst>
                            <p:childTnLst>
                              <p:par>
                                <p:cTn id="142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4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21" grpId="0" animBg="1"/>
      <p:bldP spid="23" grpId="0" animBg="1"/>
      <p:bldP spid="28" grpId="0"/>
      <p:bldP spid="29" grpId="0"/>
      <p:bldP spid="30" grpId="0"/>
      <p:bldP spid="3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828737" y="76330"/>
            <a:ext cx="5777544" cy="584775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3200" dirty="0" smtClean="0"/>
              <a:t>Postup při konstrukci obdélníku:</a:t>
            </a:r>
            <a:endParaRPr lang="cs-CZ" sz="32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87107" y="661105"/>
            <a:ext cx="900599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Sestroj obdélník ABCD, jestliže </a:t>
            </a:r>
            <a:r>
              <a:rPr lang="cs-CZ" sz="2800" dirty="0" err="1" smtClean="0"/>
              <a:t>lABl</a:t>
            </a:r>
            <a:r>
              <a:rPr lang="cs-CZ" sz="2800" dirty="0" smtClean="0"/>
              <a:t>  = 5 cm a </a:t>
            </a:r>
            <a:r>
              <a:rPr lang="cs-CZ" sz="2800" dirty="0" err="1" smtClean="0"/>
              <a:t>lBCl</a:t>
            </a:r>
            <a:r>
              <a:rPr lang="cs-CZ" sz="2800" dirty="0" smtClean="0"/>
              <a:t> = 2 cm. </a:t>
            </a:r>
            <a:endParaRPr lang="cs-CZ" sz="28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081351"/>
            <a:ext cx="2808312" cy="17076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874577" y="1402408"/>
            <a:ext cx="1109599" cy="52322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2800" dirty="0" smtClean="0"/>
              <a:t>Náčrt:</a:t>
            </a:r>
            <a:endParaRPr lang="cs-CZ" sz="28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5220072" y="1402408"/>
            <a:ext cx="2000869" cy="52322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2800" dirty="0" smtClean="0"/>
              <a:t>Konstrukce:</a:t>
            </a:r>
            <a:endParaRPr lang="cs-CZ" sz="2800" dirty="0"/>
          </a:p>
        </p:txBody>
      </p:sp>
      <p:cxnSp>
        <p:nvCxnSpPr>
          <p:cNvPr id="7" name="Přímá spojnice 6"/>
          <p:cNvCxnSpPr/>
          <p:nvPr/>
        </p:nvCxnSpPr>
        <p:spPr>
          <a:xfrm>
            <a:off x="4717509" y="3645024"/>
            <a:ext cx="3598907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8"/>
          <p:cNvCxnSpPr/>
          <p:nvPr/>
        </p:nvCxnSpPr>
        <p:spPr>
          <a:xfrm>
            <a:off x="4717509" y="3501008"/>
            <a:ext cx="0" cy="28803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10"/>
          <p:cNvCxnSpPr/>
          <p:nvPr/>
        </p:nvCxnSpPr>
        <p:spPr>
          <a:xfrm>
            <a:off x="8316416" y="3501008"/>
            <a:ext cx="0" cy="28803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13"/>
          <p:cNvCxnSpPr/>
          <p:nvPr/>
        </p:nvCxnSpPr>
        <p:spPr>
          <a:xfrm>
            <a:off x="4590103" y="2367588"/>
            <a:ext cx="341937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Oblouk 20"/>
          <p:cNvSpPr/>
          <p:nvPr/>
        </p:nvSpPr>
        <p:spPr>
          <a:xfrm rot="1778201">
            <a:off x="6194880" y="1606687"/>
            <a:ext cx="2188321" cy="2062649"/>
          </a:xfrm>
          <a:prstGeom prst="arc">
            <a:avLst>
              <a:gd name="adj1" fmla="val 16878991"/>
              <a:gd name="adj2" fmla="val 20394384"/>
            </a:avLst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Oblouk 21"/>
          <p:cNvSpPr/>
          <p:nvPr/>
        </p:nvSpPr>
        <p:spPr>
          <a:xfrm rot="19019092">
            <a:off x="7525467" y="2402405"/>
            <a:ext cx="1494569" cy="1404156"/>
          </a:xfrm>
          <a:prstGeom prst="arc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TextovéPole 22"/>
          <p:cNvSpPr txBox="1"/>
          <p:nvPr/>
        </p:nvSpPr>
        <p:spPr>
          <a:xfrm>
            <a:off x="4261129" y="3617588"/>
            <a:ext cx="40588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A</a:t>
            </a:r>
            <a:endParaRPr lang="cs-CZ" sz="2800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8360915" y="3527430"/>
            <a:ext cx="39466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B</a:t>
            </a:r>
            <a:endParaRPr lang="cs-CZ" sz="2800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8324977" y="1871246"/>
            <a:ext cx="38183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C</a:t>
            </a:r>
            <a:endParaRPr lang="cs-CZ" sz="2800" dirty="0"/>
          </a:p>
        </p:txBody>
      </p:sp>
      <p:sp>
        <p:nvSpPr>
          <p:cNvPr id="26" name="TextovéPole 25"/>
          <p:cNvSpPr txBox="1"/>
          <p:nvPr/>
        </p:nvSpPr>
        <p:spPr>
          <a:xfrm>
            <a:off x="4345573" y="1861392"/>
            <a:ext cx="41549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D</a:t>
            </a:r>
            <a:endParaRPr lang="cs-CZ" sz="2800" dirty="0"/>
          </a:p>
        </p:txBody>
      </p:sp>
      <p:sp>
        <p:nvSpPr>
          <p:cNvPr id="27" name="TextovéPole 26"/>
          <p:cNvSpPr txBox="1"/>
          <p:nvPr/>
        </p:nvSpPr>
        <p:spPr>
          <a:xfrm>
            <a:off x="169430" y="4021128"/>
            <a:ext cx="8576387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Sestroj úsečku AB.</a:t>
            </a:r>
          </a:p>
          <a:p>
            <a:r>
              <a:rPr lang="cs-CZ" sz="2400" dirty="0" smtClean="0"/>
              <a:t>Bodem A veď kolmici k úsečce AB.</a:t>
            </a:r>
          </a:p>
          <a:p>
            <a:r>
              <a:rPr lang="cs-CZ" sz="2400" dirty="0" smtClean="0"/>
              <a:t>Vyznač bod D, pro který platí </a:t>
            </a:r>
            <a:r>
              <a:rPr lang="cs-CZ" sz="2400" dirty="0" err="1" smtClean="0"/>
              <a:t>lADl</a:t>
            </a:r>
            <a:r>
              <a:rPr lang="cs-CZ" sz="2400" dirty="0" smtClean="0"/>
              <a:t> = 2 cm.</a:t>
            </a:r>
          </a:p>
          <a:p>
            <a:r>
              <a:rPr lang="cs-CZ" sz="2400" dirty="0" smtClean="0"/>
              <a:t>Opiš oblouk kružnice se středem v bodě D a poloměrem r = 5 cm.</a:t>
            </a:r>
          </a:p>
          <a:p>
            <a:r>
              <a:rPr lang="cs-CZ" sz="2400" dirty="0" smtClean="0"/>
              <a:t>Opiš oblouk kružnice se středem v bodě B a poloměrem r = 2 cm.</a:t>
            </a:r>
          </a:p>
          <a:p>
            <a:r>
              <a:rPr lang="cs-CZ" sz="2400" dirty="0" smtClean="0"/>
              <a:t>Průsečík oblouků označ C.</a:t>
            </a:r>
          </a:p>
          <a:p>
            <a:r>
              <a:rPr lang="cs-CZ" sz="2400" dirty="0" smtClean="0"/>
              <a:t>Narýsuj obdélník ABCD.</a:t>
            </a:r>
            <a:endParaRPr lang="cs-CZ" sz="2400" dirty="0"/>
          </a:p>
        </p:txBody>
      </p:sp>
      <p:cxnSp>
        <p:nvCxnSpPr>
          <p:cNvPr id="2065" name="Přímá spojnice 2064"/>
          <p:cNvCxnSpPr/>
          <p:nvPr/>
        </p:nvCxnSpPr>
        <p:spPr>
          <a:xfrm>
            <a:off x="4717509" y="2132856"/>
            <a:ext cx="0" cy="151216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70" name="Přímá spojnice 2069"/>
          <p:cNvCxnSpPr/>
          <p:nvPr/>
        </p:nvCxnSpPr>
        <p:spPr>
          <a:xfrm>
            <a:off x="4717509" y="2367588"/>
            <a:ext cx="3989304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72" name="Přímá spojnice 2071"/>
          <p:cNvCxnSpPr/>
          <p:nvPr/>
        </p:nvCxnSpPr>
        <p:spPr>
          <a:xfrm flipV="1">
            <a:off x="8316416" y="2089324"/>
            <a:ext cx="0" cy="151216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057925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0"/>
                            </p:stCondLst>
                            <p:childTnLst>
                              <p:par>
                                <p:cTn id="4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5" dur="2000"/>
                                        <p:tgtEl>
                                          <p:spTgt spid="20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000"/>
                            </p:stCondLst>
                            <p:childTnLst>
                              <p:par>
                                <p:cTn id="8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1000"/>
                                        <p:tgtEl>
                                          <p:spTgt spid="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7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1000"/>
                                        <p:tgtEl>
                                          <p:spTgt spid="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9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1000"/>
                                        <p:tgtEl>
                                          <p:spTgt spid="2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2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2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1000"/>
                                        <p:tgtEl>
                                          <p:spTgt spid="2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9" dur="1000" fill="hold"/>
                                        <p:tgtEl>
                                          <p:spTgt spid="2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1000" fill="hold"/>
                                        <p:tgtEl>
                                          <p:spTgt spid="2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5" dur="2000"/>
                                        <p:tgtEl>
                                          <p:spTgt spid="20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2000"/>
                            </p:stCondLst>
                            <p:childTnLst>
                              <p:par>
                                <p:cTn id="137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9" dur="2000"/>
                                        <p:tgtEl>
                                          <p:spTgt spid="20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21" grpId="0" animBg="1"/>
      <p:bldP spid="22" grpId="0" animBg="1"/>
      <p:bldP spid="23" grpId="0"/>
      <p:bldP spid="24" grpId="0"/>
      <p:bldP spid="25" grpId="0"/>
      <p:bldP spid="2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99592" y="472316"/>
            <a:ext cx="1093569" cy="584775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3200" dirty="0" smtClean="0"/>
              <a:t>Úkol:</a:t>
            </a:r>
            <a:endParaRPr lang="cs-CZ" sz="32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323528" y="1772816"/>
            <a:ext cx="8424937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Sestroj </a:t>
            </a:r>
            <a:r>
              <a:rPr lang="cs-CZ" sz="3200" b="1" dirty="0" smtClean="0">
                <a:solidFill>
                  <a:srgbClr val="0070C0"/>
                </a:solidFill>
              </a:rPr>
              <a:t>čtverec</a:t>
            </a:r>
            <a:r>
              <a:rPr lang="cs-CZ" sz="3200" dirty="0" smtClean="0"/>
              <a:t> KLMN, jehož strana  má délku </a:t>
            </a:r>
            <a:r>
              <a:rPr lang="cs-CZ" sz="3200" dirty="0" err="1" smtClean="0"/>
              <a:t>lKLl</a:t>
            </a:r>
            <a:r>
              <a:rPr lang="cs-CZ" sz="3200" dirty="0" smtClean="0"/>
              <a:t> = 55 mm.</a:t>
            </a:r>
          </a:p>
          <a:p>
            <a:endParaRPr lang="cs-CZ" sz="3200" dirty="0"/>
          </a:p>
          <a:p>
            <a:r>
              <a:rPr lang="cs-CZ" sz="3200" dirty="0" smtClean="0"/>
              <a:t>Sestroj </a:t>
            </a:r>
            <a:r>
              <a:rPr lang="cs-CZ" sz="3200" b="1" dirty="0" smtClean="0">
                <a:solidFill>
                  <a:srgbClr val="0070C0"/>
                </a:solidFill>
              </a:rPr>
              <a:t>obdélník</a:t>
            </a:r>
            <a:r>
              <a:rPr lang="cs-CZ" sz="3200" dirty="0" smtClean="0"/>
              <a:t>  CDEF, jehož strany mají délku </a:t>
            </a:r>
            <a:r>
              <a:rPr lang="cs-CZ" sz="3200" dirty="0" err="1" smtClean="0"/>
              <a:t>lCDl</a:t>
            </a:r>
            <a:r>
              <a:rPr lang="cs-CZ" sz="3200" dirty="0" smtClean="0"/>
              <a:t> = 35 mm, </a:t>
            </a:r>
            <a:r>
              <a:rPr lang="cs-CZ" sz="3200" dirty="0" err="1" smtClean="0"/>
              <a:t>lDEl</a:t>
            </a:r>
            <a:r>
              <a:rPr lang="cs-CZ" sz="3200" dirty="0" smtClean="0"/>
              <a:t> = 60 mm.</a:t>
            </a:r>
          </a:p>
          <a:p>
            <a:endParaRPr lang="cs-CZ" sz="3200" dirty="0"/>
          </a:p>
          <a:p>
            <a:r>
              <a:rPr lang="cs-CZ" sz="3200" dirty="0" smtClean="0">
                <a:solidFill>
                  <a:schemeClr val="accent6">
                    <a:lumMod val="75000"/>
                  </a:schemeClr>
                </a:solidFill>
              </a:rPr>
              <a:t>Nezapomeň na vytvoření náčrtu.</a:t>
            </a:r>
            <a:endParaRPr lang="cs-CZ" sz="3200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39903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Human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Human">
      <a:majorFont>
        <a:latin typeface="Candara"/>
        <a:ea typeface=""/>
        <a:cs typeface=""/>
        <a:font script="Jpan" typeface="ＭＳ Ｐゴシック"/>
        <a:font script="Hang" typeface="HY견명조"/>
        <a:font script="Hans" typeface="华文新魏"/>
        <a:font script="Hant" typeface="新細明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andara"/>
        <a:ea typeface=""/>
        <a:cs typeface=""/>
        <a:font script="Jpan" typeface="ＭＳ Ｐゴシック"/>
        <a:font script="Hang" typeface="HY견명조"/>
        <a:font script="Hans" typeface="华文楷体"/>
        <a:font script="Hant" typeface="新細明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Human">
      <a:fillStyleLst>
        <a:solidFill>
          <a:schemeClr val="phClr">
            <a:tint val="100000"/>
          </a:schemeClr>
        </a:solidFill>
        <a:gradFill>
          <a:gsLst>
            <a:gs pos="0">
              <a:schemeClr val="phClr">
                <a:tint val="30000"/>
                <a:satMod val="175000"/>
              </a:schemeClr>
            </a:gs>
            <a:gs pos="50000">
              <a:schemeClr val="phClr">
                <a:tint val="55000"/>
                <a:satMod val="200000"/>
              </a:schemeClr>
            </a:gs>
            <a:gs pos="70000">
              <a:schemeClr val="phClr">
                <a:tint val="70000"/>
                <a:satMod val="175000"/>
              </a:schemeClr>
            </a:gs>
            <a:gs pos="100000">
              <a:schemeClr val="phClr">
                <a:tint val="85000"/>
                <a:satMod val="175000"/>
              </a:schemeClr>
            </a:gs>
          </a:gsLst>
          <a:lin ang="8000000" scaled="1"/>
        </a:gradFill>
        <a:gradFill>
          <a:gsLst>
            <a:gs pos="0">
              <a:schemeClr val="phClr">
                <a:shade val="100000"/>
                <a:satMod val="140000"/>
              </a:schemeClr>
            </a:gs>
            <a:gs pos="40000">
              <a:schemeClr val="phClr">
                <a:shade val="65000"/>
                <a:satMod val="140000"/>
              </a:schemeClr>
            </a:gs>
            <a:gs pos="70000">
              <a:schemeClr val="phClr">
                <a:shade val="40000"/>
                <a:satMod val="115000"/>
              </a:schemeClr>
            </a:gs>
            <a:gs pos="100000">
              <a:schemeClr val="phClr">
                <a:shade val="20000"/>
                <a:satMod val="115000"/>
              </a:schemeClr>
            </a:gs>
          </a:gsLst>
          <a:lin ang="8000000" scaled="1"/>
        </a:gradFill>
      </a:fillStyleLst>
      <a:lnStyleLst>
        <a:ln w="5000">
          <a:solidFill>
            <a:schemeClr val="phClr"/>
          </a:solidFill>
          <a:prstDash val="solid"/>
        </a:ln>
        <a:ln w="12700">
          <a:solidFill>
            <a:schemeClr val="phClr"/>
          </a:solidFill>
          <a:prstDash val="solid"/>
        </a:ln>
        <a:ln w="28100">
          <a:solidFill>
            <a:schemeClr val="phClr"/>
          </a:solidFill>
          <a:prstDash val="solid"/>
        </a:ln>
      </a:lnStyleLst>
      <a:effectStyleLst>
        <a:effectStyle>
          <a:effectLst>
            <a:outerShdw blurRad="39000" dist="25400" dir="9000000">
              <a:srgbClr val="1A0000">
                <a:alpha val="35000"/>
              </a:srgbClr>
            </a:outerShdw>
          </a:effectLst>
        </a:effectStyle>
        <a:effectStyle>
          <a:effectLst>
            <a:outerShdw blurRad="39000" dist="25400" dir="9000000">
              <a:srgbClr val="1A0000">
                <a:alpha val="40000"/>
              </a:srgbClr>
            </a:outerShdw>
          </a:effectLst>
        </a:effectStyle>
        <a:effectStyle>
          <a:effectLst>
            <a:outerShdw blurRad="39000" dist="25400" dir="9000000">
              <a:srgbClr val="000000">
                <a:alpha val="40000"/>
              </a:srgbClr>
            </a:outerShdw>
          </a:effectLst>
          <a:scene3d>
            <a:camera prst="perspectiveFront">
              <a:rot lat="0" lon="0" rev="0"/>
            </a:camera>
            <a:lightRig rig="brightRoom" dir="tr">
              <a:rot lat="0" lon="0" rev="3540000"/>
            </a:lightRig>
          </a:scene3d>
          <a:sp3d prstMaterial="matte">
            <a:bevelT w="190500" h="44450" prst="cross"/>
          </a:sp3d>
        </a:effectStyle>
      </a:effectStyleLst>
      <a:bgFillStyleLst>
        <a:solidFill>
          <a:schemeClr val="phClr">
            <a:tint val="100000"/>
          </a:schemeClr>
        </a:solidFill>
        <a:gradFill flip="none" rotWithShape="1">
          <a:gsLst>
            <a:gs pos="0">
              <a:schemeClr val="phClr">
                <a:tint val="85000"/>
                <a:satMod val="275000"/>
              </a:schemeClr>
            </a:gs>
            <a:gs pos="3000">
              <a:schemeClr val="phClr">
                <a:tint val="87000"/>
                <a:satMod val="275000"/>
              </a:schemeClr>
            </a:gs>
            <a:gs pos="10000">
              <a:schemeClr val="phClr">
                <a:tint val="90000"/>
                <a:satMod val="275000"/>
              </a:schemeClr>
            </a:gs>
            <a:gs pos="70000">
              <a:schemeClr val="phClr">
                <a:shade val="38000"/>
                <a:satMod val="275000"/>
              </a:schemeClr>
            </a:gs>
            <a:gs pos="90000">
              <a:schemeClr val="phClr">
                <a:shade val="25000"/>
                <a:satMod val="300000"/>
              </a:schemeClr>
            </a:gs>
            <a:gs pos="100000">
              <a:schemeClr val="phClr">
                <a:shade val="22000"/>
                <a:satMod val="300000"/>
              </a:schemeClr>
            </a:gs>
          </a:gsLst>
          <a:path path="circle">
            <a:fillToRect l="60000" t="-3300" b="200000"/>
          </a:path>
          <a:tileRect/>
        </a:gradFill>
        <a:gradFill rotWithShape="1">
          <a:gsLst>
            <a:gs pos="0">
              <a:schemeClr val="phClr">
                <a:tint val="57000"/>
                <a:satMod val="400000"/>
              </a:schemeClr>
            </a:gs>
            <a:gs pos="100000">
              <a:schemeClr val="phClr">
                <a:tint val="87000"/>
                <a:shade val="40000"/>
                <a:satMod val="5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Lidský motiv</Template>
  <TotalTime>106</TotalTime>
  <Words>360</Words>
  <Application>Microsoft Office PowerPoint</Application>
  <PresentationFormat>Předvádění na obrazovce (4:3)</PresentationFormat>
  <Paragraphs>65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Human</vt:lpstr>
      <vt:lpstr>Hlují čísla na desetitisíce</vt:lpstr>
      <vt:lpstr>Anotace</vt:lpstr>
      <vt:lpstr>Prezentace aplikace PowerPoint</vt:lpstr>
      <vt:lpstr>Konstrukce čtverce a obdélníku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Hlují čísla na desetitisíce</dc:title>
  <dc:creator>DOMOV</dc:creator>
  <cp:lastModifiedBy>DOMOV</cp:lastModifiedBy>
  <cp:revision>11</cp:revision>
  <dcterms:created xsi:type="dcterms:W3CDTF">2012-11-05T15:00:48Z</dcterms:created>
  <dcterms:modified xsi:type="dcterms:W3CDTF">2012-11-05T16:47:41Z</dcterms:modified>
</cp:coreProperties>
</file>