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70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5736001749781279E-2"/>
          <c:y val="7.4548702245552642E-2"/>
          <c:w val="0.92055577427821522"/>
          <c:h val="0.8326195683872849"/>
        </c:manualLayout>
      </c:layout>
      <c:scatterChart>
        <c:scatterStyle val="lineMarker"/>
        <c:varyColors val="0"/>
        <c:ser>
          <c:idx val="0"/>
          <c:order val="0"/>
          <c:spPr>
            <a:ln w="28575">
              <a:noFill/>
            </a:ln>
          </c:spPr>
          <c:xVal>
            <c:numRef>
              <c:f>List1!$A$1:$A$5</c:f>
              <c:numCache>
                <c:formatCode>General</c:formatCode>
                <c:ptCount val="5"/>
                <c:pt idx="0">
                  <c:v>-2</c:v>
                </c:pt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</c:numCache>
            </c:numRef>
          </c:xVal>
          <c:yVal>
            <c:numRef>
              <c:f>List1!$B$1:$B$5</c:f>
              <c:numCache>
                <c:formatCode>General</c:formatCode>
                <c:ptCount val="5"/>
                <c:pt idx="0">
                  <c:v>0</c:v>
                </c:pt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6175360"/>
        <c:axId val="66176896"/>
      </c:scatterChart>
      <c:valAx>
        <c:axId val="661753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66176896"/>
        <c:crosses val="autoZero"/>
        <c:crossBetween val="midCat"/>
      </c:valAx>
      <c:valAx>
        <c:axId val="66176896"/>
        <c:scaling>
          <c:orientation val="minMax"/>
        </c:scaling>
        <c:delete val="0"/>
        <c:axPos val="l"/>
        <c:majorGridlines/>
        <c:numFmt formatCode="General" sourceLinked="1"/>
        <c:majorTickMark val="none"/>
        <c:minorTickMark val="none"/>
        <c:tickLblPos val="nextTo"/>
        <c:crossAx val="66175360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3958856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VY_32_INOVACE_1801_FUNKCE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Pojem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funkce, definiční obor, obor  hodnot, graf funkce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Je zaměřena na opakování pojmu funkce, definičního oboru a oboru hodnot.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Žáci si zopakují sestavování tabulek a konstrukci grafu funkce v pravoúhlé soustavě souřadnic.</a:t>
            </a:r>
          </a:p>
          <a:p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7. 3.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funkce, graf funkce, definiční obor, obor hodnot, rovnice funkce, výčet prvků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-opakování základních pojmů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869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Pokus se vlastními slovy definovat: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cs-CZ" dirty="0" smtClean="0"/>
              <a:t>Co je funkce? Jak ji označujeme?</a:t>
            </a:r>
          </a:p>
          <a:p>
            <a:r>
              <a:rPr lang="cs-CZ" dirty="0" smtClean="0"/>
              <a:t>Čím můžeme funkci vyjádřit?</a:t>
            </a:r>
          </a:p>
          <a:p>
            <a:r>
              <a:rPr lang="cs-CZ" dirty="0" smtClean="0"/>
              <a:t>Co je definiční obor funkce? Jak jej značíme?</a:t>
            </a:r>
          </a:p>
          <a:p>
            <a:r>
              <a:rPr lang="cs-CZ" dirty="0" smtClean="0"/>
              <a:t>Co je obor hodnot? Jak jej značíme?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4510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Odpovědi: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 </a:t>
            </a:r>
            <a:r>
              <a:rPr lang="cs-CZ" b="1" dirty="0" smtClean="0"/>
              <a:t>f</a:t>
            </a:r>
            <a:r>
              <a:rPr lang="cs-CZ" dirty="0" smtClean="0"/>
              <a:t> = matematický předpis, který každému prvku množiny </a:t>
            </a:r>
            <a:r>
              <a:rPr lang="cs-CZ" dirty="0" err="1" smtClean="0"/>
              <a:t>D</a:t>
            </a:r>
            <a:r>
              <a:rPr lang="cs-CZ" baseline="-25000" dirty="0" err="1" smtClean="0"/>
              <a:t>f</a:t>
            </a:r>
            <a:r>
              <a:rPr lang="cs-CZ" dirty="0" smtClean="0"/>
              <a:t> přiřazuje právě jedno číslo z množiny reálných čísel R</a:t>
            </a:r>
          </a:p>
          <a:p>
            <a:r>
              <a:rPr lang="cs-CZ" dirty="0" smtClean="0"/>
              <a:t>Funkci můžeme vyjádřit = rovnicí, výčtem prvků (tabulkou), grafem</a:t>
            </a:r>
          </a:p>
          <a:p>
            <a:r>
              <a:rPr lang="cs-CZ" dirty="0" err="1" smtClean="0"/>
              <a:t>D</a:t>
            </a:r>
            <a:r>
              <a:rPr lang="cs-CZ" baseline="-25000" dirty="0" err="1" smtClean="0"/>
              <a:t>f</a:t>
            </a:r>
            <a:r>
              <a:rPr lang="cs-CZ" dirty="0" smtClean="0"/>
              <a:t> = množina reálných čísel R nebo její část</a:t>
            </a:r>
          </a:p>
          <a:p>
            <a:r>
              <a:rPr lang="cs-CZ" dirty="0" err="1" smtClean="0"/>
              <a:t>H</a:t>
            </a:r>
            <a:r>
              <a:rPr lang="cs-CZ" baseline="-25000" dirty="0" err="1" smtClean="0"/>
              <a:t>f</a:t>
            </a:r>
            <a:r>
              <a:rPr lang="cs-CZ" baseline="-25000" dirty="0" smtClean="0"/>
              <a:t> </a:t>
            </a:r>
            <a:r>
              <a:rPr lang="cs-CZ" dirty="0" smtClean="0"/>
              <a:t>= množina všech čísel přiřazených funkcí </a:t>
            </a:r>
            <a:r>
              <a:rPr lang="cs-CZ" b="1" dirty="0" smtClean="0"/>
              <a:t>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957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Rozhodni, zda se jedná o funkci, pokud ano, urči </a:t>
            </a:r>
            <a:r>
              <a:rPr lang="cs-CZ" dirty="0" err="1" smtClean="0"/>
              <a:t>D</a:t>
            </a:r>
            <a:r>
              <a:rPr lang="cs-CZ" baseline="-25000" dirty="0" err="1" smtClean="0"/>
              <a:t>f</a:t>
            </a:r>
            <a:r>
              <a:rPr lang="cs-CZ" baseline="-25000" dirty="0" smtClean="0"/>
              <a:t>  </a:t>
            </a:r>
            <a:r>
              <a:rPr lang="cs-CZ" dirty="0" smtClean="0"/>
              <a:t>a </a:t>
            </a:r>
            <a:r>
              <a:rPr lang="cs-CZ" dirty="0" err="1" smtClean="0"/>
              <a:t>H</a:t>
            </a:r>
            <a:r>
              <a:rPr lang="cs-CZ" baseline="-25000" dirty="0" err="1" smtClean="0"/>
              <a:t>f</a:t>
            </a:r>
            <a:r>
              <a:rPr lang="cs-CZ" baseline="-25000" dirty="0" smtClean="0"/>
              <a:t> </a:t>
            </a:r>
            <a:r>
              <a:rPr lang="cs-CZ" dirty="0" smtClean="0"/>
              <a:t>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75878" y="1911315"/>
            <a:ext cx="8229600" cy="4525963"/>
          </a:xfrm>
        </p:spPr>
        <p:txBody>
          <a:bodyPr/>
          <a:lstStyle/>
          <a:p>
            <a:r>
              <a:rPr lang="cs-CZ" dirty="0" smtClean="0"/>
              <a:t>a/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b/</a:t>
            </a:r>
          </a:p>
          <a:p>
            <a:endParaRPr lang="cs-CZ" dirty="0"/>
          </a:p>
          <a:p>
            <a:r>
              <a:rPr lang="cs-CZ" dirty="0" smtClean="0"/>
              <a:t>c/</a:t>
            </a:r>
          </a:p>
          <a:p>
            <a:endParaRPr lang="cs-CZ" dirty="0"/>
          </a:p>
          <a:p>
            <a:r>
              <a:rPr lang="cs-CZ" dirty="0" smtClean="0"/>
              <a:t>d/ </a:t>
            </a:r>
          </a:p>
          <a:p>
            <a:endParaRPr lang="cs-CZ" dirty="0" smtClean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1296988" y="1772816"/>
            <a:ext cx="658738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9308032"/>
              </p:ext>
            </p:extLst>
          </p:nvPr>
        </p:nvGraphicFramePr>
        <p:xfrm>
          <a:off x="1542678" y="2996952"/>
          <a:ext cx="6096000" cy="736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136009"/>
              </p:ext>
            </p:extLst>
          </p:nvPr>
        </p:nvGraphicFramePr>
        <p:xfrm>
          <a:off x="1542678" y="5339184"/>
          <a:ext cx="6096000" cy="736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8773841"/>
              </p:ext>
            </p:extLst>
          </p:nvPr>
        </p:nvGraphicFramePr>
        <p:xfrm>
          <a:off x="1542678" y="1885954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8959927"/>
              </p:ext>
            </p:extLst>
          </p:nvPr>
        </p:nvGraphicFramePr>
        <p:xfrm>
          <a:off x="1542678" y="4149080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40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a/ ano … </a:t>
            </a:r>
            <a:r>
              <a:rPr lang="cs-CZ" dirty="0" err="1" smtClean="0"/>
              <a:t>D</a:t>
            </a:r>
            <a:r>
              <a:rPr lang="cs-CZ" baseline="-25000" dirty="0" err="1" smtClean="0"/>
              <a:t>f</a:t>
            </a:r>
            <a:r>
              <a:rPr lang="cs-CZ" baseline="-25000" dirty="0" smtClean="0"/>
              <a:t> </a:t>
            </a:r>
            <a:r>
              <a:rPr lang="cs-CZ" dirty="0" smtClean="0"/>
              <a:t>= </a:t>
            </a:r>
            <a:r>
              <a:rPr lang="en-US" dirty="0" smtClean="0"/>
              <a:t>{</a:t>
            </a:r>
            <a:r>
              <a:rPr lang="cs-CZ" dirty="0" smtClean="0"/>
              <a:t>1, 2, 3, 4, 5</a:t>
            </a:r>
            <a:r>
              <a:rPr lang="en-US" dirty="0" smtClean="0"/>
              <a:t>}</a:t>
            </a:r>
            <a:r>
              <a:rPr lang="cs-CZ" dirty="0" smtClean="0"/>
              <a:t>   </a:t>
            </a:r>
            <a:r>
              <a:rPr lang="cs-CZ" dirty="0" err="1" smtClean="0"/>
              <a:t>H</a:t>
            </a:r>
            <a:r>
              <a:rPr lang="cs-CZ" baseline="-25000" dirty="0" err="1" smtClean="0"/>
              <a:t>f</a:t>
            </a:r>
            <a:r>
              <a:rPr lang="cs-CZ" baseline="-25000" dirty="0" smtClean="0"/>
              <a:t> </a:t>
            </a:r>
            <a:r>
              <a:rPr lang="cs-CZ" dirty="0" smtClean="0"/>
              <a:t>= </a:t>
            </a:r>
            <a:r>
              <a:rPr lang="en-US" dirty="0" smtClean="0"/>
              <a:t>{</a:t>
            </a:r>
            <a:r>
              <a:rPr lang="cs-CZ" dirty="0" smtClean="0"/>
              <a:t>2, 3, 4, 5, 6</a:t>
            </a:r>
            <a:r>
              <a:rPr lang="en-US" dirty="0" smtClean="0"/>
              <a:t>}</a:t>
            </a:r>
            <a:endParaRPr lang="cs-CZ" dirty="0" smtClean="0"/>
          </a:p>
          <a:p>
            <a:r>
              <a:rPr lang="cs-CZ" dirty="0" smtClean="0"/>
              <a:t>b/ ano … </a:t>
            </a:r>
            <a:r>
              <a:rPr lang="cs-CZ" dirty="0" err="1" smtClean="0"/>
              <a:t>D</a:t>
            </a:r>
            <a:r>
              <a:rPr lang="cs-CZ" baseline="-25000" dirty="0" err="1" smtClean="0"/>
              <a:t>f</a:t>
            </a:r>
            <a:r>
              <a:rPr lang="cs-CZ" baseline="-25000" dirty="0" smtClean="0"/>
              <a:t> </a:t>
            </a:r>
            <a:r>
              <a:rPr lang="cs-CZ" dirty="0" smtClean="0"/>
              <a:t>= </a:t>
            </a:r>
            <a:r>
              <a:rPr lang="en-US" dirty="0" smtClean="0"/>
              <a:t>{</a:t>
            </a:r>
            <a:r>
              <a:rPr lang="cs-CZ" dirty="0" smtClean="0"/>
              <a:t>-2, -1, 0, 1, 2</a:t>
            </a:r>
            <a:r>
              <a:rPr lang="en-US" dirty="0" smtClean="0"/>
              <a:t>}</a:t>
            </a:r>
            <a:r>
              <a:rPr lang="cs-CZ" dirty="0" smtClean="0"/>
              <a:t> </a:t>
            </a:r>
            <a:r>
              <a:rPr lang="cs-CZ" dirty="0" err="1" smtClean="0"/>
              <a:t>H</a:t>
            </a:r>
            <a:r>
              <a:rPr lang="cs-CZ" baseline="-25000" dirty="0" err="1" smtClean="0"/>
              <a:t>f</a:t>
            </a:r>
            <a:r>
              <a:rPr lang="cs-CZ" baseline="-25000" dirty="0" smtClean="0"/>
              <a:t> </a:t>
            </a:r>
            <a:r>
              <a:rPr lang="cs-CZ" dirty="0" smtClean="0"/>
              <a:t>= </a:t>
            </a:r>
            <a:r>
              <a:rPr lang="en-US" dirty="0"/>
              <a:t>{</a:t>
            </a:r>
            <a:r>
              <a:rPr lang="cs-CZ" dirty="0" smtClean="0"/>
              <a:t>-4, -2, 0, 2, 4</a:t>
            </a:r>
            <a:r>
              <a:rPr lang="en-US" dirty="0"/>
              <a:t>}</a:t>
            </a:r>
            <a:endParaRPr lang="cs-CZ" dirty="0" smtClean="0"/>
          </a:p>
          <a:p>
            <a:r>
              <a:rPr lang="cs-CZ" dirty="0" smtClean="0"/>
              <a:t>c/  ne  …  číslu 3 z daného </a:t>
            </a:r>
            <a:r>
              <a:rPr lang="cs-CZ" dirty="0" err="1" smtClean="0"/>
              <a:t>D</a:t>
            </a:r>
            <a:r>
              <a:rPr lang="cs-CZ" baseline="-25000" dirty="0" err="1" smtClean="0"/>
              <a:t>f</a:t>
            </a:r>
            <a:r>
              <a:rPr lang="cs-CZ" baseline="-25000" dirty="0" smtClean="0"/>
              <a:t> </a:t>
            </a:r>
            <a:r>
              <a:rPr lang="cs-CZ" dirty="0"/>
              <a:t> </a:t>
            </a:r>
            <a:r>
              <a:rPr lang="cs-CZ" dirty="0" smtClean="0"/>
              <a:t>jsou přiřazena dvě různá čísla (3 a 1)  … rozpor z definicí </a:t>
            </a:r>
            <a:r>
              <a:rPr lang="cs-CZ" dirty="0" err="1" smtClean="0"/>
              <a:t>fce</a:t>
            </a:r>
            <a:endParaRPr lang="cs-CZ" dirty="0" smtClean="0"/>
          </a:p>
          <a:p>
            <a:r>
              <a:rPr lang="cs-CZ" dirty="0" smtClean="0"/>
              <a:t>d/ ano … </a:t>
            </a:r>
            <a:r>
              <a:rPr lang="cs-CZ" dirty="0" err="1" smtClean="0"/>
              <a:t>D</a:t>
            </a:r>
            <a:r>
              <a:rPr lang="cs-CZ" baseline="-25000" dirty="0" err="1" smtClean="0"/>
              <a:t>f</a:t>
            </a:r>
            <a:r>
              <a:rPr lang="cs-CZ" baseline="-25000" dirty="0" smtClean="0"/>
              <a:t> </a:t>
            </a:r>
            <a:r>
              <a:rPr lang="cs-CZ" dirty="0" smtClean="0"/>
              <a:t>= </a:t>
            </a:r>
            <a:r>
              <a:rPr lang="en-US" dirty="0" smtClean="0"/>
              <a:t>{</a:t>
            </a:r>
            <a:r>
              <a:rPr lang="cs-CZ" dirty="0" smtClean="0"/>
              <a:t>-2, -1, 0, 1, 2</a:t>
            </a:r>
            <a:r>
              <a:rPr lang="en-US" dirty="0" smtClean="0"/>
              <a:t>}</a:t>
            </a:r>
            <a:r>
              <a:rPr lang="cs-CZ" dirty="0" smtClean="0"/>
              <a:t>   </a:t>
            </a:r>
            <a:r>
              <a:rPr lang="cs-CZ" dirty="0" err="1" smtClean="0"/>
              <a:t>H</a:t>
            </a:r>
            <a:r>
              <a:rPr lang="cs-CZ" baseline="-25000" dirty="0" err="1" smtClean="0"/>
              <a:t>f</a:t>
            </a:r>
            <a:r>
              <a:rPr lang="cs-CZ" baseline="-25000" dirty="0" smtClean="0"/>
              <a:t> </a:t>
            </a:r>
            <a:r>
              <a:rPr lang="cs-CZ" dirty="0" smtClean="0"/>
              <a:t>= </a:t>
            </a:r>
            <a:r>
              <a:rPr lang="en-US" dirty="0" smtClean="0"/>
              <a:t>{</a:t>
            </a:r>
            <a:r>
              <a:rPr lang="cs-CZ" dirty="0" smtClean="0"/>
              <a:t>4</a:t>
            </a:r>
            <a:r>
              <a:rPr lang="en-US" dirty="0" smtClean="0"/>
              <a:t>}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14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Sestav tabulku funkce dané rovnicí  </a:t>
            </a:r>
            <a:r>
              <a:rPr lang="cs-CZ" b="1" dirty="0" smtClean="0"/>
              <a:t>y = 2x – 1</a:t>
            </a:r>
            <a:r>
              <a:rPr lang="cs-CZ" dirty="0" smtClean="0"/>
              <a:t>; x </a:t>
            </a:r>
            <a:r>
              <a:rPr lang="el-GR" dirty="0" smtClean="0"/>
              <a:t>ϵ</a:t>
            </a:r>
            <a:r>
              <a:rPr lang="cs-CZ" dirty="0" smtClean="0"/>
              <a:t> </a:t>
            </a:r>
            <a:r>
              <a:rPr lang="en-US" dirty="0" smtClean="0"/>
              <a:t>{</a:t>
            </a:r>
            <a:r>
              <a:rPr lang="cs-CZ" dirty="0" smtClean="0"/>
              <a:t>-3, -2, -1, 0, 1, 2, 3</a:t>
            </a:r>
            <a:r>
              <a:rPr lang="en-US" dirty="0" smtClean="0"/>
              <a:t>}</a:t>
            </a:r>
            <a:r>
              <a:rPr lang="cs-CZ" dirty="0" smtClean="0"/>
              <a:t>    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9724252"/>
              </p:ext>
            </p:extLst>
          </p:nvPr>
        </p:nvGraphicFramePr>
        <p:xfrm>
          <a:off x="251520" y="2780928"/>
          <a:ext cx="8589640" cy="9577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3705"/>
                <a:gridCol w="1073705"/>
                <a:gridCol w="1073705"/>
                <a:gridCol w="1073705"/>
                <a:gridCol w="1073705"/>
                <a:gridCol w="1073705"/>
                <a:gridCol w="1073705"/>
                <a:gridCol w="1073705"/>
              </a:tblGrid>
              <a:tr h="478852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478852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673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961878"/>
              </p:ext>
            </p:extLst>
          </p:nvPr>
        </p:nvGraphicFramePr>
        <p:xfrm>
          <a:off x="457200" y="1600200"/>
          <a:ext cx="8229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0562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Rozhodni, zda se jedná o grafy funkcí, pokud ano urči </a:t>
            </a:r>
            <a:r>
              <a:rPr lang="cs-CZ" dirty="0" err="1" smtClean="0"/>
              <a:t>D</a:t>
            </a:r>
            <a:r>
              <a:rPr lang="cs-CZ" baseline="-25000" dirty="0" err="1" smtClean="0"/>
              <a:t>f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0075356"/>
              </p:ext>
            </p:extLst>
          </p:nvPr>
        </p:nvGraphicFramePr>
        <p:xfrm>
          <a:off x="504491" y="2564903"/>
          <a:ext cx="2407796" cy="21115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7" name="Rastrový obrázek" r:id="rId3" imgW="6257143" imgH="4990476" progId="Paint.Picture">
                  <p:embed/>
                </p:oleObj>
              </mc:Choice>
              <mc:Fallback>
                <p:oleObj name="Rastrový obrázek" r:id="rId3" imgW="6257143" imgH="4990476" progId="Paint.Picture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4491" y="2564903"/>
                        <a:ext cx="2407796" cy="211159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287" y="2564903"/>
            <a:ext cx="5904656" cy="2111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4922409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a/                                          b/                                       c/                                           d/</a:t>
            </a:r>
          </a:p>
        </p:txBody>
      </p:sp>
    </p:spTree>
    <p:extLst>
      <p:ext uri="{BB962C8B-B14F-4D97-AF65-F5344CB8AC3E}">
        <p14:creationId xmlns:p14="http://schemas.microsoft.com/office/powerpoint/2010/main" val="384143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a/ ano … </a:t>
            </a:r>
            <a:r>
              <a:rPr lang="cs-CZ" dirty="0" err="1" smtClean="0"/>
              <a:t>D</a:t>
            </a:r>
            <a:r>
              <a:rPr lang="cs-CZ" baseline="-25000" dirty="0" err="1" smtClean="0"/>
              <a:t>f</a:t>
            </a:r>
            <a:r>
              <a:rPr lang="cs-CZ" dirty="0" smtClean="0"/>
              <a:t>:  x</a:t>
            </a:r>
            <a:r>
              <a:rPr lang="el-GR" dirty="0" smtClean="0"/>
              <a:t>ϵ</a:t>
            </a:r>
            <a:r>
              <a:rPr lang="cs-CZ" dirty="0" smtClean="0"/>
              <a:t> ˂-2, 3 ˃</a:t>
            </a:r>
          </a:p>
          <a:p>
            <a:r>
              <a:rPr lang="cs-CZ" dirty="0" smtClean="0"/>
              <a:t>b/  ne</a:t>
            </a:r>
          </a:p>
          <a:p>
            <a:r>
              <a:rPr lang="cs-CZ" dirty="0" smtClean="0"/>
              <a:t>c/  ano … </a:t>
            </a:r>
            <a:r>
              <a:rPr lang="cs-CZ" dirty="0" err="1" smtClean="0"/>
              <a:t>D</a:t>
            </a:r>
            <a:r>
              <a:rPr lang="cs-CZ" baseline="-25000" dirty="0" err="1" smtClean="0"/>
              <a:t>f</a:t>
            </a:r>
            <a:r>
              <a:rPr lang="cs-CZ" dirty="0"/>
              <a:t> </a:t>
            </a:r>
            <a:r>
              <a:rPr lang="cs-CZ" dirty="0" smtClean="0"/>
              <a:t>= R</a:t>
            </a:r>
          </a:p>
          <a:p>
            <a:r>
              <a:rPr lang="cs-CZ" dirty="0" smtClean="0"/>
              <a:t>d/  ne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090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5. Narýsuj graf funkce dané rovnicí       </a:t>
            </a:r>
            <a:r>
              <a:rPr lang="cs-CZ" b="1" dirty="0" smtClean="0"/>
              <a:t>y = 0,5.x + 1</a:t>
            </a:r>
            <a:r>
              <a:rPr lang="cs-CZ" dirty="0" smtClean="0"/>
              <a:t>; x </a:t>
            </a:r>
            <a:r>
              <a:rPr lang="el-GR" dirty="0" smtClean="0"/>
              <a:t>ϵ{</a:t>
            </a:r>
            <a:r>
              <a:rPr lang="cs-CZ" dirty="0" smtClean="0"/>
              <a:t>-2, -1, 0, 1, 2</a:t>
            </a:r>
            <a:r>
              <a:rPr lang="el-GR" dirty="0" smtClean="0"/>
              <a:t>}</a:t>
            </a:r>
            <a:r>
              <a:rPr lang="cs-CZ" b="1" dirty="0" smtClean="0"/>
              <a:t> 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1652925"/>
              </p:ext>
            </p:extLst>
          </p:nvPr>
        </p:nvGraphicFramePr>
        <p:xfrm>
          <a:off x="467544" y="1844824"/>
          <a:ext cx="8229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11" name="Group 1"/>
          <p:cNvGrpSpPr>
            <a:grpSpLocks noChangeAspect="1"/>
          </p:cNvGrpSpPr>
          <p:nvPr/>
        </p:nvGrpSpPr>
        <p:grpSpPr bwMode="auto">
          <a:xfrm>
            <a:off x="1564775" y="3358453"/>
            <a:ext cx="5372968" cy="3206053"/>
            <a:chOff x="2491" y="8277"/>
            <a:chExt cx="6768" cy="4038"/>
          </a:xfrm>
        </p:grpSpPr>
        <p:sp>
          <p:nvSpPr>
            <p:cNvPr id="12" name="AutoShape 7"/>
            <p:cNvSpPr>
              <a:spLocks noChangeAspect="1" noChangeArrowheads="1" noTextEdit="1"/>
            </p:cNvSpPr>
            <p:nvPr/>
          </p:nvSpPr>
          <p:spPr bwMode="auto">
            <a:xfrm>
              <a:off x="3061" y="8277"/>
              <a:ext cx="6191" cy="35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Line 6"/>
            <p:cNvSpPr>
              <a:spLocks noChangeShapeType="1"/>
            </p:cNvSpPr>
            <p:nvPr/>
          </p:nvSpPr>
          <p:spPr bwMode="auto">
            <a:xfrm flipV="1">
              <a:off x="5659" y="8427"/>
              <a:ext cx="0" cy="38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Text Box 5"/>
            <p:cNvSpPr txBox="1">
              <a:spLocks noChangeArrowheads="1"/>
            </p:cNvSpPr>
            <p:nvPr/>
          </p:nvSpPr>
          <p:spPr bwMode="auto">
            <a:xfrm>
              <a:off x="5803" y="8283"/>
              <a:ext cx="288" cy="43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y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" name="Line 4"/>
            <p:cNvSpPr>
              <a:spLocks noChangeShapeType="1"/>
            </p:cNvSpPr>
            <p:nvPr/>
          </p:nvSpPr>
          <p:spPr bwMode="auto">
            <a:xfrm>
              <a:off x="2491" y="10443"/>
              <a:ext cx="676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Text Box 2"/>
            <p:cNvSpPr txBox="1">
              <a:spLocks noChangeArrowheads="1"/>
            </p:cNvSpPr>
            <p:nvPr/>
          </p:nvSpPr>
          <p:spPr bwMode="auto">
            <a:xfrm>
              <a:off x="8815" y="10533"/>
              <a:ext cx="426" cy="383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x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17890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4734268"/>
              </p:ext>
            </p:extLst>
          </p:nvPr>
        </p:nvGraphicFramePr>
        <p:xfrm>
          <a:off x="457200" y="1600200"/>
          <a:ext cx="8229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Graf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5544714"/>
              </p:ext>
            </p:extLst>
          </p:nvPr>
        </p:nvGraphicFramePr>
        <p:xfrm>
          <a:off x="2123728" y="306896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802339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</a:t>
            </a:r>
          </a:p>
          <a:p>
            <a:r>
              <a:rPr lang="cs-CZ" dirty="0"/>
              <a:t>BUŠEK, Ivan; MACHÁČEK, Vlastimil; KOTLÍK, Bohumil. </a:t>
            </a:r>
            <a:r>
              <a:rPr lang="cs-CZ" i="1" dirty="0"/>
              <a:t>Sbírka úloh z matematiky pro 8. ročník základní školy</a:t>
            </a:r>
            <a:r>
              <a:rPr lang="cs-CZ" dirty="0"/>
              <a:t>. </a:t>
            </a:r>
            <a:r>
              <a:rPr lang="cs-CZ"/>
              <a:t>Praha: Státní pedagogické nakladatelství, 1992, ISBN 2114068.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587</Words>
  <Application>Microsoft Office PowerPoint</Application>
  <PresentationFormat>Předvádění na obrazovce (4:3)</PresentationFormat>
  <Paragraphs>149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Rastrový obrázek</vt:lpstr>
      <vt:lpstr>Prezentace aplikace PowerPoint</vt:lpstr>
      <vt:lpstr>ANOTACE</vt:lpstr>
      <vt:lpstr>Prezentace aplikace PowerPoint</vt:lpstr>
      <vt:lpstr>FUNKCE</vt:lpstr>
      <vt:lpstr>1. Pokus se vlastními slovy definovat:</vt:lpstr>
      <vt:lpstr>Odpovědi: </vt:lpstr>
      <vt:lpstr>2. Rozhodni, zda se jedná o funkci, pokud ano, urči Df  a Hf  : </vt:lpstr>
      <vt:lpstr>Odpovědi:</vt:lpstr>
      <vt:lpstr>3. Sestav tabulku funkce dané rovnicí  y = 2x – 1; x ϵ {-3, -2, -1, 0, 1, 2, 3}     </vt:lpstr>
      <vt:lpstr>Řešení:</vt:lpstr>
      <vt:lpstr>4. Rozhodni, zda se jedná o grafy funkcí, pokud ano urči Df:</vt:lpstr>
      <vt:lpstr>Odpovědi:</vt:lpstr>
      <vt:lpstr>5. Narýsuj graf funkce dané rovnicí       y = 0,5.x + 1; x ϵ{-2, -1, 0, 1, 2} 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21</cp:revision>
  <dcterms:created xsi:type="dcterms:W3CDTF">2013-03-05T19:40:32Z</dcterms:created>
  <dcterms:modified xsi:type="dcterms:W3CDTF">2013-12-12T15:48:44Z</dcterms:modified>
</cp:coreProperties>
</file>