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69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0F55BA-B9EC-4C87-8C05-E2032BBDC569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CB1A6E-55FD-47DF-9DE1-12789BB8C4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13191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CB1A6E-55FD-47DF-9DE1-12789BB8C4B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9736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CB1A6E-55FD-47DF-9DE1-12789BB8C4B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1971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372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7421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20276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3370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35774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8148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916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5810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5230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27697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543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B974AB-45B7-4D26-A37A-05A273494CCE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87087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opis: C:\Users\pc\Desktop\OPV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268761"/>
            <a:ext cx="5345096" cy="1119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8690064"/>
              </p:ext>
            </p:extLst>
          </p:nvPr>
        </p:nvGraphicFramePr>
        <p:xfrm>
          <a:off x="1403648" y="3573016"/>
          <a:ext cx="6522734" cy="165497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rgbClr val="000000"/>
                          </a:solidFill>
                          <a:effectLst/>
                        </a:rPr>
                        <a:t>Mgr. </a:t>
                      </a:r>
                      <a:r>
                        <a:rPr lang="cs-CZ" sz="1100" b="1" baseline="0" dirty="0" smtClean="0">
                          <a:solidFill>
                            <a:srgbClr val="000000"/>
                          </a:solidFill>
                          <a:effectLst/>
                        </a:rPr>
                        <a:t> Lenka Hanušová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VY_32_INOVACE_1802_SLOVNÍ_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ÚLOHY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    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Řešení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slovních úloh pomocí soustav 2 rovnic o 2 neznámých –metoda sčítací, dosazovací, kombinovaná.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666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ANOTACE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1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tx2"/>
                </a:solidFill>
              </a:rPr>
              <a:t>Prezentace je určena žákům 9. tříd, </a:t>
            </a:r>
            <a:r>
              <a:rPr lang="cs-CZ" b="1" dirty="0">
                <a:solidFill>
                  <a:schemeClr val="tx2"/>
                </a:solidFill>
              </a:rPr>
              <a:t>přechody snímků v prezentaci jsou kliknutím myši</a:t>
            </a:r>
            <a:r>
              <a:rPr lang="cs-CZ" sz="3200" b="1" dirty="0" smtClean="0">
                <a:solidFill>
                  <a:schemeClr val="tx2"/>
                </a:solidFill>
              </a:rPr>
              <a:t>.</a:t>
            </a:r>
          </a:p>
          <a:p>
            <a:pPr algn="ctr"/>
            <a:r>
              <a:rPr lang="cs-CZ" sz="3200" b="1" dirty="0" smtClean="0">
                <a:solidFill>
                  <a:schemeClr val="tx2"/>
                </a:solidFill>
              </a:rPr>
              <a:t>Je zaměřena na procvičení řešení slovních úloh pomocí soustav rovnic o dvou neznámých.</a:t>
            </a:r>
          </a:p>
          <a:p>
            <a:pPr algn="ctr"/>
            <a:r>
              <a:rPr lang="cs-CZ" sz="3200" b="1" dirty="0" smtClean="0">
                <a:solidFill>
                  <a:schemeClr val="tx2"/>
                </a:solidFill>
              </a:rPr>
              <a:t>Žáci si zopakují řešení soustav dvou rovnic     o dvou neznámých různými metodami – sčítací, dosazovací, kombinovanou.</a:t>
            </a:r>
          </a:p>
          <a:p>
            <a:pPr marL="0" indent="0" algn="ctr">
              <a:buNone/>
            </a:pPr>
            <a:endParaRPr lang="cs-CZ" sz="3200" b="1" dirty="0" smtClean="0">
              <a:solidFill>
                <a:schemeClr val="tx2"/>
              </a:solidFill>
            </a:endParaRPr>
          </a:p>
          <a:p>
            <a:endParaRPr lang="cs-CZ" sz="32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21100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Datum vytvoření: </a:t>
            </a:r>
            <a:r>
              <a:rPr lang="cs-CZ" sz="3600" dirty="0" smtClean="0"/>
              <a:t>10. 3. 2013</a:t>
            </a:r>
          </a:p>
          <a:p>
            <a:pPr marL="0" indent="0">
              <a:buNone/>
            </a:pPr>
            <a:endParaRPr lang="cs-CZ" sz="3600" b="1" dirty="0"/>
          </a:p>
          <a:p>
            <a:pPr marL="0" indent="0">
              <a:buNone/>
            </a:pPr>
            <a:r>
              <a:rPr lang="cs-CZ" sz="3600" b="1" dirty="0" smtClean="0"/>
              <a:t>Klíčová slova:</a:t>
            </a:r>
            <a:r>
              <a:rPr lang="cs-CZ" sz="3600" dirty="0" smtClean="0"/>
              <a:t> slovní úloha, neznámá, soustava rovnic, řešení soustav rovnic, metoda dosazovací, sčítací, kombinovaná, zkouška, odpověď 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31037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90872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u="sng" dirty="0" smtClean="0"/>
              <a:t>Slovní úlohy</a:t>
            </a:r>
            <a:br>
              <a:rPr lang="cs-CZ" b="1" u="sng" dirty="0" smtClean="0"/>
            </a:b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988840"/>
            <a:ext cx="8229600" cy="4525963"/>
          </a:xfrm>
        </p:spPr>
        <p:txBody>
          <a:bodyPr/>
          <a:lstStyle/>
          <a:p>
            <a:r>
              <a:rPr lang="cs-CZ" dirty="0" smtClean="0"/>
              <a:t>řešení pomocí soustav dvou rovnic o dvou neznámých </a:t>
            </a:r>
          </a:p>
          <a:p>
            <a:r>
              <a:rPr lang="cs-CZ" dirty="0"/>
              <a:t>v</a:t>
            </a:r>
            <a:r>
              <a:rPr lang="cs-CZ" dirty="0" smtClean="0"/>
              <a:t>yužití metody: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1. dosazovací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2. sčítací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3. kombinované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3343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764704"/>
            <a:ext cx="8229600" cy="1143000"/>
          </a:xfrm>
        </p:spPr>
        <p:txBody>
          <a:bodyPr/>
          <a:lstStyle/>
          <a:p>
            <a:r>
              <a:rPr lang="cs-CZ" b="1" u="sng" dirty="0" smtClean="0"/>
              <a:t>Postup při řešení slovních úloh: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32037"/>
            <a:ext cx="8229600" cy="4525963"/>
          </a:xfrm>
        </p:spPr>
        <p:txBody>
          <a:bodyPr/>
          <a:lstStyle/>
          <a:p>
            <a:r>
              <a:rPr lang="cs-CZ" dirty="0" smtClean="0"/>
              <a:t>zvolíme dvě neznámé </a:t>
            </a:r>
            <a:r>
              <a:rPr lang="cs-CZ" b="1" dirty="0" smtClean="0"/>
              <a:t>x</a:t>
            </a:r>
            <a:r>
              <a:rPr lang="cs-CZ" dirty="0" smtClean="0"/>
              <a:t>, </a:t>
            </a:r>
            <a:r>
              <a:rPr lang="cs-CZ" b="1" dirty="0" smtClean="0"/>
              <a:t>y</a:t>
            </a:r>
            <a:r>
              <a:rPr lang="cs-CZ" dirty="0" smtClean="0"/>
              <a:t> </a:t>
            </a:r>
            <a:endParaRPr lang="cs-CZ" dirty="0"/>
          </a:p>
          <a:p>
            <a:r>
              <a:rPr lang="cs-CZ" dirty="0" smtClean="0"/>
              <a:t>podle </a:t>
            </a:r>
            <a:r>
              <a:rPr lang="cs-CZ" dirty="0"/>
              <a:t>textu sestavíme soustavu </a:t>
            </a:r>
            <a:r>
              <a:rPr lang="cs-CZ" dirty="0" smtClean="0"/>
              <a:t>rovnic</a:t>
            </a:r>
            <a:endParaRPr lang="cs-CZ" dirty="0"/>
          </a:p>
          <a:p>
            <a:r>
              <a:rPr lang="cs-CZ" dirty="0" smtClean="0"/>
              <a:t>řešíme </a:t>
            </a:r>
            <a:r>
              <a:rPr lang="cs-CZ" dirty="0"/>
              <a:t>soustavu rovnic</a:t>
            </a:r>
          </a:p>
          <a:p>
            <a:r>
              <a:rPr lang="cs-CZ" dirty="0" smtClean="0"/>
              <a:t>podle </a:t>
            </a:r>
            <a:r>
              <a:rPr lang="cs-CZ" dirty="0"/>
              <a:t>textu slovní úlohy provedeme zkoušku </a:t>
            </a:r>
          </a:p>
          <a:p>
            <a:r>
              <a:rPr lang="cs-CZ" dirty="0" smtClean="0"/>
              <a:t>zapíšeme </a:t>
            </a:r>
            <a:r>
              <a:rPr lang="cs-CZ" dirty="0"/>
              <a:t>odpověď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4670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1.Slovní úloha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40842"/>
            <a:ext cx="4114800" cy="485313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accent1"/>
                </a:solidFill>
              </a:rPr>
              <a:t>Zahradnice uvázala dvě kytice z narcisů a tulipánů. Jedna kytice stála 40 Kč, byla uvázána ze dvou tulipánů a jednoho narcisu.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1"/>
                </a:solidFill>
              </a:rPr>
              <a:t>Druhá kytice stála 55 Kč, byla uvázána z jednoho tulipánu a 4 narcisů.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1"/>
                </a:solidFill>
              </a:rPr>
              <a:t>Kolik Kč stál jeden narcis    a jeden tulipán?</a:t>
            </a:r>
          </a:p>
          <a:p>
            <a:pPr marL="0" indent="0">
              <a:buNone/>
            </a:pPr>
            <a:r>
              <a:rPr lang="cs-CZ" sz="2000" i="1" dirty="0" smtClean="0">
                <a:solidFill>
                  <a:schemeClr val="accent1"/>
                </a:solidFill>
              </a:rPr>
              <a:t>(Použij metodu dosazovací.)</a:t>
            </a:r>
            <a:endParaRPr lang="cs-CZ" sz="2000" i="1" dirty="0" smtClean="0"/>
          </a:p>
          <a:p>
            <a:pPr marL="0" indent="0">
              <a:buNone/>
            </a:pPr>
            <a:endParaRPr lang="cs-CZ" sz="2000" dirty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chemeClr val="accent1"/>
              </a:solidFill>
            </a:endParaRPr>
          </a:p>
        </p:txBody>
      </p:sp>
      <p:pic>
        <p:nvPicPr>
          <p:cNvPr id="1027" name="Picture 3" descr="C:\Users\profesor\AppData\Local\Microsoft\Windows\Temporary Internet Files\Content.IE5\B8JK9YX8\MP90038487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463468"/>
            <a:ext cx="4376904" cy="4374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2177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Řešení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1800" dirty="0" smtClean="0"/>
              <a:t>1 tulipán stojí ….. </a:t>
            </a:r>
            <a:r>
              <a:rPr lang="cs-CZ" sz="1800" b="1" i="1" dirty="0" smtClean="0"/>
              <a:t>x</a:t>
            </a:r>
            <a:r>
              <a:rPr lang="cs-CZ" sz="1800" dirty="0" smtClean="0"/>
              <a:t> Kč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1 narcis stojí   ….. </a:t>
            </a:r>
            <a:r>
              <a:rPr lang="cs-CZ" sz="1800" b="1" i="1" dirty="0" smtClean="0"/>
              <a:t>y </a:t>
            </a:r>
            <a:r>
              <a:rPr lang="cs-CZ" sz="1800" dirty="0" smtClean="0"/>
              <a:t>Kč</a:t>
            </a:r>
          </a:p>
          <a:p>
            <a:r>
              <a:rPr lang="cs-CZ" sz="1800" dirty="0"/>
              <a:t>s</a:t>
            </a:r>
            <a:r>
              <a:rPr lang="cs-CZ" sz="1800" dirty="0" smtClean="0"/>
              <a:t>estavení soustavy rovnic: </a:t>
            </a:r>
            <a:r>
              <a:rPr lang="cs-CZ" sz="1800" i="1" dirty="0" smtClean="0"/>
              <a:t> </a:t>
            </a:r>
            <a:r>
              <a:rPr lang="cs-CZ" sz="1800" b="1" i="1" dirty="0" smtClean="0"/>
              <a:t>2x +   y = 40      </a:t>
            </a:r>
            <a:r>
              <a:rPr lang="cs-CZ" sz="1800" i="1" dirty="0" smtClean="0">
                <a:sym typeface="Wingdings" pitchFamily="2" charset="2"/>
              </a:rPr>
              <a:t>   y = 40 – 2x           </a:t>
            </a:r>
            <a:r>
              <a:rPr lang="cs-CZ" sz="1800" dirty="0" smtClean="0">
                <a:sym typeface="Wingdings" pitchFamily="2" charset="2"/>
              </a:rPr>
              <a:t>2/  </a:t>
            </a:r>
            <a:r>
              <a:rPr lang="cs-CZ" sz="1800" i="1" dirty="0" smtClean="0">
                <a:sym typeface="Wingdings" pitchFamily="2" charset="2"/>
              </a:rPr>
              <a:t>y = 40 – 2.15</a:t>
            </a:r>
            <a:endParaRPr lang="cs-CZ" sz="1800" i="1" dirty="0" smtClean="0"/>
          </a:p>
          <a:p>
            <a:pPr marL="0" indent="0">
              <a:buNone/>
            </a:pPr>
            <a:r>
              <a:rPr lang="cs-CZ" sz="1800" b="1" i="1" dirty="0"/>
              <a:t> </a:t>
            </a:r>
            <a:r>
              <a:rPr lang="cs-CZ" sz="1800" b="1" i="1" dirty="0" smtClean="0"/>
              <a:t>                                                      </a:t>
            </a:r>
            <a:r>
              <a:rPr lang="cs-CZ" sz="1800" b="1" i="1" u="sng" dirty="0" smtClean="0"/>
              <a:t>  x + 4y = 55 </a:t>
            </a:r>
            <a:r>
              <a:rPr lang="cs-CZ" sz="1800" b="1" i="1" dirty="0" smtClean="0"/>
              <a:t>                                               </a:t>
            </a:r>
            <a:r>
              <a:rPr lang="cs-CZ" sz="1800" i="1" dirty="0" smtClean="0"/>
              <a:t>y = 40 - 30</a:t>
            </a:r>
          </a:p>
          <a:p>
            <a:pPr marL="0" indent="0">
              <a:buNone/>
            </a:pPr>
            <a:r>
              <a:rPr lang="cs-CZ" sz="1800" i="1" dirty="0" smtClean="0"/>
              <a:t>		          </a:t>
            </a:r>
            <a:r>
              <a:rPr lang="cs-CZ" sz="1800" dirty="0"/>
              <a:t>1</a:t>
            </a:r>
            <a:r>
              <a:rPr lang="cs-CZ" sz="1800" dirty="0" smtClean="0"/>
              <a:t>/</a:t>
            </a:r>
            <a:r>
              <a:rPr lang="cs-CZ" sz="1800" i="1" dirty="0" smtClean="0"/>
              <a:t>	   x + 4.(40 – 2x) = 55                                   </a:t>
            </a:r>
            <a:r>
              <a:rPr lang="cs-CZ" sz="1800" b="1" i="1" u="sng" dirty="0" smtClean="0"/>
              <a:t>y = 10</a:t>
            </a:r>
            <a:endParaRPr lang="cs-CZ" sz="1800" i="1" u="sng" dirty="0" smtClean="0"/>
          </a:p>
          <a:p>
            <a:pPr marL="0" indent="0">
              <a:buNone/>
            </a:pPr>
            <a:r>
              <a:rPr lang="cs-CZ" sz="1800" i="1" dirty="0"/>
              <a:t>	</a:t>
            </a:r>
            <a:r>
              <a:rPr lang="cs-CZ" sz="1800" i="1" dirty="0" smtClean="0"/>
              <a:t>		      x + 160 – 8x  = 55</a:t>
            </a:r>
          </a:p>
          <a:p>
            <a:pPr marL="0" indent="0">
              <a:buNone/>
            </a:pPr>
            <a:r>
              <a:rPr lang="cs-CZ" sz="1800" i="1" dirty="0"/>
              <a:t>	</a:t>
            </a:r>
            <a:r>
              <a:rPr lang="cs-CZ" sz="1800" i="1" dirty="0" smtClean="0"/>
              <a:t>		                    - 7x  = 55 – 160</a:t>
            </a:r>
          </a:p>
          <a:p>
            <a:pPr marL="0" indent="0">
              <a:buNone/>
            </a:pPr>
            <a:r>
              <a:rPr lang="cs-CZ" sz="1800" i="1" dirty="0"/>
              <a:t>	</a:t>
            </a:r>
            <a:r>
              <a:rPr lang="cs-CZ" sz="1800" i="1" dirty="0" smtClean="0"/>
              <a:t>			  - 7x  =  - 105</a:t>
            </a:r>
          </a:p>
          <a:p>
            <a:pPr marL="0" indent="0">
              <a:buNone/>
            </a:pPr>
            <a:r>
              <a:rPr lang="cs-CZ" sz="1800" i="1" dirty="0"/>
              <a:t> </a:t>
            </a:r>
            <a:r>
              <a:rPr lang="cs-CZ" sz="1800" i="1" dirty="0" smtClean="0"/>
              <a:t>                                                                           </a:t>
            </a:r>
            <a:r>
              <a:rPr lang="cs-CZ" sz="1800" b="1" i="1" dirty="0" smtClean="0"/>
              <a:t> </a:t>
            </a:r>
            <a:r>
              <a:rPr lang="cs-CZ" sz="1800" b="1" i="1" u="sng" dirty="0" smtClean="0"/>
              <a:t>x =  15  </a:t>
            </a:r>
            <a:r>
              <a:rPr lang="cs-CZ" sz="1800" b="1" i="1" dirty="0" smtClean="0"/>
              <a:t>		[15,10]</a:t>
            </a:r>
          </a:p>
          <a:p>
            <a:r>
              <a:rPr lang="cs-CZ" sz="1800" dirty="0"/>
              <a:t>z</a:t>
            </a:r>
            <a:r>
              <a:rPr lang="cs-CZ" sz="1800" dirty="0" smtClean="0"/>
              <a:t>kouška:   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</a:t>
            </a:r>
            <a:r>
              <a:rPr lang="cs-CZ" sz="1800" i="1" dirty="0" smtClean="0"/>
              <a:t>2 tulipány + 1 narcis stojí  …..  2.15 + 1.10 = 30 + 10 = </a:t>
            </a:r>
            <a:r>
              <a:rPr lang="cs-CZ" sz="1800" b="1" i="1" dirty="0" smtClean="0"/>
              <a:t>40</a:t>
            </a:r>
            <a:r>
              <a:rPr lang="cs-CZ" sz="1800" i="1" dirty="0" smtClean="0"/>
              <a:t> (Kč)</a:t>
            </a:r>
          </a:p>
          <a:p>
            <a:pPr marL="0" indent="0">
              <a:buNone/>
            </a:pPr>
            <a:r>
              <a:rPr lang="cs-CZ" sz="1800" i="1" dirty="0"/>
              <a:t> </a:t>
            </a:r>
            <a:r>
              <a:rPr lang="cs-CZ" sz="1800" i="1" dirty="0" smtClean="0"/>
              <a:t>      1 tulipán  + 4 narcisy stojí  …..  1.15 + 4. 10 = 15 + 40 = </a:t>
            </a:r>
            <a:r>
              <a:rPr lang="cs-CZ" sz="1800" b="1" i="1" dirty="0" smtClean="0"/>
              <a:t>55</a:t>
            </a:r>
            <a:r>
              <a:rPr lang="cs-CZ" sz="1800" i="1" dirty="0" smtClean="0"/>
              <a:t> (Kč</a:t>
            </a:r>
            <a:r>
              <a:rPr lang="cs-CZ" sz="1800" dirty="0" smtClean="0"/>
              <a:t>)</a:t>
            </a:r>
          </a:p>
          <a:p>
            <a:r>
              <a:rPr lang="cs-CZ" sz="1800" dirty="0"/>
              <a:t>o</a:t>
            </a:r>
            <a:r>
              <a:rPr lang="cs-CZ" sz="1800" dirty="0" smtClean="0"/>
              <a:t>dpověď: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</a:t>
            </a:r>
            <a:r>
              <a:rPr lang="cs-CZ" sz="1800" b="1" i="1" dirty="0" smtClean="0"/>
              <a:t>Tulipán stojí 15 Kč, narcis 10 Kč.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55075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Slovní úloha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accent1"/>
                </a:solidFill>
              </a:rPr>
              <a:t>Vedoucí školní jídelny koupila 45 kg banánů a pomerančů. Banány po 19 Kč, pomeranče po 15 Kč. Celkem zaplatila 835 Kč. Kolik kg koupila banánů a kolik kg pomerančů?</a:t>
            </a:r>
          </a:p>
          <a:p>
            <a:pPr marL="0" indent="0">
              <a:buNone/>
            </a:pPr>
            <a:endParaRPr lang="cs-CZ" sz="28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sz="2000" i="1" dirty="0" smtClean="0">
                <a:solidFill>
                  <a:schemeClr val="tx2"/>
                </a:solidFill>
              </a:rPr>
              <a:t>(Použij metodu sčítací.)</a:t>
            </a:r>
          </a:p>
          <a:p>
            <a:pPr marL="0" indent="0">
              <a:buNone/>
            </a:pPr>
            <a:endParaRPr lang="cs-CZ" sz="2800" dirty="0">
              <a:solidFill>
                <a:schemeClr val="tx2"/>
              </a:solidFill>
            </a:endParaRPr>
          </a:p>
        </p:txBody>
      </p:sp>
      <p:pic>
        <p:nvPicPr>
          <p:cNvPr id="2055" name="Picture 7" descr="C:\Users\profesor\AppData\Local\Microsoft\Windows\Temporary Internet Files\Content.IE5\B8JK9YX8\MP90040154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381764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rofesor\AppData\Local\Microsoft\Windows\Temporary Internet Files\Content.IE5\H6045KBC\MP90038624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133564"/>
            <a:ext cx="2736304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0742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/>
              <a:t>b</a:t>
            </a:r>
            <a:r>
              <a:rPr lang="cs-CZ" sz="1800" dirty="0" smtClean="0"/>
              <a:t>anány  …..  </a:t>
            </a:r>
            <a:r>
              <a:rPr lang="cs-CZ" sz="1800" b="1" i="1" dirty="0" smtClean="0"/>
              <a:t>x</a:t>
            </a:r>
            <a:r>
              <a:rPr lang="cs-CZ" sz="1800" dirty="0" smtClean="0"/>
              <a:t> (kg)</a:t>
            </a:r>
          </a:p>
          <a:p>
            <a:pPr marL="0" indent="0">
              <a:buNone/>
            </a:pPr>
            <a:r>
              <a:rPr lang="cs-CZ" sz="1800" dirty="0" smtClean="0"/>
              <a:t>       pomeranče  …..  </a:t>
            </a:r>
            <a:r>
              <a:rPr lang="cs-CZ" sz="1800" b="1" i="1" dirty="0" smtClean="0"/>
              <a:t>y</a:t>
            </a:r>
            <a:r>
              <a:rPr lang="cs-CZ" sz="1800" b="1" dirty="0" smtClean="0"/>
              <a:t> </a:t>
            </a:r>
            <a:r>
              <a:rPr lang="cs-CZ" sz="1800" dirty="0" smtClean="0"/>
              <a:t>(kg)</a:t>
            </a:r>
          </a:p>
          <a:p>
            <a:r>
              <a:rPr lang="cs-CZ" sz="1800" dirty="0"/>
              <a:t>s</a:t>
            </a:r>
            <a:r>
              <a:rPr lang="cs-CZ" sz="1800" dirty="0" smtClean="0"/>
              <a:t>estavení soustavy rovnic:  </a:t>
            </a:r>
            <a:r>
              <a:rPr lang="cs-CZ" sz="1800" b="1" i="1" dirty="0" smtClean="0"/>
              <a:t>     x  +      y  =  45</a:t>
            </a:r>
            <a:r>
              <a:rPr lang="cs-CZ" sz="1800" i="1" dirty="0" smtClean="0"/>
              <a:t>     (kg)      </a:t>
            </a:r>
            <a:endParaRPr lang="cs-CZ" sz="1800" b="1" i="1" dirty="0" smtClean="0"/>
          </a:p>
          <a:p>
            <a:pPr marL="0" indent="0">
              <a:buNone/>
            </a:pPr>
            <a:r>
              <a:rPr lang="cs-CZ" sz="1800" b="1" i="1" dirty="0"/>
              <a:t>	</a:t>
            </a:r>
            <a:r>
              <a:rPr lang="cs-CZ" sz="1800" b="1" i="1" dirty="0" smtClean="0"/>
              <a:t>		</a:t>
            </a:r>
            <a:r>
              <a:rPr lang="cs-CZ" sz="1800" b="1" i="1" u="sng" dirty="0" smtClean="0"/>
              <a:t>  19x  +  15y =  835</a:t>
            </a:r>
            <a:r>
              <a:rPr lang="cs-CZ" sz="1800" i="1" dirty="0" smtClean="0"/>
              <a:t>   (Kč)</a:t>
            </a:r>
            <a:endParaRPr lang="cs-CZ" sz="1800" u="sng" dirty="0" smtClean="0"/>
          </a:p>
          <a:p>
            <a:pPr marL="0" indent="0">
              <a:buNone/>
            </a:pPr>
            <a:r>
              <a:rPr lang="cs-CZ" sz="1800" dirty="0"/>
              <a:t>	</a:t>
            </a:r>
            <a:r>
              <a:rPr lang="cs-CZ" sz="1800" dirty="0" smtClean="0"/>
              <a:t>	        1/     -</a:t>
            </a:r>
            <a:r>
              <a:rPr lang="cs-CZ" sz="1800" i="1" dirty="0" smtClean="0"/>
              <a:t> 19x  -   19y = - 855      </a:t>
            </a:r>
            <a:r>
              <a:rPr lang="cs-CZ" sz="1800" dirty="0" smtClean="0"/>
              <a:t>2/</a:t>
            </a:r>
            <a:r>
              <a:rPr lang="cs-CZ" sz="1800" i="1" dirty="0" smtClean="0"/>
              <a:t>   - 15x   -  15 y = -  675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			</a:t>
            </a:r>
            <a:r>
              <a:rPr lang="cs-CZ" sz="1800" b="1" i="1" u="sng" dirty="0" smtClean="0"/>
              <a:t> </a:t>
            </a:r>
            <a:r>
              <a:rPr lang="cs-CZ" sz="1800" i="1" u="sng" dirty="0" smtClean="0"/>
              <a:t>19x  +  15y  =   835	</a:t>
            </a:r>
            <a:r>
              <a:rPr lang="cs-CZ" sz="1800" i="1" dirty="0"/>
              <a:t> </a:t>
            </a:r>
            <a:r>
              <a:rPr lang="cs-CZ" sz="1800" i="1" dirty="0" smtClean="0"/>
              <a:t>            </a:t>
            </a:r>
            <a:r>
              <a:rPr lang="cs-CZ" sz="1800" b="1" i="1" u="sng" dirty="0" smtClean="0"/>
              <a:t> </a:t>
            </a:r>
            <a:r>
              <a:rPr lang="cs-CZ" sz="1800" i="1" u="sng" dirty="0" smtClean="0"/>
              <a:t>19x   +  15y  =    835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                                                                  -</a:t>
            </a:r>
            <a:r>
              <a:rPr lang="cs-CZ" sz="1800" i="1" dirty="0" smtClean="0"/>
              <a:t> 4y  = - 20		              4x =   160</a:t>
            </a:r>
          </a:p>
          <a:p>
            <a:pPr marL="0" indent="0">
              <a:buNone/>
            </a:pPr>
            <a:r>
              <a:rPr lang="cs-CZ" sz="1800" i="1" dirty="0"/>
              <a:t>	</a:t>
            </a:r>
            <a:r>
              <a:rPr lang="cs-CZ" sz="1800" i="1" dirty="0" smtClean="0"/>
              <a:t>			</a:t>
            </a:r>
            <a:r>
              <a:rPr lang="cs-CZ" sz="1800" b="1" i="1" u="sng" dirty="0" smtClean="0"/>
              <a:t>y  =   5 </a:t>
            </a:r>
            <a:r>
              <a:rPr lang="cs-CZ" sz="1800" i="1" dirty="0" smtClean="0"/>
              <a:t>		</a:t>
            </a:r>
            <a:r>
              <a:rPr lang="cs-CZ" sz="1800" i="1" dirty="0"/>
              <a:t> </a:t>
            </a:r>
            <a:r>
              <a:rPr lang="cs-CZ" sz="1800" i="1" dirty="0" smtClean="0"/>
              <a:t>               </a:t>
            </a:r>
            <a:r>
              <a:rPr lang="cs-CZ" sz="1800" b="1" i="1" u="sng" dirty="0" smtClean="0"/>
              <a:t>x =  40</a:t>
            </a:r>
            <a:r>
              <a:rPr lang="cs-CZ" sz="1800" i="1" dirty="0"/>
              <a:t> </a:t>
            </a:r>
            <a:r>
              <a:rPr lang="cs-CZ" sz="1800" i="1" dirty="0" smtClean="0"/>
              <a:t>         </a:t>
            </a:r>
            <a:r>
              <a:rPr lang="cs-CZ" sz="1800" b="1" i="1" dirty="0" smtClean="0"/>
              <a:t>[40,5]</a:t>
            </a:r>
          </a:p>
          <a:p>
            <a:r>
              <a:rPr lang="cs-CZ" sz="1800" dirty="0"/>
              <a:t>z</a:t>
            </a:r>
            <a:r>
              <a:rPr lang="cs-CZ" sz="1800" dirty="0" smtClean="0"/>
              <a:t>kouška: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</a:t>
            </a:r>
            <a:r>
              <a:rPr lang="cs-CZ" sz="1800" i="1" dirty="0" smtClean="0"/>
              <a:t>provedeme v Kč  …..  19.40  +  15.5  =  760  +  75  =  835</a:t>
            </a:r>
          </a:p>
          <a:p>
            <a:r>
              <a:rPr lang="cs-CZ" sz="1800" dirty="0"/>
              <a:t>o</a:t>
            </a:r>
            <a:r>
              <a:rPr lang="cs-CZ" sz="1800" dirty="0" smtClean="0"/>
              <a:t>dpověď:</a:t>
            </a:r>
          </a:p>
          <a:p>
            <a:pPr marL="0" indent="0">
              <a:buNone/>
            </a:pPr>
            <a:r>
              <a:rPr lang="cs-CZ" sz="1800" dirty="0" smtClean="0"/>
              <a:t>       </a:t>
            </a:r>
            <a:r>
              <a:rPr lang="cs-CZ" sz="1800" b="1" i="1" dirty="0" smtClean="0"/>
              <a:t>Vedoucí školní jídelny koupila 40 kg banánů a 5 kg pomerančů.</a:t>
            </a:r>
            <a:endParaRPr lang="cs-CZ" sz="1800" dirty="0" smtClean="0"/>
          </a:p>
        </p:txBody>
      </p:sp>
    </p:spTree>
    <p:extLst>
      <p:ext uri="{BB962C8B-B14F-4D97-AF65-F5344CB8AC3E}">
        <p14:creationId xmlns:p14="http://schemas.microsoft.com/office/powerpoint/2010/main" val="4020947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3.Slovní úloha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95324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accent1"/>
                </a:solidFill>
              </a:rPr>
              <a:t>Do  zoologické zahrady přivezli plameňáky a klokany. Zvířata mají dohromady 32 nohou a 11 hlav. Kolik bylo klokanů a kolik plameňáků?</a:t>
            </a:r>
          </a:p>
          <a:p>
            <a:pPr marL="0" indent="0">
              <a:buNone/>
            </a:pPr>
            <a:endParaRPr lang="cs-CZ" sz="2800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1"/>
                </a:solidFill>
              </a:rPr>
              <a:t>(Použij metodu kombinovanou.)</a:t>
            </a:r>
          </a:p>
          <a:p>
            <a:pPr marL="0" indent="0">
              <a:buNone/>
            </a:pPr>
            <a:endParaRPr lang="cs-CZ" sz="2000" dirty="0">
              <a:solidFill>
                <a:schemeClr val="tx2"/>
              </a:solidFill>
            </a:endParaRPr>
          </a:p>
        </p:txBody>
      </p:sp>
      <p:pic>
        <p:nvPicPr>
          <p:cNvPr id="3074" name="Picture 2" descr="C:\Users\profesor\AppData\Local\Microsoft\Windows\Temporary Internet Files\Content.IE5\B8JK9YX8\MP90044240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693609"/>
            <a:ext cx="2574032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rofesor\AppData\Local\Microsoft\Windows\Temporary Internet Files\Content.IE5\1BUQXJYE\MP90018065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460901"/>
            <a:ext cx="3657600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3616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Řešení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100" dirty="0"/>
              <a:t>p</a:t>
            </a:r>
            <a:r>
              <a:rPr lang="cs-CZ" sz="2100" dirty="0" smtClean="0"/>
              <a:t>očet plameňáků …..  </a:t>
            </a:r>
            <a:r>
              <a:rPr lang="cs-CZ" sz="2100" b="1" i="1" dirty="0" smtClean="0"/>
              <a:t>x</a:t>
            </a:r>
            <a:r>
              <a:rPr lang="cs-CZ" sz="2100" dirty="0" smtClean="0"/>
              <a:t> </a:t>
            </a:r>
          </a:p>
          <a:p>
            <a:pPr marL="0" indent="0">
              <a:buNone/>
            </a:pPr>
            <a:r>
              <a:rPr lang="cs-CZ" sz="2100" dirty="0" smtClean="0"/>
              <a:t>      počet klokanů  …..  </a:t>
            </a:r>
            <a:r>
              <a:rPr lang="cs-CZ" sz="2100" b="1" i="1" dirty="0" smtClean="0"/>
              <a:t>y</a:t>
            </a:r>
            <a:r>
              <a:rPr lang="cs-CZ" sz="2100" b="1" dirty="0" smtClean="0"/>
              <a:t> </a:t>
            </a:r>
            <a:endParaRPr lang="cs-CZ" sz="2100" dirty="0" smtClean="0"/>
          </a:p>
          <a:p>
            <a:r>
              <a:rPr lang="cs-CZ" sz="2100" dirty="0" smtClean="0"/>
              <a:t>sestavení soustavy rovnic:  </a:t>
            </a:r>
            <a:r>
              <a:rPr lang="cs-CZ" sz="2100" b="1" i="1" dirty="0" smtClean="0"/>
              <a:t>     x   +     y   =  11</a:t>
            </a:r>
            <a:r>
              <a:rPr lang="cs-CZ" sz="2100" i="1" dirty="0" smtClean="0"/>
              <a:t>                2/    x  +  5  =  11</a:t>
            </a:r>
            <a:endParaRPr lang="cs-CZ" sz="2100" b="1" i="1" dirty="0" smtClean="0"/>
          </a:p>
          <a:p>
            <a:pPr marL="0" indent="0">
              <a:buNone/>
            </a:pPr>
            <a:r>
              <a:rPr lang="cs-CZ" sz="2100" b="1" i="1" dirty="0" smtClean="0"/>
              <a:t>			     </a:t>
            </a:r>
            <a:r>
              <a:rPr lang="cs-CZ" sz="2100" b="1" i="1" u="sng" dirty="0" smtClean="0"/>
              <a:t>   2x  +    4y  =  32</a:t>
            </a:r>
            <a:r>
              <a:rPr lang="cs-CZ" sz="2100" i="1" dirty="0" smtClean="0"/>
              <a:t>                                </a:t>
            </a:r>
            <a:r>
              <a:rPr lang="cs-CZ" sz="2100" b="1" i="1" u="sng" dirty="0" smtClean="0"/>
              <a:t>x  =   6</a:t>
            </a:r>
            <a:endParaRPr lang="cs-CZ" sz="2100" b="1" u="sng" dirty="0" smtClean="0"/>
          </a:p>
          <a:p>
            <a:pPr marL="0" indent="0">
              <a:buNone/>
            </a:pPr>
            <a:r>
              <a:rPr lang="cs-CZ" sz="2100" dirty="0" smtClean="0"/>
              <a:t>			1/     - </a:t>
            </a:r>
            <a:r>
              <a:rPr lang="cs-CZ" sz="2100" i="1" dirty="0" smtClean="0"/>
              <a:t>2x </a:t>
            </a:r>
            <a:r>
              <a:rPr lang="cs-CZ" sz="2100" dirty="0" smtClean="0"/>
              <a:t>  </a:t>
            </a:r>
            <a:r>
              <a:rPr lang="cs-CZ" sz="2100" i="1" dirty="0" smtClean="0"/>
              <a:t>-    2y  = -22</a:t>
            </a:r>
            <a:r>
              <a:rPr lang="cs-CZ" sz="2100" dirty="0" smtClean="0"/>
              <a:t> </a:t>
            </a:r>
          </a:p>
          <a:p>
            <a:pPr marL="0" indent="0">
              <a:buNone/>
            </a:pPr>
            <a:r>
              <a:rPr lang="cs-CZ" sz="2100" dirty="0"/>
              <a:t>	</a:t>
            </a:r>
            <a:r>
              <a:rPr lang="cs-CZ" sz="2100" dirty="0" smtClean="0"/>
              <a:t>		      </a:t>
            </a:r>
            <a:r>
              <a:rPr lang="cs-CZ" sz="2100" u="sng" dirty="0" smtClean="0"/>
              <a:t>    </a:t>
            </a:r>
            <a:r>
              <a:rPr lang="cs-CZ" sz="2100" b="1" i="1" u="sng" dirty="0" smtClean="0"/>
              <a:t> </a:t>
            </a:r>
            <a:r>
              <a:rPr lang="cs-CZ" sz="2100" i="1" u="sng" dirty="0" smtClean="0"/>
              <a:t>2x  +    4y  =  32</a:t>
            </a:r>
            <a:r>
              <a:rPr lang="cs-CZ" sz="2100" dirty="0" smtClean="0"/>
              <a:t>     </a:t>
            </a:r>
          </a:p>
          <a:p>
            <a:pPr marL="0" indent="0">
              <a:buNone/>
            </a:pPr>
            <a:r>
              <a:rPr lang="cs-CZ" sz="2100" dirty="0" smtClean="0"/>
              <a:t>                                                                           </a:t>
            </a:r>
            <a:r>
              <a:rPr lang="cs-CZ" sz="2100" i="1" dirty="0" smtClean="0"/>
              <a:t>2y  = 10</a:t>
            </a:r>
          </a:p>
          <a:p>
            <a:pPr marL="0" indent="0">
              <a:buNone/>
            </a:pPr>
            <a:r>
              <a:rPr lang="cs-CZ" sz="2100" i="1" dirty="0"/>
              <a:t>	</a:t>
            </a:r>
            <a:r>
              <a:rPr lang="cs-CZ" sz="2100" i="1" dirty="0" smtClean="0"/>
              <a:t>			          </a:t>
            </a:r>
            <a:r>
              <a:rPr lang="cs-CZ" sz="2100" b="1" i="1" u="sng" dirty="0" smtClean="0"/>
              <a:t>y  =  5</a:t>
            </a:r>
            <a:r>
              <a:rPr lang="cs-CZ" sz="2100" b="1" i="1" dirty="0" smtClean="0"/>
              <a:t>	                   [6,5]	</a:t>
            </a:r>
            <a:endParaRPr lang="cs-CZ" sz="2100" b="1" i="1" u="sng" dirty="0" smtClean="0"/>
          </a:p>
          <a:p>
            <a:r>
              <a:rPr lang="cs-CZ" sz="2100" dirty="0" smtClean="0"/>
              <a:t>zkouška:</a:t>
            </a:r>
          </a:p>
          <a:p>
            <a:pPr marL="0" indent="0">
              <a:buNone/>
            </a:pPr>
            <a:r>
              <a:rPr lang="cs-CZ" sz="2100" dirty="0" smtClean="0"/>
              <a:t>       </a:t>
            </a:r>
            <a:r>
              <a:rPr lang="cs-CZ" sz="2100" i="1" dirty="0" smtClean="0"/>
              <a:t>počet nohou  …..  </a:t>
            </a:r>
            <a:r>
              <a:rPr lang="cs-CZ" sz="2100" i="1" dirty="0"/>
              <a:t>p</a:t>
            </a:r>
            <a:r>
              <a:rPr lang="cs-CZ" sz="2100" i="1" dirty="0" smtClean="0"/>
              <a:t>lameňáci ….  2.6 = 12</a:t>
            </a:r>
          </a:p>
          <a:p>
            <a:pPr marL="0" indent="0">
              <a:buNone/>
            </a:pPr>
            <a:r>
              <a:rPr lang="cs-CZ" sz="2100" i="1" dirty="0"/>
              <a:t> </a:t>
            </a:r>
            <a:r>
              <a:rPr lang="cs-CZ" sz="2100" i="1" dirty="0" smtClean="0"/>
              <a:t>                              …..  </a:t>
            </a:r>
            <a:r>
              <a:rPr lang="cs-CZ" sz="2100" i="1" dirty="0"/>
              <a:t>k</a:t>
            </a:r>
            <a:r>
              <a:rPr lang="cs-CZ" sz="2100" i="1" dirty="0" smtClean="0"/>
              <a:t>lokani  …..  4.5 =  20</a:t>
            </a:r>
          </a:p>
          <a:p>
            <a:pPr marL="0" indent="0">
              <a:buNone/>
            </a:pPr>
            <a:r>
              <a:rPr lang="cs-CZ" sz="2100" i="1" dirty="0"/>
              <a:t>	 </a:t>
            </a:r>
            <a:r>
              <a:rPr lang="cs-CZ" sz="2100" i="1" dirty="0" smtClean="0"/>
              <a:t>             …..  celkem  …..  12 + 20 =  32</a:t>
            </a:r>
          </a:p>
          <a:p>
            <a:r>
              <a:rPr lang="cs-CZ" sz="2100" dirty="0" smtClean="0"/>
              <a:t>odpověď:</a:t>
            </a:r>
          </a:p>
          <a:p>
            <a:pPr marL="0" indent="0">
              <a:buNone/>
            </a:pPr>
            <a:r>
              <a:rPr lang="cs-CZ" sz="2100" dirty="0" smtClean="0"/>
              <a:t>       </a:t>
            </a:r>
            <a:r>
              <a:rPr lang="cs-CZ" sz="2100" b="1" i="1" dirty="0" smtClean="0"/>
              <a:t>Do zoologické zahrady přivezli 5 klokanů a 6 plameňáků.</a:t>
            </a:r>
            <a:endParaRPr lang="cs-CZ" sz="21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0128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úlohy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254" y="2060848"/>
            <a:ext cx="8229600" cy="4525963"/>
          </a:xfrm>
        </p:spPr>
        <p:txBody>
          <a:bodyPr>
            <a:normAutofit fontScale="92500"/>
          </a:bodyPr>
          <a:lstStyle/>
          <a:p>
            <a:pPr marL="514350" indent="-514350">
              <a:buAutoNum type="arabicPeriod"/>
            </a:pPr>
            <a:r>
              <a:rPr lang="cs-CZ" sz="2400" dirty="0" smtClean="0">
                <a:solidFill>
                  <a:schemeClr val="accent1"/>
                </a:solidFill>
              </a:rPr>
              <a:t>V hotelu je ubytováno 150 hostů ve 42 pokojích. Některé pokoje jsou třílůžkové a některé čtyřlůžkové. Kolik pokojů je v hotelu třílůžkových a kolik čtyřlůžkových? </a:t>
            </a:r>
          </a:p>
          <a:p>
            <a:pPr marL="0" indent="0">
              <a:buNone/>
            </a:pPr>
            <a:endParaRPr lang="cs-CZ" sz="2400" dirty="0" smtClean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/>
                </a:solidFill>
              </a:rPr>
              <a:t>2.    Urči neznámá čísla </a:t>
            </a:r>
            <a:r>
              <a:rPr lang="cs-CZ" sz="2400" b="1" dirty="0" smtClean="0">
                <a:solidFill>
                  <a:schemeClr val="accent1"/>
                </a:solidFill>
              </a:rPr>
              <a:t>a</a:t>
            </a:r>
            <a:r>
              <a:rPr lang="cs-CZ" sz="2400" dirty="0" smtClean="0">
                <a:solidFill>
                  <a:schemeClr val="accent1"/>
                </a:solidFill>
              </a:rPr>
              <a:t>, </a:t>
            </a:r>
            <a:r>
              <a:rPr lang="cs-CZ" sz="2400" b="1" dirty="0" smtClean="0">
                <a:solidFill>
                  <a:schemeClr val="accent1"/>
                </a:solidFill>
              </a:rPr>
              <a:t>b</a:t>
            </a:r>
            <a:r>
              <a:rPr lang="cs-CZ" sz="2400" dirty="0" smtClean="0">
                <a:solidFill>
                  <a:schemeClr val="accent1"/>
                </a:solidFill>
              </a:rPr>
              <a:t>. Jestliže jejich součet je 60 a podíl 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accent1"/>
                </a:solidFill>
              </a:rPr>
              <a:t> </a:t>
            </a:r>
            <a:r>
              <a:rPr lang="cs-CZ" sz="2400" dirty="0" smtClean="0">
                <a:solidFill>
                  <a:schemeClr val="accent1"/>
                </a:solidFill>
              </a:rPr>
              <a:t>       je 4.</a:t>
            </a:r>
          </a:p>
          <a:p>
            <a:pPr marL="0" indent="0">
              <a:buNone/>
            </a:pPr>
            <a:endParaRPr lang="cs-CZ" sz="2400" dirty="0" smtClean="0">
              <a:solidFill>
                <a:schemeClr val="accent1"/>
              </a:solidFill>
            </a:endParaRPr>
          </a:p>
          <a:p>
            <a:pPr marL="457200" indent="-457200">
              <a:buAutoNum type="arabicPeriod" startAt="3"/>
            </a:pPr>
            <a:r>
              <a:rPr lang="cs-CZ" sz="2400" dirty="0" smtClean="0">
                <a:solidFill>
                  <a:schemeClr val="accent1"/>
                </a:solidFill>
              </a:rPr>
              <a:t>V prodejně ovoce a zeleniny prodávají 1 kg pomerančů za 20 Kč,     1 kg hroznového vína za 50 Kč. Kolik kilogramů pomerančů a kolik kilogramů hroznového vína  prodali, jestliže prodavač za celý den navážil celkem 271 kilogramů ovoce a utržil 8 000 Kč?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/>
                </a:solidFill>
              </a:rPr>
              <a:t> </a:t>
            </a:r>
            <a:endParaRPr lang="cs-CZ" sz="2400" dirty="0">
              <a:solidFill>
                <a:schemeClr val="accent1"/>
              </a:solidFill>
            </a:endParaRPr>
          </a:p>
        </p:txBody>
      </p:sp>
      <p:pic>
        <p:nvPicPr>
          <p:cNvPr id="4098" name="Picture 2" descr="C:\Users\profesor\AppData\Local\Microsoft\Windows\Temporary Internet Files\Content.IE5\H6045KBC\MP90039883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2970"/>
            <a:ext cx="1872208" cy="1337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profesor\AppData\Local\Microsoft\Windows\Temporary Internet Files\Content.IE5\H6045KBC\MP90039883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2970"/>
            <a:ext cx="1872208" cy="1337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3024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856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</a:rPr>
              <a:t>Výsledky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196752"/>
            <a:ext cx="8229600" cy="4525963"/>
          </a:xfrm>
        </p:spPr>
        <p:txBody>
          <a:bodyPr>
            <a:normAutofit/>
          </a:bodyPr>
          <a:lstStyle/>
          <a:p>
            <a:pPr>
              <a:buAutoNum type="arabicPeriod"/>
            </a:pPr>
            <a:r>
              <a:rPr lang="cs-CZ" sz="1800" dirty="0" smtClean="0"/>
              <a:t>počet třílůžkových pokojů  …..  x        	  x  +  y  =  42</a:t>
            </a:r>
          </a:p>
          <a:p>
            <a:pPr marL="0" indent="0">
              <a:buNone/>
            </a:pPr>
            <a:r>
              <a:rPr lang="cs-CZ" sz="1800" dirty="0" smtClean="0"/>
              <a:t>       počet čtyřlůžkových pokojů  …..  y 		</a:t>
            </a:r>
            <a:r>
              <a:rPr lang="cs-CZ" sz="1800" u="sng" dirty="0" smtClean="0"/>
              <a:t>3x  + 4y = 150</a:t>
            </a:r>
            <a:r>
              <a:rPr lang="cs-CZ" sz="1800" dirty="0" smtClean="0"/>
              <a:t>             [18,24]</a:t>
            </a:r>
          </a:p>
          <a:p>
            <a:pPr marL="0" indent="0">
              <a:buNone/>
            </a:pPr>
            <a:endParaRPr lang="cs-CZ" sz="1800" u="sng" dirty="0"/>
          </a:p>
          <a:p>
            <a:pPr marL="0" indent="0">
              <a:buNone/>
            </a:pPr>
            <a:endParaRPr lang="cs-CZ" sz="1800" u="sng" dirty="0" smtClean="0"/>
          </a:p>
          <a:p>
            <a:pPr>
              <a:buAutoNum type="arabicPeriod" startAt="2"/>
            </a:pPr>
            <a:r>
              <a:rPr lang="cs-CZ" sz="1800" dirty="0" smtClean="0"/>
              <a:t>první číslo  …..  a  	  a  +  b  =  60	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druhé číslo  …..  </a:t>
            </a:r>
            <a:r>
              <a:rPr lang="cs-CZ" sz="1800" smtClean="0"/>
              <a:t>b  </a:t>
            </a:r>
            <a:r>
              <a:rPr lang="cs-CZ" sz="1800" dirty="0" smtClean="0"/>
              <a:t>	  </a:t>
            </a:r>
            <a:r>
              <a:rPr lang="cs-CZ" sz="1800" u="sng" dirty="0" smtClean="0"/>
              <a:t>a  :   b  =   4</a:t>
            </a:r>
            <a:r>
              <a:rPr lang="cs-CZ" sz="1800" dirty="0" smtClean="0"/>
              <a:t>    </a:t>
            </a:r>
            <a:r>
              <a:rPr lang="cs-CZ" sz="1800" dirty="0" smtClean="0">
                <a:sym typeface="Wingdings" pitchFamily="2" charset="2"/>
              </a:rPr>
              <a:t>   a  = 4b   		   </a:t>
            </a:r>
            <a:r>
              <a:rPr lang="cs-CZ" sz="1800" dirty="0" smtClean="0"/>
              <a:t>[48,12]</a:t>
            </a:r>
          </a:p>
          <a:p>
            <a:pPr marL="0" indent="0">
              <a:buNone/>
            </a:pPr>
            <a:endParaRPr lang="cs-CZ" sz="1800" u="sng" dirty="0" smtClean="0"/>
          </a:p>
          <a:p>
            <a:pPr marL="0" indent="0">
              <a:buNone/>
            </a:pPr>
            <a:endParaRPr lang="cs-CZ" sz="1800" u="sng" dirty="0" smtClean="0"/>
          </a:p>
          <a:p>
            <a:pPr>
              <a:buAutoNum type="arabicPeriod" startAt="3"/>
            </a:pPr>
            <a:r>
              <a:rPr lang="cs-CZ" sz="1800" dirty="0" smtClean="0"/>
              <a:t>množství pomerančů  …..  x    		x   +    y  =   271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množství hr. vína  …..  y		             </a:t>
            </a:r>
            <a:r>
              <a:rPr lang="cs-CZ" sz="1800" u="sng" dirty="0" smtClean="0"/>
              <a:t>20x   + 50y =  8 000 </a:t>
            </a:r>
            <a:r>
              <a:rPr lang="cs-CZ" sz="1800" dirty="0" smtClean="0"/>
              <a:t>	    [185,86]</a:t>
            </a:r>
          </a:p>
          <a:p>
            <a:pPr marL="0" indent="0">
              <a:buNone/>
            </a:pPr>
            <a:endParaRPr lang="cs-CZ" sz="1800" u="sng" dirty="0" smtClean="0"/>
          </a:p>
        </p:txBody>
      </p:sp>
      <p:sp>
        <p:nvSpPr>
          <p:cNvPr id="4" name="Veselý obličej 3"/>
          <p:cNvSpPr/>
          <p:nvPr/>
        </p:nvSpPr>
        <p:spPr>
          <a:xfrm>
            <a:off x="3203848" y="4509120"/>
            <a:ext cx="2016224" cy="194421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8028384" y="908720"/>
            <a:ext cx="244827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sz="9600" dirty="0" smtClean="0">
                <a:solidFill>
                  <a:schemeClr val="accent1"/>
                </a:solidFill>
              </a:rPr>
              <a:t>.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9600" dirty="0" smtClean="0"/>
          </a:p>
        </p:txBody>
      </p:sp>
      <p:sp>
        <p:nvSpPr>
          <p:cNvPr id="10" name="TextovéPole 9"/>
          <p:cNvSpPr txBox="1"/>
          <p:nvPr/>
        </p:nvSpPr>
        <p:spPr>
          <a:xfrm>
            <a:off x="8028384" y="2564904"/>
            <a:ext cx="18002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sz="9600" dirty="0" smtClean="0">
                <a:solidFill>
                  <a:schemeClr val="accent1"/>
                </a:solidFill>
              </a:rPr>
              <a:t>.</a:t>
            </a:r>
            <a:endParaRPr lang="cs-CZ" sz="9600" dirty="0">
              <a:solidFill>
                <a:schemeClr val="accent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028384" y="4509120"/>
            <a:ext cx="18002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sz="9600" dirty="0" smtClean="0">
                <a:solidFill>
                  <a:schemeClr val="accent1"/>
                </a:solidFill>
              </a:rPr>
              <a:t>.</a:t>
            </a:r>
            <a:endParaRPr lang="cs-CZ" sz="96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2810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Program Microsoft Office </a:t>
            </a:r>
            <a:r>
              <a:rPr lang="cs-CZ" dirty="0" smtClean="0"/>
              <a:t>2010, Klipart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1992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223</TotalTime>
  <Words>494</Words>
  <Application>Microsoft Office PowerPoint</Application>
  <PresentationFormat>Předvádění na obrazovce (4:3)</PresentationFormat>
  <Paragraphs>123</Paragraphs>
  <Slides>14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ANOTACE</vt:lpstr>
      <vt:lpstr>Prezentace aplikace PowerPoint</vt:lpstr>
      <vt:lpstr>Slovní úlohy </vt:lpstr>
      <vt:lpstr>Postup při řešení slovních úloh:</vt:lpstr>
      <vt:lpstr>1.Slovní úloha</vt:lpstr>
      <vt:lpstr>Řešení </vt:lpstr>
      <vt:lpstr>2. Slovní úloha</vt:lpstr>
      <vt:lpstr>Řešení</vt:lpstr>
      <vt:lpstr>3.Slovní úloha</vt:lpstr>
      <vt:lpstr>Řešení </vt:lpstr>
      <vt:lpstr>Slovní úlohy</vt:lpstr>
      <vt:lpstr>Výsledky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31</cp:revision>
  <dcterms:created xsi:type="dcterms:W3CDTF">2013-03-11T16:19:20Z</dcterms:created>
  <dcterms:modified xsi:type="dcterms:W3CDTF">2013-03-19T18:37:40Z</dcterms:modified>
</cp:coreProperties>
</file>