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70" r:id="rId4"/>
    <p:sldId id="256" r:id="rId5"/>
    <p:sldId id="257" r:id="rId6"/>
    <p:sldId id="258" r:id="rId7"/>
    <p:sldId id="271" r:id="rId8"/>
    <p:sldId id="272" r:id="rId9"/>
    <p:sldId id="274" r:id="rId10"/>
    <p:sldId id="275" r:id="rId11"/>
    <p:sldId id="276" r:id="rId12"/>
    <p:sldId id="277" r:id="rId13"/>
    <p:sldId id="27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8483824"/>
              </p:ext>
            </p:extLst>
          </p:nvPr>
        </p:nvGraphicFramePr>
        <p:xfrm>
          <a:off x="1403648" y="3573016"/>
          <a:ext cx="6522734" cy="15477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VY_32_INOVACE_1803_LINEÁRNÍ_FUNKCE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Lineární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funkce a její graf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24604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opakování pojmu funkce, lineární  funkce, definičního oboru a oboru hodnot. Základní geometrické pojmy si žáci zopakují formou křížovky.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Dále si žáci procvičí konstrukci grafu lineární funkce v pravoúhlé soustavě souřadnic.</a:t>
            </a:r>
          </a:p>
          <a:p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13. 3.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lineární funkce, graf lineární funkce, definiční obor, obor hodnot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LINEÁRNÍ FUNKCE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-procvičení základních pojmů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869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1. Pokus se vlastními slovy definovat: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53206"/>
            <a:ext cx="8229600" cy="4065315"/>
          </a:xfrm>
        </p:spPr>
        <p:txBody>
          <a:bodyPr/>
          <a:lstStyle/>
          <a:p>
            <a:r>
              <a:rPr lang="cs-CZ" dirty="0" smtClean="0"/>
              <a:t>Co je funkce? Jak ji označujeme?</a:t>
            </a:r>
          </a:p>
          <a:p>
            <a:r>
              <a:rPr lang="cs-CZ" dirty="0" smtClean="0"/>
              <a:t>Čím můžeme funkci vyjádřit?</a:t>
            </a:r>
          </a:p>
          <a:p>
            <a:r>
              <a:rPr lang="cs-CZ" dirty="0" smtClean="0"/>
              <a:t>Co je definiční obor funkce? Jak jej značíme?</a:t>
            </a:r>
          </a:p>
          <a:p>
            <a:r>
              <a:rPr lang="cs-CZ" dirty="0" smtClean="0"/>
              <a:t>Co je obor hodnot? Jak jej značíme?</a:t>
            </a:r>
          </a:p>
          <a:p>
            <a:r>
              <a:rPr lang="cs-CZ" dirty="0" smtClean="0"/>
              <a:t>Co víš o lineární funkci?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profesor\AppData\Local\Microsoft\Windows\Temporary Internet Files\Content.IE5\B8JK9YX8\MP9003988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411" y="4005064"/>
            <a:ext cx="2264296" cy="243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510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Odpovědi: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80728"/>
            <a:ext cx="8229600" cy="532859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Funkce </a:t>
            </a:r>
            <a:r>
              <a:rPr lang="cs-CZ" b="1" dirty="0" smtClean="0">
                <a:solidFill>
                  <a:schemeClr val="tx2"/>
                </a:solidFill>
              </a:rPr>
              <a:t>f</a:t>
            </a:r>
            <a:r>
              <a:rPr lang="cs-CZ" dirty="0" smtClean="0">
                <a:solidFill>
                  <a:schemeClr val="tx2"/>
                </a:solidFill>
              </a:rPr>
              <a:t> = matematický předpis, který každému prvku množiny </a:t>
            </a:r>
            <a:r>
              <a:rPr lang="cs-CZ" dirty="0" err="1" smtClean="0">
                <a:solidFill>
                  <a:schemeClr val="tx2"/>
                </a:solidFill>
              </a:rPr>
              <a:t>D</a:t>
            </a:r>
            <a:r>
              <a:rPr lang="cs-CZ" baseline="-25000" dirty="0" err="1" smtClean="0">
                <a:solidFill>
                  <a:schemeClr val="tx2"/>
                </a:solidFill>
              </a:rPr>
              <a:t>f</a:t>
            </a:r>
            <a:r>
              <a:rPr lang="cs-CZ" dirty="0" smtClean="0">
                <a:solidFill>
                  <a:schemeClr val="tx2"/>
                </a:solidFill>
              </a:rPr>
              <a:t> přiřazuje právě jedno číslo z množiny reálných čísel R.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Funkci můžeme vyjádřit = rovnicí, výčtem prvků (tabulkou), grafem.</a:t>
            </a:r>
          </a:p>
          <a:p>
            <a:r>
              <a:rPr lang="cs-CZ" dirty="0" err="1" smtClean="0">
                <a:solidFill>
                  <a:schemeClr val="tx2"/>
                </a:solidFill>
              </a:rPr>
              <a:t>D</a:t>
            </a:r>
            <a:r>
              <a:rPr lang="cs-CZ" baseline="-25000" dirty="0" err="1" smtClean="0">
                <a:solidFill>
                  <a:schemeClr val="tx2"/>
                </a:solidFill>
              </a:rPr>
              <a:t>f</a:t>
            </a:r>
            <a:r>
              <a:rPr lang="cs-CZ" dirty="0" smtClean="0">
                <a:solidFill>
                  <a:schemeClr val="tx2"/>
                </a:solidFill>
              </a:rPr>
              <a:t> = množina reálných čísel R nebo její část</a:t>
            </a:r>
          </a:p>
          <a:p>
            <a:r>
              <a:rPr lang="cs-CZ" dirty="0" err="1" smtClean="0">
                <a:solidFill>
                  <a:schemeClr val="tx2"/>
                </a:solidFill>
              </a:rPr>
              <a:t>H</a:t>
            </a:r>
            <a:r>
              <a:rPr lang="cs-CZ" baseline="-25000" dirty="0" err="1" smtClean="0">
                <a:solidFill>
                  <a:schemeClr val="tx2"/>
                </a:solidFill>
              </a:rPr>
              <a:t>f</a:t>
            </a:r>
            <a:r>
              <a:rPr lang="cs-CZ" baseline="-25000" dirty="0" smtClean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= množina všech čísel přiřazených funkcí </a:t>
            </a:r>
            <a:r>
              <a:rPr lang="cs-CZ" b="1" dirty="0" smtClean="0">
                <a:solidFill>
                  <a:schemeClr val="tx2"/>
                </a:solidFill>
              </a:rPr>
              <a:t>f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Lineární funkce je vyjádřená rovnicí </a:t>
            </a:r>
            <a:r>
              <a:rPr lang="cs-CZ" b="1" dirty="0" smtClean="0">
                <a:solidFill>
                  <a:schemeClr val="tx2"/>
                </a:solidFill>
              </a:rPr>
              <a:t>y = </a:t>
            </a:r>
            <a:r>
              <a:rPr lang="cs-CZ" b="1" dirty="0" err="1" smtClean="0">
                <a:solidFill>
                  <a:schemeClr val="tx2"/>
                </a:solidFill>
              </a:rPr>
              <a:t>ax</a:t>
            </a:r>
            <a:r>
              <a:rPr lang="cs-CZ" b="1" dirty="0" smtClean="0">
                <a:solidFill>
                  <a:schemeClr val="tx2"/>
                </a:solidFill>
              </a:rPr>
              <a:t> + b</a:t>
            </a:r>
            <a:r>
              <a:rPr lang="cs-CZ" dirty="0" smtClean="0">
                <a:solidFill>
                  <a:schemeClr val="tx2"/>
                </a:solidFill>
              </a:rPr>
              <a:t>, jejím grafem je přímka nebo její část, definičním oborem množina reálných čísel.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57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2. Tajenka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7329595"/>
              </p:ext>
            </p:extLst>
          </p:nvPr>
        </p:nvGraphicFramePr>
        <p:xfrm>
          <a:off x="457200" y="1556792"/>
          <a:ext cx="8229600" cy="48643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452586"/>
                <a:gridCol w="576114"/>
                <a:gridCol w="514350"/>
              </a:tblGrid>
              <a:tr h="4142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551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b="1" dirty="0" smtClean="0"/>
              <a:t>Legenda k tajence: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8229600" cy="4968552"/>
          </a:xfrm>
        </p:spPr>
        <p:txBody>
          <a:bodyPr>
            <a:no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Úsečka AC v obdélníku ABCD.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 smtClean="0">
                <a:solidFill>
                  <a:schemeClr val="tx2"/>
                </a:solidFill>
              </a:rPr>
              <a:t>Přímka</a:t>
            </a:r>
            <a:r>
              <a:rPr lang="cs-CZ" sz="1600" dirty="0">
                <a:solidFill>
                  <a:schemeClr val="tx2"/>
                </a:solidFill>
              </a:rPr>
              <a:t>, která má s kružnicí jeden společný bod.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Čtyřúhelník, jehož všechny strany mají stejné délky a vedlejší strany nejsou na sebe kolmé.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Přímka, která má s kružnicí dva společné body.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Těleso, jehož podstavy jsou shodné mnohoúhelníky ležící v rovinách, které jsou kolmé na jeho boční hrany.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Úsečka, část sečny, jejíž krajní body leží na kružnici.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Množina všech bodů v rovině, které mají od daného bodu S stejnou vzdálenost.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Čtyřúhelník, jehož vedlejší strany jsou na sebe kolmé, ale nemají stejnou délku.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Část roviny ohraničená dvěma polopřímkami se společným počátkem.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Množina všech bodů roviny, jejichž vzdálenost je od daného bodu menší nebo se rovná r.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Přímka, která s danou přímkou svírá pravý úhel.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Část roviny ohraničená dvěma soustřednými kružnicemi.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600" dirty="0">
                <a:solidFill>
                  <a:schemeClr val="tx2"/>
                </a:solidFill>
              </a:rPr>
              <a:t>Těleso, jehož síť je tvořena 6 shodnými čtverci.</a:t>
            </a:r>
          </a:p>
          <a:p>
            <a:pPr marL="0" indent="0">
              <a:buNone/>
            </a:pPr>
            <a:endParaRPr lang="cs-CZ" sz="16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1600" b="1" dirty="0" smtClean="0">
                <a:solidFill>
                  <a:schemeClr val="tx2"/>
                </a:solidFill>
              </a:rPr>
              <a:t>Tajenka: ……………………… byl první, který asi v r.1734 zavedl zápis funkce ve tvaru </a:t>
            </a:r>
            <a:r>
              <a:rPr lang="cs-CZ" sz="1600" b="1" u="sng" dirty="0" smtClean="0">
                <a:solidFill>
                  <a:schemeClr val="tx2"/>
                </a:solidFill>
              </a:rPr>
              <a:t>y = f(x).</a:t>
            </a:r>
            <a:endParaRPr lang="cs-CZ" sz="16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69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Řešení tajenky: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7347396"/>
              </p:ext>
            </p:extLst>
          </p:nvPr>
        </p:nvGraphicFramePr>
        <p:xfrm>
          <a:off x="457200" y="1556792"/>
          <a:ext cx="8229600" cy="4859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514350"/>
                <a:gridCol w="452586"/>
                <a:gridCol w="576114"/>
                <a:gridCol w="514350"/>
              </a:tblGrid>
              <a:tr h="4142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1.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Ú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H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P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Ř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Í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Č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</a:tr>
              <a:tr h="3454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5.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6.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Ě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Ž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É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Ú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mpd="sng">
                      <a:noFill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10.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11.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12.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Z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Ž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13.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043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3. Rozhodni, která z daných funkcí je lineární. Proč? 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2328558"/>
                <a:ext cx="8229600" cy="452596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dirty="0" smtClean="0"/>
                  <a:t>a/ </a:t>
                </a:r>
                <a:r>
                  <a:rPr lang="cs-CZ" i="1" dirty="0" smtClean="0"/>
                  <a:t>y = 9x ,  x </a:t>
                </a:r>
                <a:r>
                  <a:rPr lang="el-GR" i="1" dirty="0" smtClean="0"/>
                  <a:t>ϵ</a:t>
                </a:r>
                <a:r>
                  <a:rPr lang="cs-CZ" i="1" dirty="0" smtClean="0"/>
                  <a:t> R</a:t>
                </a:r>
              </a:p>
              <a:p>
                <a:r>
                  <a:rPr lang="cs-CZ" dirty="0" smtClean="0"/>
                  <a:t>b/ </a:t>
                </a:r>
                <a:r>
                  <a:rPr lang="cs-CZ" i="1" dirty="0" smtClean="0"/>
                  <a:t>y = 4x – 5 ,  x </a:t>
                </a:r>
                <a:r>
                  <a:rPr lang="el-GR" i="1" dirty="0" smtClean="0"/>
                  <a:t>ϵ</a:t>
                </a:r>
                <a:r>
                  <a:rPr lang="cs-CZ" i="1" dirty="0" smtClean="0"/>
                  <a:t> R</a:t>
                </a:r>
              </a:p>
              <a:p>
                <a:r>
                  <a:rPr lang="cs-CZ" dirty="0" smtClean="0"/>
                  <a:t>c/  </a:t>
                </a:r>
                <a:r>
                  <a:rPr lang="cs-CZ" i="1" dirty="0" smtClean="0"/>
                  <a:t>y =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−1</m:t>
                        </m:r>
                      </m:num>
                      <m:den>
                        <m:r>
                          <a:rPr lang="cs-CZ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  <a:r>
                  <a:rPr lang="cs-CZ" i="1" dirty="0" smtClean="0"/>
                  <a:t>,  x  </a:t>
                </a:r>
                <a:r>
                  <a:rPr lang="el-GR" i="1" dirty="0" smtClean="0"/>
                  <a:t>ϵ</a:t>
                </a:r>
                <a:r>
                  <a:rPr lang="cs-CZ" i="1" dirty="0" smtClean="0"/>
                  <a:t> R, x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i="1" dirty="0" smtClean="0"/>
                  <a:t> 0</a:t>
                </a:r>
              </a:p>
              <a:p>
                <a:r>
                  <a:rPr lang="cs-CZ" dirty="0" smtClean="0"/>
                  <a:t>d/  </a:t>
                </a:r>
                <a:r>
                  <a:rPr lang="cs-CZ" i="1" dirty="0" smtClean="0"/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 , </a:t>
                </a:r>
                <a:r>
                  <a:rPr lang="cs-CZ" i="1" dirty="0"/>
                  <a:t>x  </a:t>
                </a:r>
                <a:r>
                  <a:rPr lang="el-GR" i="1" dirty="0"/>
                  <a:t>ϵ</a:t>
                </a:r>
                <a:r>
                  <a:rPr lang="cs-CZ" i="1" dirty="0"/>
                  <a:t> R, x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i="1" dirty="0"/>
                  <a:t> 0</a:t>
                </a:r>
              </a:p>
              <a:p>
                <a:r>
                  <a:rPr lang="cs-CZ" dirty="0" smtClean="0"/>
                  <a:t>e/  </a:t>
                </a:r>
                <a:r>
                  <a:rPr lang="cs-CZ" i="1" dirty="0" smtClean="0"/>
                  <a:t>y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i="0" smtClean="0">
                            <a:latin typeface="Cambria Math"/>
                          </a:rPr>
                          <m:t>x</m:t>
                        </m:r>
                      </m:e>
                      <m:sup>
                        <m:r>
                          <a:rPr lang="cs-CZ" i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+  5 ,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dirty="0"/>
                  <a:t>x </a:t>
                </a:r>
                <a:r>
                  <a:rPr lang="el-GR" dirty="0"/>
                  <a:t>ϵ</a:t>
                </a:r>
                <a:r>
                  <a:rPr lang="cs-CZ" dirty="0"/>
                  <a:t> R</a:t>
                </a:r>
              </a:p>
              <a:p>
                <a:r>
                  <a:rPr lang="cs-CZ" dirty="0" smtClean="0"/>
                  <a:t>f/  </a:t>
                </a:r>
                <a:r>
                  <a:rPr lang="cs-CZ" i="1" dirty="0" smtClean="0"/>
                  <a:t>y =  12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2328558"/>
                <a:ext cx="8229600" cy="4525963"/>
              </a:xfrm>
              <a:blipFill rotWithShape="1">
                <a:blip r:embed="rId2"/>
                <a:stretch>
                  <a:fillRect l="-1704" t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 descr="C:\Users\profesor\AppData\Local\Microsoft\Windows\Temporary Internet Files\Content.IE5\B8JK9YX8\MP9003988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140968"/>
            <a:ext cx="316835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164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Řešení: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160101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ANO -  a, b, f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                       ….rovnice jsou ve tvaru y= </a:t>
            </a:r>
            <a:r>
              <a:rPr lang="cs-CZ" dirty="0" err="1" smtClean="0">
                <a:solidFill>
                  <a:schemeClr val="tx2"/>
                </a:solidFill>
              </a:rPr>
              <a:t>ax</a:t>
            </a:r>
            <a:r>
              <a:rPr lang="cs-CZ" dirty="0" smtClean="0">
                <a:solidFill>
                  <a:schemeClr val="tx2"/>
                </a:solidFill>
              </a:rPr>
              <a:t> + b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NE    -  d, c, e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36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4. Sestroj graf lineární funkce:</a:t>
            </a:r>
            <a:br>
              <a:rPr lang="cs-CZ" b="1" dirty="0" smtClean="0"/>
            </a:br>
            <a:r>
              <a:rPr lang="cs-CZ" dirty="0" smtClean="0"/>
              <a:t> </a:t>
            </a:r>
            <a:r>
              <a:rPr lang="cs-CZ" b="1" dirty="0" smtClean="0"/>
              <a:t>y = 3x –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sym typeface="Wingdings" pitchFamily="2" charset="2"/>
              </a:rPr>
              <a:t>Grafem lineární funkce je přímka </a:t>
            </a:r>
            <a:r>
              <a:rPr lang="cs-CZ" dirty="0" smtClean="0">
                <a:sym typeface="Wingdings" pitchFamily="2" charset="2"/>
              </a:rPr>
              <a:t>.</a:t>
            </a:r>
          </a:p>
          <a:p>
            <a:r>
              <a:rPr lang="cs-CZ" dirty="0" smtClean="0">
                <a:sym typeface="Wingdings" pitchFamily="2" charset="2"/>
              </a:rPr>
              <a:t>Přímka je určena dvěma body, například A,B.</a:t>
            </a:r>
            <a:endParaRPr lang="cs-CZ" dirty="0" smtClean="0"/>
          </a:p>
          <a:p>
            <a:r>
              <a:rPr lang="cs-CZ" dirty="0" smtClean="0"/>
              <a:t>Určíme souřadnice obou bodů, kterými bude graf funkce procházet.</a:t>
            </a:r>
          </a:p>
          <a:p>
            <a:r>
              <a:rPr lang="cs-CZ" dirty="0" smtClean="0"/>
              <a:t>Bod 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např.  </a:t>
            </a:r>
            <a:r>
              <a:rPr lang="cs-CZ" dirty="0"/>
              <a:t>x</a:t>
            </a:r>
            <a:r>
              <a:rPr lang="cs-CZ" dirty="0" smtClean="0"/>
              <a:t> = 0  </a:t>
            </a:r>
            <a:r>
              <a:rPr lang="cs-CZ" dirty="0" smtClean="0">
                <a:sym typeface="Wingdings" pitchFamily="2" charset="2"/>
              </a:rPr>
              <a:t> dosadíme do rovnice funkce</a:t>
            </a:r>
          </a:p>
          <a:p>
            <a:pPr marL="0" indent="0">
              <a:buNone/>
            </a:pPr>
            <a:r>
              <a:rPr lang="cs-CZ" dirty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                         dopočítáme hodnotu y</a:t>
            </a:r>
          </a:p>
          <a:p>
            <a:r>
              <a:rPr lang="cs-CZ" dirty="0" smtClean="0">
                <a:sym typeface="Wingdings" pitchFamily="2" charset="2"/>
              </a:rPr>
              <a:t>Bod B:</a:t>
            </a:r>
          </a:p>
          <a:p>
            <a:pPr marL="0" indent="0">
              <a:buNone/>
            </a:pPr>
            <a:r>
              <a:rPr lang="cs-CZ" dirty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   např.  x = 1   dosadíme do rovnice funkce</a:t>
            </a:r>
          </a:p>
          <a:p>
            <a:pPr marL="0" indent="0">
              <a:buNone/>
            </a:pPr>
            <a:r>
              <a:rPr lang="cs-CZ" dirty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                         dopočítáme hodnotu 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388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Bod A:  x = 0, y = - 1  </a:t>
            </a:r>
            <a:r>
              <a:rPr lang="cs-CZ" dirty="0" smtClean="0">
                <a:solidFill>
                  <a:schemeClr val="tx2"/>
                </a:solidFill>
                <a:sym typeface="Wingdings" pitchFamily="2" charset="2"/>
              </a:rPr>
              <a:t> </a:t>
            </a:r>
            <a:r>
              <a:rPr lang="cs-CZ" b="1" dirty="0" smtClean="0">
                <a:solidFill>
                  <a:schemeClr val="tx2"/>
                </a:solidFill>
                <a:sym typeface="Wingdings" pitchFamily="2" charset="2"/>
              </a:rPr>
              <a:t>A[0,-1]</a:t>
            </a:r>
          </a:p>
          <a:p>
            <a:r>
              <a:rPr lang="cs-CZ" dirty="0" smtClean="0">
                <a:solidFill>
                  <a:schemeClr val="tx2"/>
                </a:solidFill>
                <a:sym typeface="Wingdings" pitchFamily="2" charset="2"/>
              </a:rPr>
              <a:t>Bod B:  x = 1, y =   2   </a:t>
            </a:r>
            <a:r>
              <a:rPr lang="cs-CZ" b="1" dirty="0" smtClean="0">
                <a:solidFill>
                  <a:schemeClr val="tx2"/>
                </a:solidFill>
                <a:sym typeface="Wingdings" pitchFamily="2" charset="2"/>
              </a:rPr>
              <a:t> B[1, 2]</a:t>
            </a:r>
          </a:p>
          <a:p>
            <a:r>
              <a:rPr lang="cs-CZ" dirty="0" smtClean="0">
                <a:solidFill>
                  <a:schemeClr val="tx2"/>
                </a:solidFill>
                <a:sym typeface="Wingdings" pitchFamily="2" charset="2"/>
              </a:rPr>
              <a:t>Zakreslíme body A </a:t>
            </a:r>
            <a:r>
              <a:rPr lang="cs-CZ" dirty="0" err="1" smtClean="0">
                <a:solidFill>
                  <a:schemeClr val="tx2"/>
                </a:solidFill>
                <a:sym typeface="Wingdings" pitchFamily="2" charset="2"/>
              </a:rPr>
              <a:t>a</a:t>
            </a:r>
            <a:r>
              <a:rPr lang="cs-CZ" dirty="0" smtClean="0">
                <a:solidFill>
                  <a:schemeClr val="tx2"/>
                </a:solidFill>
                <a:sym typeface="Wingdings" pitchFamily="2" charset="2"/>
              </a:rPr>
              <a:t> B do pravoúhlé soustavy souřadnic.</a:t>
            </a:r>
          </a:p>
          <a:p>
            <a:r>
              <a:rPr lang="cs-CZ" dirty="0" smtClean="0">
                <a:solidFill>
                  <a:schemeClr val="tx2"/>
                </a:solidFill>
                <a:sym typeface="Wingdings" pitchFamily="2" charset="2"/>
              </a:rPr>
              <a:t>Sestrojíme přímku AB ….. graf lineární funkce y= 3x – 1.</a:t>
            </a:r>
          </a:p>
        </p:txBody>
      </p:sp>
    </p:spTree>
    <p:extLst>
      <p:ext uri="{BB962C8B-B14F-4D97-AF65-F5344CB8AC3E}">
        <p14:creationId xmlns:p14="http://schemas.microsoft.com/office/powerpoint/2010/main" val="606142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629</Words>
  <Application>Microsoft Office PowerPoint</Application>
  <PresentationFormat>Předvádění na obrazovce (4:3)</PresentationFormat>
  <Paragraphs>196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Prezentace aplikace PowerPoint</vt:lpstr>
      <vt:lpstr>LINEÁRNÍ FUNKCE</vt:lpstr>
      <vt:lpstr>1. Pokus se vlastními slovy definovat:</vt:lpstr>
      <vt:lpstr>Odpovědi: </vt:lpstr>
      <vt:lpstr>2. Tajenka</vt:lpstr>
      <vt:lpstr>Legenda k tajence:</vt:lpstr>
      <vt:lpstr> Řešení tajenky:</vt:lpstr>
      <vt:lpstr>3. Rozhodni, která z daných funkcí je lineární. Proč? </vt:lpstr>
      <vt:lpstr>Řešení: </vt:lpstr>
      <vt:lpstr>4. Sestroj graf lineární funkce:  y = 3x – 1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44</cp:revision>
  <dcterms:created xsi:type="dcterms:W3CDTF">2013-03-05T19:40:32Z</dcterms:created>
  <dcterms:modified xsi:type="dcterms:W3CDTF">2013-04-04T14:28:01Z</dcterms:modified>
</cp:coreProperties>
</file>