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9" r:id="rId4"/>
    <p:sldId id="258" r:id="rId5"/>
    <p:sldId id="259" r:id="rId6"/>
    <p:sldId id="270" r:id="rId7"/>
    <p:sldId id="271" r:id="rId8"/>
    <p:sldId id="272" r:id="rId9"/>
    <p:sldId id="273" r:id="rId10"/>
    <p:sldId id="274" r:id="rId11"/>
    <p:sldId id="27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F55BA-B9EC-4C87-8C05-E2032BBDC569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B1A6E-55FD-47DF-9DE1-12789BB8C4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19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B1A6E-55FD-47DF-9DE1-12789BB8C4B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97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72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74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027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37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57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14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916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810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52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769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43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70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opis: C:\Users\pc\Desktop\OPV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7838947"/>
              </p:ext>
            </p:extLst>
          </p:nvPr>
        </p:nvGraphicFramePr>
        <p:xfrm>
          <a:off x="1403648" y="3573016"/>
          <a:ext cx="6522734" cy="15452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VY_32_INOVACE_1805_SLOVNÍ_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ÚLOHY_O_POHYBU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    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Řešení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slovních úloh o pohybu 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66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tx2"/>
                </a:solidFill>
              </a:rPr>
              <a:t>Prezentace je určena žákům 9. tříd, </a:t>
            </a:r>
            <a:r>
              <a:rPr lang="cs-CZ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200" b="1" dirty="0" smtClean="0">
                <a:solidFill>
                  <a:schemeClr val="tx2"/>
                </a:solidFill>
              </a:rPr>
              <a:t>.</a:t>
            </a:r>
          </a:p>
          <a:p>
            <a:pPr algn="ctr"/>
            <a:r>
              <a:rPr lang="cs-CZ" sz="3200" b="1" dirty="0" smtClean="0">
                <a:solidFill>
                  <a:schemeClr val="tx2"/>
                </a:solidFill>
              </a:rPr>
              <a:t>Je zaměřena na procvičení řešení slovních úloh o pohybu pomocí rovnic o jedné neznámé a soustavy rovnic o dvou neznámých.</a:t>
            </a:r>
          </a:p>
          <a:p>
            <a:pPr algn="ctr"/>
            <a:r>
              <a:rPr lang="cs-CZ" sz="3200" b="1" dirty="0" smtClean="0">
                <a:solidFill>
                  <a:schemeClr val="tx2"/>
                </a:solidFill>
              </a:rPr>
              <a:t>Žáci si zopakují řešení lineárních rovnic           a soustav dvou rovnic o dvou neznámých.</a:t>
            </a:r>
            <a:endParaRPr lang="cs-C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11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vytvoření: </a:t>
            </a:r>
            <a:r>
              <a:rPr lang="cs-CZ" sz="3600" dirty="0" smtClean="0"/>
              <a:t>19. 3. 2013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Klíčová slova:</a:t>
            </a:r>
            <a:r>
              <a:rPr lang="cs-CZ" sz="3600" dirty="0" smtClean="0"/>
              <a:t> slovní úloha o pohybu, neznámá, rovnice, soustava 2 rovnic, zkouška, odpověď 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310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Slovní úlohy o pohybu</a:t>
            </a:r>
            <a:br>
              <a:rPr lang="cs-CZ" b="1" u="sng" dirty="0" smtClean="0"/>
            </a:br>
            <a:endParaRPr lang="cs-CZ" b="1" u="sng" dirty="0"/>
          </a:p>
        </p:txBody>
      </p:sp>
      <p:pic>
        <p:nvPicPr>
          <p:cNvPr id="1026" name="Picture 2" descr="C:\Users\profesor\AppData\Local\Microsoft\Windows\Temporary Internet Files\Content.IE5\1HGVS8WG\MP90044906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988840"/>
            <a:ext cx="3528393" cy="37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fesor\AppData\Local\Microsoft\Windows\Temporary Internet Files\Content.IE5\CB2KT72U\MP900405280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88840"/>
            <a:ext cx="3240360" cy="2736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703418" y="5085184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s = v . t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168334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143000"/>
          </a:xfrm>
        </p:spPr>
        <p:txBody>
          <a:bodyPr/>
          <a:lstStyle/>
          <a:p>
            <a:r>
              <a:rPr lang="cs-CZ" b="1" u="sng" dirty="0" smtClean="0"/>
              <a:t>Postup při řešení slovních úloh: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využijeme vztah…</a:t>
            </a:r>
            <a:r>
              <a:rPr lang="cs-CZ" dirty="0" err="1" smtClean="0"/>
              <a:t>dráha,rychlost,čas</a:t>
            </a:r>
            <a:r>
              <a:rPr lang="cs-CZ" dirty="0" smtClean="0"/>
              <a:t> </a:t>
            </a:r>
            <a:r>
              <a:rPr lang="cs-CZ" dirty="0" smtClean="0">
                <a:sym typeface="Wingdings" pitchFamily="2" charset="2"/>
              </a:rPr>
              <a:t> </a:t>
            </a:r>
            <a:r>
              <a:rPr lang="cs-CZ" i="1" dirty="0" smtClean="0">
                <a:solidFill>
                  <a:srgbClr val="C00000"/>
                </a:solidFill>
                <a:sym typeface="Wingdings" pitchFamily="2" charset="2"/>
              </a:rPr>
              <a:t>s = v . t</a:t>
            </a:r>
            <a:endParaRPr lang="cs-CZ" dirty="0" smtClean="0">
              <a:solidFill>
                <a:srgbClr val="C00000"/>
              </a:solidFill>
            </a:endParaRPr>
          </a:p>
          <a:p>
            <a:r>
              <a:rPr lang="cs-CZ" dirty="0" smtClean="0"/>
              <a:t>náčrtek</a:t>
            </a:r>
          </a:p>
          <a:p>
            <a:r>
              <a:rPr lang="cs-CZ" dirty="0"/>
              <a:t>z</a:t>
            </a:r>
            <a:r>
              <a:rPr lang="cs-CZ" dirty="0" smtClean="0"/>
              <a:t>volíme jednu nebo dvě neznámé </a:t>
            </a:r>
            <a:r>
              <a:rPr lang="cs-CZ" b="1" dirty="0" smtClean="0"/>
              <a:t>x</a:t>
            </a:r>
            <a:r>
              <a:rPr lang="cs-CZ" dirty="0" smtClean="0"/>
              <a:t>, </a:t>
            </a:r>
            <a:r>
              <a:rPr lang="cs-CZ" b="1" dirty="0" smtClean="0"/>
              <a:t>y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/>
              <a:t>s</a:t>
            </a:r>
            <a:r>
              <a:rPr lang="cs-CZ" dirty="0" smtClean="0"/>
              <a:t>estavíme rovnici nebo </a:t>
            </a:r>
            <a:r>
              <a:rPr lang="cs-CZ" dirty="0"/>
              <a:t>soustavu </a:t>
            </a:r>
            <a:r>
              <a:rPr lang="cs-CZ" dirty="0" smtClean="0"/>
              <a:t>rovnic</a:t>
            </a:r>
            <a:endParaRPr lang="cs-CZ" dirty="0"/>
          </a:p>
          <a:p>
            <a:r>
              <a:rPr lang="cs-CZ" dirty="0" smtClean="0"/>
              <a:t>řešíme rovnici nebo soustavu </a:t>
            </a:r>
            <a:r>
              <a:rPr lang="cs-CZ" dirty="0"/>
              <a:t>rovnic</a:t>
            </a:r>
          </a:p>
          <a:p>
            <a:r>
              <a:rPr lang="cs-CZ" dirty="0" smtClean="0"/>
              <a:t>podle </a:t>
            </a:r>
            <a:r>
              <a:rPr lang="cs-CZ" dirty="0"/>
              <a:t>textu slovní úlohy provedeme zkoušku </a:t>
            </a:r>
          </a:p>
          <a:p>
            <a:r>
              <a:rPr lang="cs-CZ" dirty="0" smtClean="0"/>
              <a:t>zapíšeme </a:t>
            </a:r>
            <a:r>
              <a:rPr lang="cs-CZ" dirty="0"/>
              <a:t>odpověď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467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1. úloha</a:t>
            </a:r>
            <a:endParaRPr lang="cs-CZ" b="1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8760"/>
                <a:ext cx="8229600" cy="4525963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2"/>
                    </a:solidFill>
                  </a:rPr>
                  <a:t>Podbořany a Žatec jsou od sebe vzdáleny 15km. Z obou měst vyrazili proti sobě současně dva chlapci Lukáš a Matěj. Lukáš šel z Podbořan pěšky rychlostí 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𝑘𝑚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h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2"/>
                    </a:solidFill>
                  </a:rPr>
                  <a:t>. Matěj jel ze Žatce na kole rychlostí 20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𝑘𝑚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h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2"/>
                    </a:solidFill>
                  </a:rPr>
                  <a:t>. 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2"/>
                    </a:solidFill>
                  </a:rPr>
                  <a:t>Za jakou dobu a jak 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2"/>
                    </a:solidFill>
                  </a:rPr>
                  <a:t>daleko od Podbořan 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2"/>
                    </a:solidFill>
                  </a:rPr>
                  <a:t>se oba chlapci setkají?</a:t>
                </a:r>
                <a:endParaRPr lang="cs-CZ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8760"/>
                <a:ext cx="8229600" cy="4525963"/>
              </a:xfrm>
              <a:blipFill rotWithShape="1">
                <a:blip r:embed="rId2"/>
                <a:stretch>
                  <a:fillRect l="-1926" t="-2826" r="-5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profesor\AppData\Local\Microsoft\Windows\Temporary Internet Files\Content.IE5\1HGVS8WG\MP90038755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964" y="3429000"/>
            <a:ext cx="3299404" cy="2465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320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1619672" y="2492896"/>
            <a:ext cx="58326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619672" y="2276872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779912" y="2276872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7452320" y="2276872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1475656" y="27809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610045" y="2790947"/>
            <a:ext cx="396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X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218294" y="2790947"/>
            <a:ext cx="468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Ž</a:t>
            </a:r>
            <a:endParaRPr lang="cs-CZ" dirty="0"/>
          </a:p>
        </p:txBody>
      </p:sp>
      <p:sp>
        <p:nvSpPr>
          <p:cNvPr id="24" name="Levá složená závorka 23"/>
          <p:cNvSpPr/>
          <p:nvPr/>
        </p:nvSpPr>
        <p:spPr>
          <a:xfrm rot="5400000">
            <a:off x="4118025" y="-1201436"/>
            <a:ext cx="835944" cy="5832649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Pravá složená závorka 24"/>
          <p:cNvSpPr/>
          <p:nvPr/>
        </p:nvSpPr>
        <p:spPr>
          <a:xfrm rot="5400000">
            <a:off x="2378936" y="2429734"/>
            <a:ext cx="648072" cy="2153879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Pravá složená závorka 25"/>
          <p:cNvSpPr/>
          <p:nvPr/>
        </p:nvSpPr>
        <p:spPr>
          <a:xfrm rot="5400000">
            <a:off x="5312958" y="1691350"/>
            <a:ext cx="680450" cy="3598274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5004048" y="122811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/>
              <a:t> </a:t>
            </a:r>
            <a:r>
              <a:rPr lang="cs-CZ" i="1" dirty="0" smtClean="0"/>
              <a:t>s = 15 km</a:t>
            </a:r>
            <a:endParaRPr lang="cs-CZ" i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526481" y="3731286"/>
            <a:ext cx="352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r>
              <a:rPr lang="cs-CZ" baseline="-25000" dirty="0" smtClean="0"/>
              <a:t>1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475629" y="3731286"/>
            <a:ext cx="352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r>
              <a:rPr lang="cs-CZ" baseline="-25000" dirty="0" smtClean="0"/>
              <a:t>2</a:t>
            </a:r>
            <a:endParaRPr lang="cs-CZ" dirty="0"/>
          </a:p>
        </p:txBody>
      </p:sp>
      <p:cxnSp>
        <p:nvCxnSpPr>
          <p:cNvPr id="32" name="Přímá spojnice se šipkou 31"/>
          <p:cNvCxnSpPr/>
          <p:nvPr/>
        </p:nvCxnSpPr>
        <p:spPr>
          <a:xfrm>
            <a:off x="1710965" y="2295364"/>
            <a:ext cx="116849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H="1">
            <a:off x="5940152" y="2300001"/>
            <a:ext cx="136815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874013" y="2137588"/>
            <a:ext cx="1079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Lukáš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7452322" y="2132861"/>
            <a:ext cx="918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Matěj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714948" y="2452246"/>
            <a:ext cx="134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v</a:t>
            </a:r>
            <a:r>
              <a:rPr lang="cs-CZ" i="1" baseline="-25000" dirty="0" smtClean="0"/>
              <a:t>1</a:t>
            </a:r>
            <a:r>
              <a:rPr lang="cs-CZ" i="1" dirty="0" smtClean="0"/>
              <a:t>= 5 km/h</a:t>
            </a:r>
            <a:endParaRPr lang="cs-CZ" i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5990462" y="2421615"/>
            <a:ext cx="1461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v</a:t>
            </a:r>
            <a:r>
              <a:rPr lang="cs-CZ" i="1" baseline="-25000" dirty="0" smtClean="0"/>
              <a:t>2</a:t>
            </a:r>
            <a:r>
              <a:rPr lang="cs-CZ" i="1" dirty="0" smtClean="0"/>
              <a:t> = 20 km/h</a:t>
            </a:r>
            <a:endParaRPr lang="cs-CZ" i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2250850" y="4100618"/>
            <a:ext cx="1895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</a:t>
            </a:r>
            <a:r>
              <a:rPr lang="cs-CZ" b="1" baseline="-25000" dirty="0" smtClean="0"/>
              <a:t>1</a:t>
            </a:r>
            <a:r>
              <a:rPr lang="cs-CZ" b="1" dirty="0" smtClean="0"/>
              <a:t> = v</a:t>
            </a:r>
            <a:r>
              <a:rPr lang="cs-CZ" b="1" baseline="-25000" dirty="0" smtClean="0"/>
              <a:t>1</a:t>
            </a:r>
            <a:r>
              <a:rPr lang="cs-CZ" b="1" dirty="0" smtClean="0"/>
              <a:t> . </a:t>
            </a:r>
            <a:r>
              <a:rPr lang="cs-CZ" b="1" dirty="0"/>
              <a:t>t</a:t>
            </a:r>
          </a:p>
        </p:txBody>
      </p:sp>
      <p:sp>
        <p:nvSpPr>
          <p:cNvPr id="44" name="TextovéPole 43"/>
          <p:cNvSpPr txBox="1"/>
          <p:nvPr/>
        </p:nvSpPr>
        <p:spPr>
          <a:xfrm>
            <a:off x="5180538" y="4100291"/>
            <a:ext cx="1296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</a:t>
            </a:r>
            <a:r>
              <a:rPr lang="cs-CZ" b="1" baseline="-25000" dirty="0" smtClean="0"/>
              <a:t>2</a:t>
            </a:r>
            <a:r>
              <a:rPr lang="cs-CZ" b="1" dirty="0" smtClean="0"/>
              <a:t> </a:t>
            </a:r>
            <a:r>
              <a:rPr lang="cs-CZ" b="1" dirty="0"/>
              <a:t>= </a:t>
            </a:r>
            <a:r>
              <a:rPr lang="cs-CZ" b="1" dirty="0" smtClean="0"/>
              <a:t>v</a:t>
            </a:r>
            <a:r>
              <a:rPr lang="cs-CZ" b="1" baseline="-25000" dirty="0" smtClean="0"/>
              <a:t>2</a:t>
            </a:r>
            <a:r>
              <a:rPr lang="cs-CZ" b="1" dirty="0" smtClean="0"/>
              <a:t> </a:t>
            </a:r>
            <a:r>
              <a:rPr lang="cs-CZ" b="1" dirty="0"/>
              <a:t>. t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3841247" y="4552396"/>
            <a:ext cx="2055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 = s</a:t>
            </a:r>
            <a:r>
              <a:rPr lang="cs-CZ" b="1" baseline="-25000" dirty="0" smtClean="0"/>
              <a:t>1</a:t>
            </a:r>
            <a:r>
              <a:rPr lang="cs-CZ" b="1" dirty="0" smtClean="0"/>
              <a:t> + s</a:t>
            </a:r>
            <a:r>
              <a:rPr lang="cs-CZ" b="1" baseline="-25000" dirty="0" smtClean="0"/>
              <a:t>2</a:t>
            </a:r>
            <a:endParaRPr lang="cs-CZ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1799692" y="1919343"/>
            <a:ext cx="971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t</a:t>
            </a:r>
            <a:r>
              <a:rPr lang="cs-CZ" i="1" baseline="-25000" dirty="0" smtClean="0"/>
              <a:t>1</a:t>
            </a:r>
            <a:r>
              <a:rPr lang="cs-CZ" i="1" dirty="0" smtClean="0"/>
              <a:t> = t</a:t>
            </a:r>
            <a:endParaRPr lang="cs-CZ" i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6624228" y="1907540"/>
            <a:ext cx="684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t</a:t>
            </a:r>
            <a:r>
              <a:rPr lang="cs-CZ" i="1" baseline="-25000" dirty="0" smtClean="0"/>
              <a:t>2</a:t>
            </a:r>
            <a:r>
              <a:rPr lang="cs-CZ" i="1" dirty="0" smtClean="0"/>
              <a:t> </a:t>
            </a:r>
            <a:r>
              <a:rPr lang="cs-CZ" i="1" dirty="0"/>
              <a:t>= t</a:t>
            </a:r>
          </a:p>
        </p:txBody>
      </p:sp>
    </p:spTree>
    <p:extLst>
      <p:ext uri="{BB962C8B-B14F-4D97-AF65-F5344CB8AC3E}">
        <p14:creationId xmlns:p14="http://schemas.microsoft.com/office/powerpoint/2010/main" val="49399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1"/>
            <a:ext cx="2602632" cy="216024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</a:t>
            </a:r>
            <a:r>
              <a:rPr lang="cs-CZ" baseline="-25000" dirty="0" smtClean="0"/>
              <a:t>1</a:t>
            </a:r>
            <a:r>
              <a:rPr lang="cs-CZ" dirty="0" smtClean="0"/>
              <a:t> + s</a:t>
            </a:r>
            <a:r>
              <a:rPr lang="cs-CZ" baseline="-25000" dirty="0" smtClean="0"/>
              <a:t>2 </a:t>
            </a:r>
            <a:r>
              <a:rPr lang="cs-CZ" dirty="0"/>
              <a:t>= </a:t>
            </a:r>
            <a:r>
              <a:rPr lang="cs-CZ" dirty="0" smtClean="0"/>
              <a:t>15</a:t>
            </a:r>
          </a:p>
          <a:p>
            <a:pPr marL="0" indent="0">
              <a:buNone/>
            </a:pPr>
            <a:r>
              <a:rPr lang="cs-CZ" dirty="0" smtClean="0"/>
              <a:t>s</a:t>
            </a:r>
            <a:r>
              <a:rPr lang="cs-CZ" baseline="-25000" dirty="0" smtClean="0"/>
              <a:t>1 </a:t>
            </a:r>
            <a:r>
              <a:rPr lang="cs-CZ" dirty="0" smtClean="0"/>
              <a:t>= 5 . t</a:t>
            </a:r>
          </a:p>
          <a:p>
            <a:pPr marL="0" indent="0">
              <a:buNone/>
            </a:pPr>
            <a:r>
              <a:rPr lang="cs-CZ" dirty="0" smtClean="0"/>
              <a:t>s</a:t>
            </a:r>
            <a:r>
              <a:rPr lang="cs-CZ" baseline="-25000" dirty="0" smtClean="0"/>
              <a:t>2 </a:t>
            </a:r>
            <a:r>
              <a:rPr lang="cs-CZ" dirty="0" smtClean="0"/>
              <a:t>= 20 </a:t>
            </a:r>
            <a:r>
              <a:rPr lang="cs-CZ" dirty="0"/>
              <a:t>. </a:t>
            </a:r>
            <a:r>
              <a:rPr lang="cs-CZ" dirty="0" smtClean="0"/>
              <a:t>t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Pravá složená závorka 3"/>
          <p:cNvSpPr/>
          <p:nvPr/>
        </p:nvSpPr>
        <p:spPr>
          <a:xfrm>
            <a:off x="2339752" y="985900"/>
            <a:ext cx="405759" cy="79208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131840" y="985900"/>
            <a:ext cx="55446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5 . t  + 20 . t = 15 </a:t>
            </a:r>
          </a:p>
          <a:p>
            <a:r>
              <a:rPr lang="cs-CZ" sz="3600" dirty="0" smtClean="0"/>
              <a:t>            25 . t = 15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                   t = 15 : 25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                   t = 0,6 h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                   </a:t>
            </a:r>
            <a:r>
              <a:rPr lang="cs-CZ" sz="3600" u="sng" dirty="0" smtClean="0"/>
              <a:t>t = 36 min</a:t>
            </a:r>
            <a:endParaRPr lang="cs-CZ" sz="3600" u="sng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9512" y="3645024"/>
            <a:ext cx="878497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 s</a:t>
            </a:r>
            <a:r>
              <a:rPr lang="cs-CZ" sz="3600" baseline="-25000" dirty="0" smtClean="0"/>
              <a:t>1 </a:t>
            </a:r>
            <a:r>
              <a:rPr lang="cs-CZ" sz="3600" dirty="0"/>
              <a:t>= 5 . </a:t>
            </a:r>
            <a:r>
              <a:rPr lang="cs-CZ" sz="3600" dirty="0" smtClean="0"/>
              <a:t>0,6</a:t>
            </a:r>
          </a:p>
          <a:p>
            <a:r>
              <a:rPr lang="cs-CZ" sz="3600" u="sng" dirty="0" smtClean="0"/>
              <a:t>   s</a:t>
            </a:r>
            <a:r>
              <a:rPr lang="cs-CZ" sz="3600" u="sng" baseline="-25000" dirty="0" smtClean="0"/>
              <a:t>1 </a:t>
            </a:r>
            <a:r>
              <a:rPr lang="cs-CZ" sz="3600" u="sng" dirty="0"/>
              <a:t>= </a:t>
            </a:r>
            <a:r>
              <a:rPr lang="cs-CZ" sz="3600" u="sng" dirty="0" smtClean="0"/>
              <a:t>3 km</a:t>
            </a:r>
          </a:p>
          <a:p>
            <a:endParaRPr lang="cs-CZ" sz="3600" i="1" u="sng" dirty="0"/>
          </a:p>
          <a:p>
            <a:r>
              <a:rPr lang="cs-CZ" sz="3200" b="1" dirty="0" smtClean="0"/>
              <a:t>Chlapci se potkali za 36 minut, 3 km od Podbořan. </a:t>
            </a:r>
            <a:endParaRPr lang="cs-CZ" sz="3200" b="1" dirty="0"/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84116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2. úloha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8760"/>
                <a:ext cx="8229600" cy="452596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accent4">
                        <a:lumMod val="75000"/>
                      </a:schemeClr>
                    </a:solidFill>
                  </a:rPr>
                  <a:t>Silniční vzdálenost Podbořan a Olomouce je 360 km.     V 9 h vyjel pan Pravý nákladním autem z Podbořan. Současně vyjel z Olomouce pan Levý také nákladním automobilem do Podbořan po téže silnici průměrnou rychlostí o 12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chemeClr val="accent4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chemeClr val="accent4">
                                <a:lumMod val="75000"/>
                              </a:schemeClr>
                            </a:solidFill>
                            <a:latin typeface="Cambria Math"/>
                          </a:rPr>
                          <m:t>𝑘𝑚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chemeClr val="accent4">
                                <a:lumMod val="75000"/>
                              </a:schemeClr>
                            </a:solidFill>
                            <a:latin typeface="Cambria Math"/>
                          </a:rPr>
                          <m:t>h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chemeClr val="accent4">
                        <a:lumMod val="75000"/>
                      </a:schemeClr>
                    </a:solidFill>
                  </a:rPr>
                  <a:t> větší, než jelo auto z Podbořan.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accent4">
                        <a:lumMod val="75000"/>
                      </a:schemeClr>
                    </a:solidFill>
                  </a:rPr>
                  <a:t>Určete průměrné rychlosti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accent4">
                        <a:lumMod val="75000"/>
                      </a:schemeClr>
                    </a:solidFill>
                  </a:rPr>
                  <a:t>obou nákladních automobilů,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accent4">
                        <a:lumMod val="75000"/>
                      </a:schemeClr>
                    </a:solidFill>
                  </a:rPr>
                  <a:t>víte-li, že se míjela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accent4">
                        <a:lumMod val="75000"/>
                      </a:schemeClr>
                    </a:solidFill>
                  </a:rPr>
                  <a:t>ve 12 hodin 20 minut.</a:t>
                </a:r>
                <a:endParaRPr lang="cs-CZ" sz="2800" dirty="0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8760"/>
                <a:ext cx="8229600" cy="4525963"/>
              </a:xfrm>
              <a:blipFill rotWithShape="1">
                <a:blip r:embed="rId2"/>
                <a:stretch>
                  <a:fillRect l="-1556" t="-1211" b="-22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5" name="Picture 3" descr="C:\Users\profesor\AppData\Local\Microsoft\Windows\Temporary Internet Files\Content.IE5\3DTH1UVK\MP90044246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45024"/>
            <a:ext cx="3707904" cy="283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82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-30832"/>
            <a:ext cx="8229600" cy="1301006"/>
          </a:xfrm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21196" y="3491702"/>
                <a:ext cx="8229600" cy="3366298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buNone/>
                </a:pPr>
                <a:endParaRPr lang="cs-CZ" sz="6400" dirty="0" smtClean="0"/>
              </a:p>
              <a:p>
                <a:r>
                  <a:rPr lang="cs-CZ" sz="9600" dirty="0" smtClean="0"/>
                  <a:t>t = 12 h 20 min – 9 h = 3 h 20 min = 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9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96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96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9600" dirty="0" smtClean="0"/>
                  <a:t> h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9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9600" b="0" i="1" smtClean="0">
                            <a:latin typeface="Cambria Math"/>
                          </a:rPr>
                          <m:t>10</m:t>
                        </m:r>
                      </m:num>
                      <m:den>
                        <m:r>
                          <a:rPr lang="cs-CZ" sz="96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9600" dirty="0" smtClean="0"/>
                  <a:t> h </a:t>
                </a:r>
                <a:r>
                  <a:rPr lang="cs-CZ" sz="8000" dirty="0" smtClean="0"/>
                  <a:t>(</a:t>
                </a:r>
                <a:r>
                  <a:rPr lang="cs-CZ" sz="8000" i="1" dirty="0" smtClean="0"/>
                  <a:t>doba jízdy auta    z Podbořan do města M i z Olomouce do města M)</a:t>
                </a:r>
                <a:endParaRPr lang="cs-CZ" sz="8000" dirty="0"/>
              </a:p>
              <a:p>
                <a:r>
                  <a:rPr lang="cs-CZ" sz="8000" dirty="0" smtClean="0"/>
                  <a:t>průměrná rychlost auta z Podbořan ……. v</a:t>
                </a:r>
                <a:r>
                  <a:rPr lang="cs-CZ" sz="8000" baseline="-25000" dirty="0" smtClean="0"/>
                  <a:t>1</a:t>
                </a:r>
                <a:endParaRPr lang="cs-CZ" sz="8000" dirty="0" smtClean="0"/>
              </a:p>
              <a:p>
                <a:r>
                  <a:rPr lang="cs-CZ" sz="8000" dirty="0"/>
                  <a:t>p</a:t>
                </a:r>
                <a:r>
                  <a:rPr lang="cs-CZ" sz="8000" dirty="0" smtClean="0"/>
                  <a:t>růměrná rychlost auta z Olomouce …….  v</a:t>
                </a:r>
                <a:r>
                  <a:rPr lang="cs-CZ" sz="8000" baseline="-25000" dirty="0" smtClean="0"/>
                  <a:t>2</a:t>
                </a:r>
                <a:endParaRPr lang="cs-CZ" sz="8000" b="1" dirty="0" smtClean="0"/>
              </a:p>
              <a:p>
                <a:r>
                  <a:rPr lang="cs-CZ" sz="9600" b="1" dirty="0" smtClean="0"/>
                  <a:t>v</a:t>
                </a:r>
                <a:r>
                  <a:rPr lang="cs-CZ" sz="9600" b="1" baseline="-25000" dirty="0" smtClean="0"/>
                  <a:t>2</a:t>
                </a:r>
                <a:r>
                  <a:rPr lang="cs-CZ" sz="9600" b="1" dirty="0" smtClean="0"/>
                  <a:t> = v</a:t>
                </a:r>
                <a:r>
                  <a:rPr lang="cs-CZ" sz="9600" b="1" baseline="-25000" dirty="0" smtClean="0"/>
                  <a:t>1</a:t>
                </a:r>
                <a:r>
                  <a:rPr lang="cs-CZ" sz="9600" b="1" dirty="0" smtClean="0"/>
                  <a:t> + 12</a:t>
                </a:r>
              </a:p>
              <a:p>
                <a:r>
                  <a:rPr lang="cs-CZ" sz="8000" dirty="0" smtClean="0"/>
                  <a:t>s</a:t>
                </a:r>
                <a:r>
                  <a:rPr lang="cs-CZ" sz="8000" baseline="-25000" dirty="0" smtClean="0"/>
                  <a:t>1 </a:t>
                </a:r>
                <a:r>
                  <a:rPr lang="cs-CZ" sz="8000" dirty="0"/>
                  <a:t>= </a:t>
                </a:r>
                <a:r>
                  <a:rPr lang="cs-CZ" sz="8000" dirty="0" smtClean="0"/>
                  <a:t>v</a:t>
                </a:r>
                <a:r>
                  <a:rPr lang="cs-CZ" sz="8000" baseline="-25000" dirty="0" smtClean="0"/>
                  <a:t>1</a:t>
                </a:r>
                <a:r>
                  <a:rPr lang="cs-CZ" sz="8000" dirty="0" smtClean="0"/>
                  <a:t> </a:t>
                </a:r>
                <a:r>
                  <a:rPr lang="cs-CZ" sz="8000" dirty="0"/>
                  <a:t>. </a:t>
                </a:r>
                <a:r>
                  <a:rPr lang="cs-CZ" sz="8000" dirty="0" smtClean="0"/>
                  <a:t>t  </a:t>
                </a:r>
                <a:r>
                  <a:rPr lang="cs-CZ" sz="8000" dirty="0" smtClean="0">
                    <a:sym typeface="Wingdings" pitchFamily="2" charset="2"/>
                  </a:rPr>
                  <a:t> </a:t>
                </a:r>
                <a:r>
                  <a:rPr lang="cs-CZ" sz="8000" dirty="0"/>
                  <a:t>s</a:t>
                </a:r>
                <a:r>
                  <a:rPr lang="cs-CZ" sz="8000" baseline="-25000" dirty="0"/>
                  <a:t>1 </a:t>
                </a:r>
                <a:r>
                  <a:rPr lang="cs-CZ" sz="8000" dirty="0"/>
                  <a:t>= v</a:t>
                </a:r>
                <a:r>
                  <a:rPr lang="cs-CZ" sz="8000" baseline="-25000" dirty="0"/>
                  <a:t>1</a:t>
                </a:r>
                <a:r>
                  <a:rPr lang="cs-CZ" sz="8000" dirty="0"/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8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8000" b="0" i="1" smtClean="0">
                            <a:latin typeface="Cambria Math"/>
                          </a:rPr>
                          <m:t>10</m:t>
                        </m:r>
                      </m:num>
                      <m:den>
                        <m:eqArr>
                          <m:eqArrPr>
                            <m:ctrlPr>
                              <a:rPr lang="cs-CZ" sz="8000" i="1" smtClean="0"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cs-CZ" sz="8000" b="0" i="1" smtClean="0">
                                <a:latin typeface="Cambria Math"/>
                              </a:rPr>
                              <m:t>3</m:t>
                            </m:r>
                          </m:e>
                          <m:e/>
                        </m:eqArr>
                      </m:den>
                    </m:f>
                  </m:oMath>
                </a14:m>
                <a:r>
                  <a:rPr lang="cs-CZ" sz="8000" dirty="0" smtClean="0"/>
                  <a:t>       s</a:t>
                </a:r>
                <a:r>
                  <a:rPr lang="cs-CZ" sz="8000" baseline="-25000" dirty="0"/>
                  <a:t>2</a:t>
                </a:r>
                <a:r>
                  <a:rPr lang="cs-CZ" sz="8000" baseline="-25000" dirty="0" smtClean="0"/>
                  <a:t> </a:t>
                </a:r>
                <a:r>
                  <a:rPr lang="cs-CZ" sz="8000" dirty="0"/>
                  <a:t>= </a:t>
                </a:r>
                <a:r>
                  <a:rPr lang="cs-CZ" sz="8000" dirty="0" smtClean="0"/>
                  <a:t>v</a:t>
                </a:r>
                <a:r>
                  <a:rPr lang="cs-CZ" sz="8000" baseline="-25000" dirty="0" smtClean="0"/>
                  <a:t>2</a:t>
                </a:r>
                <a:r>
                  <a:rPr lang="cs-CZ" sz="8000" dirty="0" smtClean="0"/>
                  <a:t> </a:t>
                </a:r>
                <a:r>
                  <a:rPr lang="cs-CZ" sz="8000" dirty="0"/>
                  <a:t>. t </a:t>
                </a:r>
                <a:r>
                  <a:rPr lang="cs-CZ" sz="8000" dirty="0" smtClean="0"/>
                  <a:t> </a:t>
                </a:r>
                <a:r>
                  <a:rPr lang="cs-CZ" sz="8000" dirty="0" smtClean="0">
                    <a:sym typeface="Wingdings" pitchFamily="2" charset="2"/>
                  </a:rPr>
                  <a:t> </a:t>
                </a:r>
                <a:r>
                  <a:rPr lang="cs-CZ" sz="8000" dirty="0" smtClean="0"/>
                  <a:t>s</a:t>
                </a:r>
                <a:r>
                  <a:rPr lang="cs-CZ" sz="8000" baseline="-25000" dirty="0" smtClean="0"/>
                  <a:t>2 </a:t>
                </a:r>
                <a:r>
                  <a:rPr lang="cs-CZ" sz="8000" dirty="0"/>
                  <a:t>= </a:t>
                </a:r>
                <a:r>
                  <a:rPr lang="cs-CZ" sz="8000" dirty="0" smtClean="0"/>
                  <a:t>v</a:t>
                </a:r>
                <a:r>
                  <a:rPr lang="cs-CZ" sz="8000" baseline="-25000" dirty="0" smtClean="0"/>
                  <a:t>2</a:t>
                </a:r>
                <a:r>
                  <a:rPr lang="cs-CZ" sz="8000" dirty="0" smtClean="0"/>
                  <a:t> </a:t>
                </a:r>
                <a:r>
                  <a:rPr lang="cs-CZ" sz="8000" dirty="0"/>
                  <a:t>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80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8000" i="1">
                            <a:latin typeface="Cambria Math"/>
                          </a:rPr>
                          <m:t>10</m:t>
                        </m:r>
                      </m:num>
                      <m:den>
                        <m:r>
                          <a:rPr lang="cs-CZ" sz="8000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8000" dirty="0"/>
                  <a:t> </a:t>
                </a:r>
                <a:endParaRPr lang="cs-CZ" sz="8000" dirty="0" smtClean="0"/>
              </a:p>
              <a:p>
                <a:r>
                  <a:rPr lang="cs-CZ" sz="9600" dirty="0" smtClean="0"/>
                  <a:t>s = s</a:t>
                </a:r>
                <a:r>
                  <a:rPr lang="cs-CZ" sz="9600" baseline="-25000" dirty="0" smtClean="0"/>
                  <a:t>1</a:t>
                </a:r>
                <a:r>
                  <a:rPr lang="cs-CZ" sz="9600" dirty="0" smtClean="0"/>
                  <a:t> + s</a:t>
                </a:r>
                <a:r>
                  <a:rPr lang="cs-CZ" sz="9600" baseline="-25000" dirty="0" smtClean="0"/>
                  <a:t>2</a:t>
                </a:r>
                <a:r>
                  <a:rPr lang="cs-CZ" sz="9600" dirty="0" smtClean="0"/>
                  <a:t> </a:t>
                </a:r>
                <a:r>
                  <a:rPr lang="cs-CZ" sz="9600" dirty="0" smtClean="0">
                    <a:sym typeface="Wingdings" pitchFamily="2" charset="2"/>
                  </a:rPr>
                  <a:t>  </a:t>
                </a:r>
                <a:r>
                  <a:rPr lang="cs-CZ" sz="9600" b="1" dirty="0" smtClean="0">
                    <a:sym typeface="Wingdings" pitchFamily="2" charset="2"/>
                  </a:rPr>
                  <a:t>360 = </a:t>
                </a:r>
                <a:r>
                  <a:rPr lang="cs-CZ" sz="9600" b="1" dirty="0" smtClean="0"/>
                  <a:t>v</a:t>
                </a:r>
                <a:r>
                  <a:rPr lang="cs-CZ" sz="9600" b="1" baseline="-25000" dirty="0" smtClean="0"/>
                  <a:t>1</a:t>
                </a:r>
                <a:r>
                  <a:rPr lang="cs-CZ" sz="9600" b="1" dirty="0" smtClean="0"/>
                  <a:t> </a:t>
                </a:r>
                <a:r>
                  <a:rPr lang="cs-CZ" sz="9600" b="1" dirty="0"/>
                  <a:t>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96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9600" b="1" i="1">
                            <a:latin typeface="Cambria Math"/>
                          </a:rPr>
                          <m:t>𝟏𝟎</m:t>
                        </m:r>
                      </m:num>
                      <m:den>
                        <m:eqArr>
                          <m:eqArrPr>
                            <m:ctrlPr>
                              <a:rPr lang="cs-CZ" sz="9600" b="1" i="1"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cs-CZ" sz="9600" b="1" i="1">
                                <a:latin typeface="Cambria Math"/>
                              </a:rPr>
                              <m:t>𝟑</m:t>
                            </m:r>
                          </m:e>
                          <m:e/>
                        </m:eqArr>
                      </m:den>
                    </m:f>
                  </m:oMath>
                </a14:m>
                <a:r>
                  <a:rPr lang="cs-CZ" sz="9600" b="1" dirty="0" smtClean="0"/>
                  <a:t> + </a:t>
                </a:r>
                <a:r>
                  <a:rPr lang="cs-CZ" sz="9600" b="1" dirty="0"/>
                  <a:t>v</a:t>
                </a:r>
                <a:r>
                  <a:rPr lang="cs-CZ" sz="9600" b="1" baseline="-25000" dirty="0"/>
                  <a:t>2</a:t>
                </a:r>
                <a:r>
                  <a:rPr lang="cs-CZ" sz="9600" b="1" dirty="0"/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96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9600" b="1" i="1">
                            <a:latin typeface="Cambria Math"/>
                          </a:rPr>
                          <m:t>𝟏𝟎</m:t>
                        </m:r>
                      </m:num>
                      <m:den>
                        <m:r>
                          <a:rPr lang="cs-CZ" sz="9600" b="1" i="1"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sz="9600" b="1" dirty="0"/>
                  <a:t> </a:t>
                </a:r>
              </a:p>
              <a:p>
                <a:endParaRPr lang="cs-CZ" sz="9600" dirty="0" smtClean="0"/>
              </a:p>
              <a:p>
                <a:endParaRPr lang="cs-CZ" sz="8000" b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1196" y="3491702"/>
                <a:ext cx="8229600" cy="3366298"/>
              </a:xfrm>
              <a:blipFill rotWithShape="1">
                <a:blip r:embed="rId2"/>
                <a:stretch>
                  <a:fillRect l="-9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1331640" y="2852936"/>
            <a:ext cx="61206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331640" y="3645024"/>
            <a:ext cx="61206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331640" y="2060848"/>
            <a:ext cx="61206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331640" y="1916832"/>
            <a:ext cx="0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7452320" y="1916832"/>
            <a:ext cx="0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283968" y="1700808"/>
            <a:ext cx="0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V="1">
            <a:off x="1203082" y="2702349"/>
            <a:ext cx="28803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V="1">
            <a:off x="1187624" y="3501008"/>
            <a:ext cx="28803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4139952" y="2708920"/>
            <a:ext cx="28803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V="1">
            <a:off x="7308304" y="2710733"/>
            <a:ext cx="28803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V="1">
            <a:off x="7308304" y="3498807"/>
            <a:ext cx="28803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C:\Users\profesor\AppData\Local\Microsoft\Windows\Temporary Internet Files\Content.IE5\1HGVS8WG\MP90040522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66173">
            <a:off x="6840250" y="1273739"/>
            <a:ext cx="936104" cy="66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profesor\AppData\Local\Microsoft\Windows\Temporary Internet Files\Content.IE5\1HGVS8WG\MP90040522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17786" flipH="1">
            <a:off x="973401" y="1338138"/>
            <a:ext cx="1035426" cy="606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profesor\AppData\Local\Microsoft\Windows\Temporary Internet Files\Content.IE5\CB2KT72U\MP90018522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940" y="1086272"/>
            <a:ext cx="504056" cy="94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911140" y="2079081"/>
            <a:ext cx="508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</a:t>
            </a:r>
            <a:endParaRPr lang="cs-CZ" sz="24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452320" y="2060848"/>
            <a:ext cx="4683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Ol</a:t>
            </a:r>
            <a:endParaRPr lang="cs-CZ" sz="24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720039" y="2276872"/>
            <a:ext cx="4090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</a:t>
            </a:r>
            <a:r>
              <a:rPr lang="cs-CZ" sz="2400" b="1" baseline="-25000" dirty="0" smtClean="0"/>
              <a:t>1</a:t>
            </a:r>
            <a:endParaRPr lang="cs-CZ" sz="24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796136" y="2292169"/>
            <a:ext cx="666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</a:t>
            </a:r>
            <a:r>
              <a:rPr lang="cs-CZ" sz="2400" b="1" baseline="-25000" dirty="0" smtClean="0"/>
              <a:t>2</a:t>
            </a:r>
            <a:endParaRPr lang="cs-CZ" sz="2400" b="1" dirty="0"/>
          </a:p>
        </p:txBody>
      </p:sp>
      <p:sp>
        <p:nvSpPr>
          <p:cNvPr id="4096" name="TextovéPole 4095"/>
          <p:cNvSpPr txBox="1"/>
          <p:nvPr/>
        </p:nvSpPr>
        <p:spPr>
          <a:xfrm>
            <a:off x="3847209" y="3131676"/>
            <a:ext cx="1156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360 km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463655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683568" y="188640"/>
                <a:ext cx="8229600" cy="6408712"/>
              </a:xfrm>
            </p:spPr>
            <p:txBody>
              <a:bodyPr>
                <a:normAutofit/>
              </a:bodyPr>
              <a:lstStyle/>
              <a:p>
                <a:r>
                  <a:rPr lang="cs-CZ" sz="2400" dirty="0"/>
                  <a:t>s</a:t>
                </a:r>
                <a:r>
                  <a:rPr lang="cs-CZ" sz="2400" dirty="0" smtClean="0"/>
                  <a:t>estavíme soustavu 2 rovnic o 2 neznámých:</a:t>
                </a:r>
              </a:p>
              <a:p>
                <a:pPr marL="0" indent="0">
                  <a:buNone/>
                </a:pPr>
                <a:r>
                  <a:rPr lang="cs-CZ" sz="2800" b="1" dirty="0" smtClean="0"/>
                  <a:t>    </a:t>
                </a:r>
                <a:r>
                  <a:rPr lang="cs-CZ" sz="2400" b="1" dirty="0" smtClean="0"/>
                  <a:t>v</a:t>
                </a:r>
                <a:r>
                  <a:rPr lang="cs-CZ" sz="2400" b="1" baseline="-25000" dirty="0" smtClean="0"/>
                  <a:t>2</a:t>
                </a:r>
                <a:r>
                  <a:rPr lang="cs-CZ" sz="2400" b="1" dirty="0" smtClean="0"/>
                  <a:t>   = </a:t>
                </a:r>
                <a:r>
                  <a:rPr lang="cs-CZ" sz="2400" b="1" dirty="0"/>
                  <a:t>v</a:t>
                </a:r>
                <a:r>
                  <a:rPr lang="cs-CZ" sz="2400" b="1" baseline="-25000" dirty="0"/>
                  <a:t>1</a:t>
                </a:r>
                <a:r>
                  <a:rPr lang="cs-CZ" sz="2400" b="1" dirty="0"/>
                  <a:t> + 12</a:t>
                </a:r>
              </a:p>
              <a:p>
                <a:pPr marL="0" indent="0">
                  <a:buNone/>
                </a:pPr>
                <a:r>
                  <a:rPr lang="cs-CZ" sz="2400" b="1" dirty="0" smtClean="0">
                    <a:sym typeface="Wingdings" pitchFamily="2" charset="2"/>
                  </a:rPr>
                  <a:t>   360 </a:t>
                </a:r>
                <a:r>
                  <a:rPr lang="cs-CZ" sz="2400" b="1" dirty="0">
                    <a:sym typeface="Wingdings" pitchFamily="2" charset="2"/>
                  </a:rPr>
                  <a:t>= </a:t>
                </a:r>
                <a:r>
                  <a:rPr lang="cs-CZ" sz="2400" b="1" dirty="0"/>
                  <a:t>v</a:t>
                </a:r>
                <a:r>
                  <a:rPr lang="cs-CZ" sz="2400" b="1" baseline="-25000" dirty="0"/>
                  <a:t>1</a:t>
                </a:r>
                <a:r>
                  <a:rPr lang="cs-CZ" sz="2400" b="1" dirty="0"/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>
                            <a:latin typeface="Cambria Math"/>
                          </a:rPr>
                          <m:t>𝟏𝟎</m:t>
                        </m:r>
                      </m:num>
                      <m:den>
                        <m:eqArr>
                          <m:eqArrPr>
                            <m:ctrlPr>
                              <a:rPr lang="cs-CZ" sz="2400" b="1" i="1"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cs-CZ" sz="2400" b="1" i="1">
                                <a:latin typeface="Cambria Math"/>
                              </a:rPr>
                              <m:t>𝟑</m:t>
                            </m:r>
                          </m:e>
                          <m:e/>
                        </m:eqArr>
                      </m:den>
                    </m:f>
                  </m:oMath>
                </a14:m>
                <a:r>
                  <a:rPr lang="cs-CZ" sz="2400" b="1" dirty="0"/>
                  <a:t> + v</a:t>
                </a:r>
                <a:r>
                  <a:rPr lang="cs-CZ" sz="2400" b="1" baseline="-25000" dirty="0"/>
                  <a:t>2</a:t>
                </a:r>
                <a:r>
                  <a:rPr lang="cs-CZ" sz="2400" b="1" dirty="0"/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>
                            <a:latin typeface="Cambria Math"/>
                          </a:rPr>
                          <m:t>𝟏𝟎</m:t>
                        </m:r>
                      </m:num>
                      <m:den>
                        <m:r>
                          <a:rPr lang="cs-CZ" sz="2400" b="1" i="1"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sz="2400" b="1" dirty="0"/>
                  <a:t> </a:t>
                </a:r>
              </a:p>
              <a:p>
                <a:r>
                  <a:rPr lang="cs-CZ" sz="2400" dirty="0"/>
                  <a:t>ř</a:t>
                </a:r>
                <a:r>
                  <a:rPr lang="cs-CZ" sz="2400" dirty="0" smtClean="0"/>
                  <a:t>ešíme tuto soustavu libovolnou metodou (např. metodou dosazovací):</a:t>
                </a:r>
              </a:p>
              <a:p>
                <a:pPr marL="0" indent="0">
                  <a:buNone/>
                </a:pPr>
                <a:r>
                  <a:rPr lang="cs-CZ" sz="2400" dirty="0"/>
                  <a:t> </a:t>
                </a:r>
                <a:r>
                  <a:rPr lang="cs-CZ" sz="2400" dirty="0" smtClean="0"/>
                  <a:t>   </a:t>
                </a:r>
                <a:r>
                  <a:rPr lang="cs-CZ" sz="2400" b="1" dirty="0" smtClean="0"/>
                  <a:t>360 = </a:t>
                </a:r>
                <a:r>
                  <a:rPr lang="cs-CZ" sz="2400" b="1" dirty="0"/>
                  <a:t>v</a:t>
                </a:r>
                <a:r>
                  <a:rPr lang="cs-CZ" sz="2400" b="1" baseline="-25000" dirty="0"/>
                  <a:t>1</a:t>
                </a:r>
                <a:r>
                  <a:rPr lang="cs-CZ" sz="2400" b="1" dirty="0"/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>
                            <a:latin typeface="Cambria Math"/>
                          </a:rPr>
                          <m:t>𝟏𝟎</m:t>
                        </m:r>
                      </m:num>
                      <m:den>
                        <m:eqArr>
                          <m:eqArrPr>
                            <m:ctrlPr>
                              <a:rPr lang="cs-CZ" sz="2400" b="1" i="1"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cs-CZ" sz="2400" b="1" i="1">
                                <a:latin typeface="Cambria Math"/>
                              </a:rPr>
                              <m:t>𝟑</m:t>
                            </m:r>
                          </m:e>
                          <m:e/>
                        </m:eqArr>
                      </m:den>
                    </m:f>
                  </m:oMath>
                </a14:m>
                <a:r>
                  <a:rPr lang="cs-CZ" sz="2400" b="1" dirty="0"/>
                  <a:t> + </a:t>
                </a:r>
                <a:r>
                  <a:rPr lang="cs-CZ" sz="2400" b="1" dirty="0" smtClean="0"/>
                  <a:t>(v</a:t>
                </a:r>
                <a:r>
                  <a:rPr lang="cs-CZ" sz="2400" b="1" baseline="-25000" dirty="0" smtClean="0"/>
                  <a:t>1</a:t>
                </a:r>
                <a:r>
                  <a:rPr lang="cs-CZ" sz="2400" b="1" dirty="0" smtClean="0"/>
                  <a:t> + 12) </a:t>
                </a:r>
                <a:r>
                  <a:rPr lang="cs-CZ" sz="2400" b="1" dirty="0"/>
                  <a:t>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>
                            <a:latin typeface="Cambria Math"/>
                          </a:rPr>
                          <m:t>𝟏𝟎</m:t>
                        </m:r>
                      </m:num>
                      <m:den>
                        <m:r>
                          <a:rPr lang="cs-CZ" sz="2400" b="1" i="1"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sz="2400" b="1" dirty="0" smtClean="0"/>
                  <a:t>    </a:t>
                </a:r>
                <a:r>
                  <a:rPr lang="cs-CZ" sz="2800" b="1" dirty="0" smtClean="0"/>
                  <a:t>/</a:t>
                </a:r>
                <a:r>
                  <a:rPr lang="cs-CZ" sz="2400" dirty="0" smtClean="0"/>
                  <a:t>. 3</a:t>
                </a:r>
              </a:p>
              <a:p>
                <a:pPr marL="0" indent="0">
                  <a:buNone/>
                </a:pPr>
                <a:r>
                  <a:rPr lang="cs-CZ" sz="2400" b="1" dirty="0"/>
                  <a:t> </a:t>
                </a:r>
                <a:r>
                  <a:rPr lang="cs-CZ" sz="2400" b="1" dirty="0" smtClean="0"/>
                  <a:t>   1080 = 10 v</a:t>
                </a:r>
                <a:r>
                  <a:rPr lang="cs-CZ" sz="2400" b="1" baseline="-25000" dirty="0" smtClean="0"/>
                  <a:t>1 </a:t>
                </a:r>
                <a:r>
                  <a:rPr lang="cs-CZ" sz="2400" b="1" dirty="0" smtClean="0"/>
                  <a:t>+ 10 v</a:t>
                </a:r>
                <a:r>
                  <a:rPr lang="cs-CZ" sz="2400" b="1" baseline="-25000" dirty="0" smtClean="0"/>
                  <a:t>1</a:t>
                </a:r>
                <a:r>
                  <a:rPr lang="cs-CZ" sz="2400" b="1" dirty="0" smtClean="0"/>
                  <a:t> + 120     </a:t>
                </a:r>
                <a:r>
                  <a:rPr lang="cs-CZ" sz="2800" b="1" dirty="0" smtClean="0"/>
                  <a:t>/ </a:t>
                </a:r>
                <a:r>
                  <a:rPr lang="cs-CZ" sz="2400" dirty="0" smtClean="0"/>
                  <a:t>- 120</a:t>
                </a:r>
              </a:p>
              <a:p>
                <a:pPr marL="0" indent="0">
                  <a:buNone/>
                </a:pPr>
                <a:r>
                  <a:rPr lang="cs-CZ" sz="2400" dirty="0"/>
                  <a:t> </a:t>
                </a:r>
                <a:r>
                  <a:rPr lang="cs-CZ" sz="2400" dirty="0" smtClean="0"/>
                  <a:t>     </a:t>
                </a:r>
                <a:r>
                  <a:rPr lang="cs-CZ" sz="2400" b="1" dirty="0" smtClean="0"/>
                  <a:t>960 = 20 v</a:t>
                </a:r>
                <a:r>
                  <a:rPr lang="cs-CZ" sz="2400" b="1" baseline="-25000" dirty="0" smtClean="0"/>
                  <a:t>1         </a:t>
                </a:r>
                <a:r>
                  <a:rPr lang="cs-CZ" sz="2800" b="1" dirty="0" smtClean="0"/>
                  <a:t>/ </a:t>
                </a:r>
                <a:r>
                  <a:rPr lang="cs-CZ" sz="2400" dirty="0" smtClean="0"/>
                  <a:t>: 20</a:t>
                </a:r>
                <a:endParaRPr lang="cs-CZ" sz="2400" b="1" baseline="-25000" dirty="0" smtClean="0"/>
              </a:p>
              <a:p>
                <a:pPr marL="0" indent="0">
                  <a:buNone/>
                </a:pPr>
                <a:r>
                  <a:rPr lang="cs-CZ" sz="2400" b="1" baseline="-25000" dirty="0"/>
                  <a:t> </a:t>
                </a:r>
                <a:r>
                  <a:rPr lang="cs-CZ" sz="2400" b="1" baseline="-25000" dirty="0" smtClean="0"/>
                  <a:t>            </a:t>
                </a:r>
                <a:r>
                  <a:rPr lang="cs-CZ" sz="2400" b="1" u="sng" dirty="0" smtClean="0"/>
                  <a:t>v</a:t>
                </a:r>
                <a:r>
                  <a:rPr lang="cs-CZ" sz="2400" b="1" u="sng" baseline="-25000" dirty="0" smtClean="0"/>
                  <a:t>1</a:t>
                </a:r>
                <a:r>
                  <a:rPr lang="cs-CZ" sz="2400" b="1" u="sng" dirty="0" smtClean="0"/>
                  <a:t> =  48 km/h</a:t>
                </a:r>
              </a:p>
              <a:p>
                <a:pPr marL="0" indent="0">
                  <a:buNone/>
                </a:pPr>
                <a:r>
                  <a:rPr lang="cs-CZ" sz="2400" b="1" dirty="0"/>
                  <a:t> </a:t>
                </a:r>
                <a:r>
                  <a:rPr lang="cs-CZ" sz="2400" b="1" dirty="0" smtClean="0"/>
                  <a:t>        v</a:t>
                </a:r>
                <a:r>
                  <a:rPr lang="cs-CZ" sz="2400" b="1" baseline="-25000" dirty="0" smtClean="0"/>
                  <a:t>2 </a:t>
                </a:r>
                <a:r>
                  <a:rPr lang="cs-CZ" sz="2400" b="1" dirty="0" smtClean="0"/>
                  <a:t>=  48 + 12     </a:t>
                </a:r>
                <a:r>
                  <a:rPr lang="cs-CZ" sz="2400" b="1" dirty="0" smtClean="0">
                    <a:sym typeface="Wingdings" pitchFamily="2" charset="2"/>
                  </a:rPr>
                  <a:t> </a:t>
                </a:r>
                <a:r>
                  <a:rPr lang="cs-CZ" sz="2400" b="1" u="sng" dirty="0" smtClean="0"/>
                  <a:t>v</a:t>
                </a:r>
                <a:r>
                  <a:rPr lang="cs-CZ" sz="2400" b="1" u="sng" baseline="-25000" dirty="0" smtClean="0"/>
                  <a:t>2</a:t>
                </a:r>
                <a:r>
                  <a:rPr lang="cs-CZ" sz="2400" b="1" u="sng" dirty="0" smtClean="0"/>
                  <a:t> = 60 km/h</a:t>
                </a:r>
              </a:p>
              <a:p>
                <a:r>
                  <a:rPr lang="cs-CZ" sz="2400" dirty="0" smtClean="0"/>
                  <a:t>provedeme zkoušku a zapíšeme odpověď:</a:t>
                </a:r>
              </a:p>
              <a:p>
                <a:pPr marL="0" indent="0">
                  <a:buNone/>
                </a:pPr>
                <a:r>
                  <a:rPr lang="cs-CZ" sz="2400" b="1" i="1" dirty="0"/>
                  <a:t> </a:t>
                </a:r>
                <a:r>
                  <a:rPr lang="cs-CZ" sz="2400" b="1" i="1" dirty="0" smtClean="0"/>
                  <a:t> Auto z Podbořan jelo rychlostí 48 km/h a z Olomouce 60 km/h.</a:t>
                </a:r>
              </a:p>
              <a:p>
                <a:pPr marL="0" indent="0">
                  <a:buNone/>
                </a:pPr>
                <a:endParaRPr lang="cs-CZ" sz="2400" b="1" dirty="0" smtClean="0"/>
              </a:p>
              <a:p>
                <a:endParaRPr lang="cs-CZ" sz="2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3568" y="188640"/>
                <a:ext cx="8229600" cy="6408712"/>
              </a:xfrm>
              <a:blipFill rotWithShape="1">
                <a:blip r:embed="rId2"/>
                <a:stretch>
                  <a:fillRect l="-963" t="-761" r="-5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997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Slovní úlohy o pohybu</a:t>
            </a:r>
            <a:br>
              <a:rPr lang="cs-CZ" dirty="0" smtClean="0"/>
            </a:br>
            <a:r>
              <a:rPr lang="cs-CZ" dirty="0" smtClean="0"/>
              <a:t> k procvičení:</a:t>
            </a:r>
            <a:br>
              <a:rPr lang="cs-CZ" dirty="0" smtClean="0"/>
            </a:b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628800"/>
                <a:ext cx="8504972" cy="5071420"/>
              </a:xfrm>
            </p:spPr>
            <p:txBody>
              <a:bodyPr>
                <a:noAutofit/>
              </a:bodyPr>
              <a:lstStyle/>
              <a:p>
                <a:pPr marL="457200" indent="-457200">
                  <a:buAutoNum type="arabicPeriod"/>
                </a:pPr>
                <a:r>
                  <a:rPr lang="cs-CZ" sz="2400" dirty="0" smtClean="0">
                    <a:solidFill>
                      <a:schemeClr val="tx2"/>
                    </a:solidFill>
                  </a:rPr>
                  <a:t>Silniční vzdálenost dvou měst X, Y je 50 km.  Z města X vyjelo osobní auto a jelo směrem k městu Y. Současně z města Y vyjelo nákladní auto a jelo směrem k městu X menší průměrnou rychlostí než osobní auto z města X. Obě auta se míjela po 20 minutách jízdy. Rozdíl jejich vzdáleností v tu chvíli byl 10 km. Jakou průměrnou rychlostí jela obě auta?</a:t>
                </a:r>
              </a:p>
              <a:p>
                <a:pPr marL="0" indent="0">
                  <a:buNone/>
                </a:pPr>
                <a:r>
                  <a:rPr lang="cs-CZ" sz="2400" dirty="0">
                    <a:solidFill>
                      <a:schemeClr val="tx2"/>
                    </a:solidFill>
                  </a:rPr>
                  <a:t> </a:t>
                </a:r>
                <a:r>
                  <a:rPr lang="cs-CZ" sz="2000" i="1" dirty="0" smtClean="0"/>
                  <a:t>(Nápověda: </a:t>
                </a:r>
                <a:r>
                  <a:rPr lang="cs-CZ" sz="2000" dirty="0"/>
                  <a:t>s</a:t>
                </a:r>
                <a:r>
                  <a:rPr lang="cs-CZ" sz="2000" baseline="-25000" dirty="0"/>
                  <a:t>1</a:t>
                </a:r>
                <a:r>
                  <a:rPr lang="cs-CZ" sz="2000" dirty="0"/>
                  <a:t> + s</a:t>
                </a:r>
                <a:r>
                  <a:rPr lang="cs-CZ" sz="2000" baseline="-25000" dirty="0"/>
                  <a:t>2 </a:t>
                </a:r>
                <a:r>
                  <a:rPr lang="cs-CZ" sz="2000" dirty="0"/>
                  <a:t>= </a:t>
                </a:r>
                <a:r>
                  <a:rPr lang="cs-CZ" sz="2000" dirty="0" smtClean="0"/>
                  <a:t>50, </a:t>
                </a:r>
                <a:r>
                  <a:rPr lang="cs-CZ" sz="2000" dirty="0"/>
                  <a:t>s</a:t>
                </a:r>
                <a:r>
                  <a:rPr lang="cs-CZ" sz="2000" baseline="-25000" dirty="0"/>
                  <a:t>1</a:t>
                </a:r>
                <a:r>
                  <a:rPr lang="cs-CZ" sz="2000" dirty="0"/>
                  <a:t> </a:t>
                </a:r>
                <a:r>
                  <a:rPr lang="cs-CZ" sz="2000" dirty="0" smtClean="0"/>
                  <a:t>- </a:t>
                </a:r>
                <a:r>
                  <a:rPr lang="cs-CZ" sz="2000" dirty="0"/>
                  <a:t>s</a:t>
                </a:r>
                <a:r>
                  <a:rPr lang="cs-CZ" sz="2000" baseline="-25000" dirty="0"/>
                  <a:t>2 </a:t>
                </a:r>
                <a:r>
                  <a:rPr lang="cs-CZ" sz="2000" dirty="0"/>
                  <a:t>= </a:t>
                </a:r>
                <a:r>
                  <a:rPr lang="cs-CZ" sz="2000" dirty="0" smtClean="0"/>
                  <a:t>10)</a:t>
                </a:r>
              </a:p>
              <a:p>
                <a:pPr marL="457200" indent="-457200">
                  <a:buAutoNum type="arabicPeriod" startAt="2"/>
                </a:pPr>
                <a:r>
                  <a:rPr lang="cs-CZ" sz="2400" dirty="0" smtClean="0">
                    <a:solidFill>
                      <a:schemeClr val="tx2"/>
                    </a:solidFill>
                  </a:rPr>
                  <a:t>Zuzka vyšla z Krásného Dvora rychlostí 5 km/h. Za 15 min vyjel </a:t>
                </a:r>
              </a:p>
              <a:p>
                <a:pPr marL="0" indent="0">
                  <a:buNone/>
                </a:pPr>
                <a:r>
                  <a:rPr lang="cs-CZ" sz="2400" dirty="0">
                    <a:solidFill>
                      <a:schemeClr val="tx2"/>
                    </a:solidFill>
                  </a:rPr>
                  <a:t> </a:t>
                </a:r>
                <a:r>
                  <a:rPr lang="cs-CZ" sz="2400" dirty="0" smtClean="0">
                    <a:solidFill>
                      <a:schemeClr val="tx2"/>
                    </a:solidFill>
                  </a:rPr>
                  <a:t>      Pavel  na kole rychlostí 20 km/h. Za jakou dobu a jak daleko   </a:t>
                </a:r>
              </a:p>
              <a:p>
                <a:pPr marL="0" indent="0">
                  <a:buNone/>
                </a:pPr>
                <a:r>
                  <a:rPr lang="cs-CZ" sz="2400" dirty="0">
                    <a:solidFill>
                      <a:schemeClr val="tx2"/>
                    </a:solidFill>
                  </a:rPr>
                  <a:t> </a:t>
                </a:r>
                <a:r>
                  <a:rPr lang="cs-CZ" sz="2400" dirty="0" smtClean="0">
                    <a:solidFill>
                      <a:schemeClr val="tx2"/>
                    </a:solidFill>
                  </a:rPr>
                  <a:t>      od Krásného Dvora dohoní Pavel Zuzku?</a:t>
                </a:r>
              </a:p>
              <a:p>
                <a:pPr marL="0" indent="0">
                  <a:buNone/>
                </a:pPr>
                <a:r>
                  <a:rPr lang="cs-CZ" sz="2000" dirty="0" smtClean="0"/>
                  <a:t>(</a:t>
                </a:r>
                <a:r>
                  <a:rPr lang="cs-CZ" sz="2000" i="1" dirty="0" smtClean="0"/>
                  <a:t>Nápověda: řeš pomocí rovnice o jedné neznámé, t</a:t>
                </a:r>
                <a:r>
                  <a:rPr lang="cs-CZ" sz="2000" i="1" baseline="-25000" dirty="0" smtClean="0"/>
                  <a:t>1</a:t>
                </a:r>
                <a:r>
                  <a:rPr lang="cs-CZ" sz="2000" i="1" dirty="0" smtClean="0"/>
                  <a:t> = x, t</a:t>
                </a:r>
                <a:r>
                  <a:rPr lang="cs-CZ" sz="2000" i="1" baseline="-25000" dirty="0" smtClean="0"/>
                  <a:t>2</a:t>
                </a:r>
                <a:r>
                  <a:rPr lang="cs-CZ" sz="2000" i="1" dirty="0" smtClean="0"/>
                  <a:t> = x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000" dirty="0" smtClean="0"/>
                  <a:t> ,</a:t>
                </a:r>
                <a:r>
                  <a:rPr lang="cs-CZ" sz="2000" i="1" dirty="0" smtClean="0"/>
                  <a:t>15 min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000" dirty="0" smtClean="0"/>
                  <a:t> </a:t>
                </a:r>
                <a:r>
                  <a:rPr lang="cs-CZ" sz="2000" i="1" dirty="0" smtClean="0"/>
                  <a:t>h)</a:t>
                </a:r>
                <a:endParaRPr lang="cs-CZ" sz="2000" dirty="0"/>
              </a:p>
              <a:p>
                <a:pPr marL="0" indent="0">
                  <a:buNone/>
                </a:pPr>
                <a:endParaRPr lang="cs-CZ" sz="2400" dirty="0" smtClean="0">
                  <a:solidFill>
                    <a:schemeClr val="tx2"/>
                  </a:solidFill>
                </a:endParaRP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chemeClr val="accent1"/>
                    </a:solidFill>
                  </a:rPr>
                  <a:t> </a:t>
                </a:r>
                <a:endParaRPr lang="cs-CZ" sz="2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628800"/>
                <a:ext cx="8504972" cy="5071420"/>
              </a:xfrm>
              <a:blipFill rotWithShape="1">
                <a:blip r:embed="rId2"/>
                <a:stretch>
                  <a:fillRect l="-1147" t="-1082" r="-17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C:\Users\profesor\AppData\Local\Microsoft\Windows\Temporary Internet Files\Content.IE5\H6045KBC\MP90039883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792" y="188640"/>
            <a:ext cx="1872208" cy="1337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profesor\AppData\Local\Microsoft\Windows\Temporary Internet Files\Content.IE5\H6045KBC\MP90039883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1872208" cy="1337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02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856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accent1"/>
                </a:solidFill>
              </a:rPr>
              <a:t>Výsledky</a:t>
            </a:r>
            <a:endParaRPr lang="cs-CZ" b="1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1196752"/>
                <a:ext cx="8229600" cy="4525963"/>
              </a:xfrm>
            </p:spPr>
            <p:txBody>
              <a:bodyPr>
                <a:normAutofit/>
              </a:bodyPr>
              <a:lstStyle/>
              <a:p>
                <a:pPr>
                  <a:buAutoNum type="arabicPeriod"/>
                </a:pPr>
                <a:r>
                  <a:rPr lang="cs-CZ" sz="1800" dirty="0" smtClean="0"/>
                  <a:t>s</a:t>
                </a:r>
                <a:r>
                  <a:rPr lang="cs-CZ" sz="1800" baseline="-25000" dirty="0" smtClean="0"/>
                  <a:t>1</a:t>
                </a:r>
                <a:r>
                  <a:rPr lang="cs-CZ" sz="1800" dirty="0" smtClean="0"/>
                  <a:t> = 30 km</a:t>
                </a:r>
              </a:p>
              <a:p>
                <a:pPr marL="0" indent="0">
                  <a:buNone/>
                </a:pPr>
                <a:r>
                  <a:rPr lang="cs-CZ" sz="1800" dirty="0"/>
                  <a:t> </a:t>
                </a:r>
                <a:r>
                  <a:rPr lang="cs-CZ" sz="1800" dirty="0" smtClean="0"/>
                  <a:t>      s</a:t>
                </a:r>
                <a:r>
                  <a:rPr lang="cs-CZ" sz="1800" baseline="-25000" dirty="0" smtClean="0"/>
                  <a:t>2</a:t>
                </a:r>
                <a:r>
                  <a:rPr lang="cs-CZ" sz="1800" dirty="0" smtClean="0"/>
                  <a:t> </a:t>
                </a:r>
                <a:r>
                  <a:rPr lang="cs-CZ" sz="1800" dirty="0"/>
                  <a:t>= </a:t>
                </a:r>
                <a:r>
                  <a:rPr lang="cs-CZ" sz="1800" dirty="0" smtClean="0"/>
                  <a:t>20 km</a:t>
                </a:r>
              </a:p>
              <a:p>
                <a:pPr marL="0" indent="0">
                  <a:buNone/>
                </a:pPr>
                <a:r>
                  <a:rPr lang="cs-CZ" sz="1800" dirty="0" smtClean="0"/>
                  <a:t>       20 min …..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1800" dirty="0" smtClean="0"/>
                  <a:t> h</a:t>
                </a:r>
              </a:p>
              <a:p>
                <a:pPr marL="0" indent="0">
                  <a:buNone/>
                </a:pPr>
                <a:r>
                  <a:rPr lang="cs-CZ" sz="1800" dirty="0"/>
                  <a:t> </a:t>
                </a:r>
                <a:r>
                  <a:rPr lang="cs-CZ" sz="1800" dirty="0" smtClean="0"/>
                  <a:t>       </a:t>
                </a:r>
                <a:r>
                  <a:rPr lang="cs-CZ" sz="1800" dirty="0"/>
                  <a:t>s</a:t>
                </a:r>
                <a:r>
                  <a:rPr lang="cs-CZ" sz="1800" baseline="-25000" dirty="0"/>
                  <a:t>1</a:t>
                </a:r>
                <a:r>
                  <a:rPr lang="cs-CZ" sz="1800" dirty="0"/>
                  <a:t> = </a:t>
                </a:r>
                <a:r>
                  <a:rPr lang="cs-CZ" sz="1800" dirty="0" smtClean="0"/>
                  <a:t>v</a:t>
                </a:r>
                <a:r>
                  <a:rPr lang="cs-CZ" sz="1800" baseline="-25000" dirty="0" smtClean="0"/>
                  <a:t>1</a:t>
                </a:r>
                <a:r>
                  <a:rPr lang="cs-CZ" sz="1800" dirty="0" smtClean="0"/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1800" dirty="0" smtClean="0"/>
                  <a:t>      </a:t>
                </a:r>
                <a:r>
                  <a:rPr lang="cs-CZ" sz="1800" dirty="0" smtClean="0">
                    <a:sym typeface="Wingdings" pitchFamily="2" charset="2"/>
                  </a:rPr>
                  <a:t> </a:t>
                </a:r>
                <a:r>
                  <a:rPr lang="cs-CZ" sz="1800" dirty="0"/>
                  <a:t> osobní auto jelo ……  rychlostí 90 km/h</a:t>
                </a:r>
              </a:p>
              <a:p>
                <a:pPr marL="0" indent="0">
                  <a:buNone/>
                </a:pPr>
                <a:r>
                  <a:rPr lang="cs-CZ" sz="1800" dirty="0" smtClean="0"/>
                  <a:t>       </a:t>
                </a:r>
                <a:r>
                  <a:rPr lang="cs-CZ" sz="1800" dirty="0"/>
                  <a:t> </a:t>
                </a:r>
                <a:r>
                  <a:rPr lang="cs-CZ" sz="1800" dirty="0" smtClean="0"/>
                  <a:t>s</a:t>
                </a:r>
                <a:r>
                  <a:rPr lang="cs-CZ" sz="1800" baseline="-25000" dirty="0" smtClean="0"/>
                  <a:t>2</a:t>
                </a:r>
                <a:r>
                  <a:rPr lang="cs-CZ" sz="1800" dirty="0" smtClean="0"/>
                  <a:t>= v</a:t>
                </a:r>
                <a:r>
                  <a:rPr lang="cs-CZ" sz="1800" baseline="-25000" dirty="0" smtClean="0"/>
                  <a:t>2</a:t>
                </a:r>
                <a:r>
                  <a:rPr lang="cs-CZ" sz="1800" dirty="0" smtClean="0"/>
                  <a:t> </a:t>
                </a:r>
                <a:r>
                  <a:rPr lang="cs-CZ" sz="1800" dirty="0"/>
                  <a:t>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1800" dirty="0"/>
                  <a:t> </a:t>
                </a:r>
                <a:r>
                  <a:rPr lang="cs-CZ" sz="1800" dirty="0" smtClean="0"/>
                  <a:t>      </a:t>
                </a:r>
                <a:r>
                  <a:rPr lang="cs-CZ" sz="1800" dirty="0" smtClean="0">
                    <a:sym typeface="Wingdings" pitchFamily="2" charset="2"/>
                  </a:rPr>
                  <a:t> </a:t>
                </a:r>
                <a:r>
                  <a:rPr lang="cs-CZ" sz="1800" dirty="0"/>
                  <a:t>nákladní auto jelo …..  rychlostí 60 km/h</a:t>
                </a:r>
              </a:p>
              <a:p>
                <a:pPr marL="0" indent="0">
                  <a:buNone/>
                </a:pPr>
                <a:endParaRPr lang="cs-CZ" sz="1800" dirty="0" smtClean="0"/>
              </a:p>
              <a:p>
                <a:pPr>
                  <a:buAutoNum type="arabicPeriod" startAt="2"/>
                </a:pPr>
                <a:r>
                  <a:rPr lang="cs-CZ" sz="1800" dirty="0" smtClean="0"/>
                  <a:t>s</a:t>
                </a:r>
                <a:r>
                  <a:rPr lang="cs-CZ" sz="1800" baseline="-25000" dirty="0" smtClean="0"/>
                  <a:t>1</a:t>
                </a:r>
                <a:r>
                  <a:rPr lang="cs-CZ" sz="1800" dirty="0" smtClean="0"/>
                  <a:t> = s</a:t>
                </a:r>
                <a:r>
                  <a:rPr lang="cs-CZ" sz="1800" baseline="-25000" dirty="0" smtClean="0"/>
                  <a:t>2       </a:t>
                </a:r>
                <a:r>
                  <a:rPr lang="cs-CZ" sz="1800" dirty="0" smtClean="0"/>
                  <a:t> </a:t>
                </a:r>
                <a:r>
                  <a:rPr lang="cs-CZ" sz="1800" dirty="0" smtClean="0">
                    <a:sym typeface="Wingdings" pitchFamily="2" charset="2"/>
                  </a:rPr>
                  <a:t>   t = 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 smtClean="0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  <a:sym typeface="Wingdings" pitchFamily="2" charset="2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  <a:sym typeface="Wingdings" pitchFamily="2" charset="2"/>
                          </a:rPr>
                          <m:t>12 </m:t>
                        </m:r>
                      </m:den>
                    </m:f>
                  </m:oMath>
                </a14:m>
                <a:r>
                  <a:rPr lang="cs-CZ" sz="1800" baseline="-25000" dirty="0" smtClean="0"/>
                  <a:t> </a:t>
                </a:r>
                <a:r>
                  <a:rPr lang="cs-CZ" sz="1800" dirty="0" smtClean="0"/>
                  <a:t> h = 4 min   </a:t>
                </a:r>
                <a:r>
                  <a:rPr lang="cs-CZ" sz="1800" dirty="0" smtClean="0">
                    <a:sym typeface="Wingdings" pitchFamily="2" charset="2"/>
                  </a:rPr>
                  <a:t> </a:t>
                </a:r>
                <a:r>
                  <a:rPr lang="cs-CZ" sz="1800" dirty="0"/>
                  <a:t>s</a:t>
                </a:r>
                <a:r>
                  <a:rPr lang="cs-CZ" sz="1800" baseline="-25000" dirty="0"/>
                  <a:t>2 </a:t>
                </a:r>
                <a:r>
                  <a:rPr lang="cs-CZ" sz="1800" dirty="0" smtClean="0"/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1800" baseline="-25000" dirty="0" smtClean="0"/>
                  <a:t> </a:t>
                </a:r>
                <a:r>
                  <a:rPr lang="cs-CZ" sz="1800" dirty="0" smtClean="0"/>
                  <a:t> km</a:t>
                </a:r>
              </a:p>
              <a:p>
                <a:pPr marL="0" indent="0">
                  <a:buNone/>
                </a:pPr>
                <a:r>
                  <a:rPr lang="cs-CZ" sz="1800" dirty="0"/>
                  <a:t> </a:t>
                </a:r>
                <a:r>
                  <a:rPr lang="cs-CZ" sz="1800" dirty="0" smtClean="0"/>
                  <a:t>      Pavel dohoní Zuzku za 5 minut ve vzdálenosti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1800" baseline="-25000" dirty="0"/>
                  <a:t> </a:t>
                </a:r>
                <a:r>
                  <a:rPr lang="cs-CZ" sz="1800" dirty="0"/>
                  <a:t> </a:t>
                </a:r>
                <a:r>
                  <a:rPr lang="cs-CZ" sz="1800" dirty="0" smtClean="0"/>
                  <a:t>km od Krásného Dvora.</a:t>
                </a:r>
                <a:endParaRPr lang="cs-CZ" sz="1800" baseline="-25000" dirty="0" smtClean="0"/>
              </a:p>
              <a:p>
                <a:pPr marL="0" indent="0">
                  <a:buNone/>
                </a:pPr>
                <a:r>
                  <a:rPr lang="cs-CZ" sz="1800" baseline="-25000" dirty="0"/>
                  <a:t> </a:t>
                </a:r>
                <a:r>
                  <a:rPr lang="cs-CZ" sz="1800" baseline="-25000" dirty="0" smtClean="0"/>
                  <a:t>         </a:t>
                </a:r>
                <a:endParaRPr lang="cs-CZ" sz="1800" dirty="0" smtClean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1196752"/>
                <a:ext cx="8229600" cy="4525963"/>
              </a:xfrm>
              <a:blipFill rotWithShape="1">
                <a:blip r:embed="rId2"/>
                <a:stretch>
                  <a:fillRect l="-667" t="-6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selý obličej 3"/>
          <p:cNvSpPr/>
          <p:nvPr/>
        </p:nvSpPr>
        <p:spPr>
          <a:xfrm>
            <a:off x="3203848" y="4509120"/>
            <a:ext cx="2016224" cy="194421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7092280" y="2118079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9600" dirty="0" smtClean="0">
                <a:solidFill>
                  <a:schemeClr val="accent1"/>
                </a:solidFill>
              </a:rPr>
              <a:t>.</a:t>
            </a:r>
            <a:endParaRPr lang="cs-CZ" sz="9600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343800" y="4077072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9600" dirty="0" smtClean="0">
                <a:solidFill>
                  <a:schemeClr val="accent1"/>
                </a:solidFill>
              </a:rPr>
              <a:t>.</a:t>
            </a:r>
            <a:endParaRPr lang="cs-CZ" sz="9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81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Program Microsoft Office 2010, Klipart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99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914</Words>
  <Application>Microsoft Office PowerPoint</Application>
  <PresentationFormat>Předvádění na obrazovce (4:3)</PresentationFormat>
  <Paragraphs>114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ANOTACE</vt:lpstr>
      <vt:lpstr>Prezentace aplikace PowerPoint</vt:lpstr>
      <vt:lpstr>Slovní úlohy o pohybu </vt:lpstr>
      <vt:lpstr>Postup při řešení slovních úloh:</vt:lpstr>
      <vt:lpstr>1. úloha</vt:lpstr>
      <vt:lpstr>Řešení:</vt:lpstr>
      <vt:lpstr>Prezentace aplikace PowerPoint</vt:lpstr>
      <vt:lpstr>2. úloha</vt:lpstr>
      <vt:lpstr>Řešení:</vt:lpstr>
      <vt:lpstr>Prezentace aplikace PowerPoint</vt:lpstr>
      <vt:lpstr>Slovní úlohy o pohybu  k procvičení: </vt:lpstr>
      <vt:lpstr>Výsledky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54</cp:revision>
  <dcterms:created xsi:type="dcterms:W3CDTF">2013-03-11T16:19:20Z</dcterms:created>
  <dcterms:modified xsi:type="dcterms:W3CDTF">2013-12-12T16:20:37Z</dcterms:modified>
</cp:coreProperties>
</file>