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9" r:id="rId4"/>
    <p:sldId id="258" r:id="rId5"/>
    <p:sldId id="259" r:id="rId6"/>
    <p:sldId id="270" r:id="rId7"/>
    <p:sldId id="272" r:id="rId8"/>
    <p:sldId id="273" r:id="rId9"/>
    <p:sldId id="274" r:id="rId10"/>
    <p:sldId id="27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0F55BA-B9EC-4C87-8C05-E2032BBDC569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CB1A6E-55FD-47DF-9DE1-12789BB8C4B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13191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CB1A6E-55FD-47DF-9DE1-12789BB8C4BA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797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372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774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2027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3370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3577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81485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916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58107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05230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2769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437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974AB-45B7-4D26-A37A-05A273494CCE}" type="datetimeFigureOut">
              <a:rPr lang="cs-CZ" smtClean="0"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FF63A1-DA54-489A-9EAA-1904C2012DF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87087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Popis: C:\Users\pc\Desktop\OPVK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268761"/>
            <a:ext cx="5345096" cy="1119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96277436"/>
              </p:ext>
            </p:extLst>
          </p:nvPr>
        </p:nvGraphicFramePr>
        <p:xfrm>
          <a:off x="1403648" y="3573016"/>
          <a:ext cx="6522734" cy="154529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82443"/>
                <a:gridCol w="4940291"/>
              </a:tblGrid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 školy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ZÁKLADNÍ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ŠKOLA PODBOŘANY, HUSOVA 276, OKRES LOUNY</a:t>
                      </a:r>
                      <a:endParaRPr lang="cs-CZ" sz="1100" dirty="0" smtClean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Autor: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b="1" dirty="0" smtClean="0">
                          <a:solidFill>
                            <a:srgbClr val="000000"/>
                          </a:solidFill>
                          <a:effectLst/>
                        </a:rPr>
                        <a:t>Mgr. </a:t>
                      </a:r>
                      <a:r>
                        <a:rPr lang="cs-CZ" sz="1100" b="1" baseline="0" dirty="0" smtClean="0">
                          <a:solidFill>
                            <a:srgbClr val="000000"/>
                          </a:solidFill>
                          <a:effectLst/>
                        </a:rPr>
                        <a:t> Lenka Hanušová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4063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Název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VY_32_INOVACE_1806_SLOVNÍ_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ÚLOHY_O_SPOLEČNÉ_PRÁCI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   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7589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Téma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Řešení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slovních úloh o  společné práci 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3570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Číslo projektu</a:t>
                      </a:r>
                      <a:r>
                        <a:rPr lang="en-US" sz="1100" dirty="0">
                          <a:solidFill>
                            <a:srgbClr val="000000"/>
                          </a:solidFill>
                          <a:effectLst/>
                        </a:rPr>
                        <a:t>: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solidFill>
                            <a:srgbClr val="000000"/>
                          </a:solidFill>
                          <a:effectLst/>
                        </a:rPr>
                        <a:t> </a:t>
                      </a:r>
                      <a:r>
                        <a:rPr lang="cs-CZ" sz="1100" dirty="0" smtClean="0">
                          <a:solidFill>
                            <a:srgbClr val="000000"/>
                          </a:solidFill>
                          <a:effectLst/>
                        </a:rPr>
                        <a:t>CZ.1.07/1.4.00/21.</a:t>
                      </a:r>
                      <a:r>
                        <a:rPr lang="cs-CZ" sz="1100" baseline="0" dirty="0" smtClean="0">
                          <a:solidFill>
                            <a:srgbClr val="000000"/>
                          </a:solidFill>
                          <a:effectLst/>
                        </a:rPr>
                        <a:t> 2975</a:t>
                      </a:r>
                      <a:endParaRPr lang="cs-CZ" sz="11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2"/>
                </a:solidFill>
              </a:rPr>
              <a:t>ANOTACE</a:t>
            </a:r>
            <a:endParaRPr lang="cs-CZ" b="1" dirty="0">
              <a:solidFill>
                <a:schemeClr val="tx2"/>
              </a:solidFill>
            </a:endParaRPr>
          </a:p>
        </p:txBody>
      </p:sp>
      <p:sp>
        <p:nvSpPr>
          <p:cNvPr id="4" name="Zástupný symbol pro obsah 1"/>
          <p:cNvSpPr>
            <a:spLocks noGrp="1"/>
          </p:cNvSpPr>
          <p:nvPr>
            <p:ph idx="1"/>
          </p:nvPr>
        </p:nvSpPr>
        <p:spPr>
          <a:xfrm>
            <a:off x="395536" y="1628800"/>
            <a:ext cx="8229600" cy="4525963"/>
          </a:xfrm>
        </p:spPr>
        <p:txBody>
          <a:bodyPr>
            <a:normAutofit/>
          </a:bodyPr>
          <a:lstStyle/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Prezentace je určena žákům 9. tříd, </a:t>
            </a:r>
            <a:r>
              <a:rPr lang="cs-CZ" b="1" dirty="0">
                <a:solidFill>
                  <a:schemeClr val="tx2"/>
                </a:solidFill>
              </a:rPr>
              <a:t>přechody snímků v prezentaci jsou kliknutím myši</a:t>
            </a:r>
            <a:r>
              <a:rPr lang="cs-CZ" sz="3200" b="1" dirty="0" smtClean="0">
                <a:solidFill>
                  <a:schemeClr val="tx2"/>
                </a:solidFill>
              </a:rPr>
              <a:t>.</a:t>
            </a:r>
          </a:p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Je zaměřena na procvičení řešení slovních úloh o společné práci pomocí rovnic o jedné neznámé a soustavy rovnic o dvou neznámých.</a:t>
            </a:r>
          </a:p>
          <a:p>
            <a:pPr algn="ctr"/>
            <a:r>
              <a:rPr lang="cs-CZ" sz="3200" b="1" dirty="0" smtClean="0">
                <a:solidFill>
                  <a:schemeClr val="tx2"/>
                </a:solidFill>
              </a:rPr>
              <a:t>Žáci si zopakují řešení lineárních rovnic           a soustav dvou rovnic o dvou neznámých.</a:t>
            </a:r>
            <a:endParaRPr lang="cs-C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2110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 smtClean="0"/>
              <a:t>Datum vytvoření: </a:t>
            </a:r>
            <a:r>
              <a:rPr lang="cs-CZ" sz="3600" dirty="0" smtClean="0"/>
              <a:t>25. 3. 2013</a:t>
            </a:r>
          </a:p>
          <a:p>
            <a:pPr marL="0" indent="0">
              <a:buNone/>
            </a:pPr>
            <a:endParaRPr lang="cs-CZ" sz="3600" b="1" dirty="0"/>
          </a:p>
          <a:p>
            <a:pPr marL="0" indent="0">
              <a:buNone/>
            </a:pPr>
            <a:r>
              <a:rPr lang="cs-CZ" sz="3600" b="1" dirty="0" smtClean="0"/>
              <a:t>Klíčová slova:</a:t>
            </a:r>
            <a:r>
              <a:rPr lang="cs-CZ" sz="3600" dirty="0" smtClean="0"/>
              <a:t> slovní úloha o společné práci, neznámá, rovnice, soustava 2 rovnic, zkouška, odpověď 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13103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90872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u="sng" dirty="0" smtClean="0"/>
              <a:t>Slovní úlohy o společné práci</a:t>
            </a:r>
            <a:br>
              <a:rPr lang="cs-CZ" b="1" u="sng" dirty="0" smtClean="0"/>
            </a:br>
            <a:endParaRPr lang="cs-CZ" b="1" u="sng" dirty="0"/>
          </a:p>
        </p:txBody>
      </p:sp>
      <p:pic>
        <p:nvPicPr>
          <p:cNvPr id="5" name="Picture 2" descr="C:\Users\profesor\AppData\Local\Microsoft\Windows\Temporary Internet Files\Content.IE5\2Q3H3TXW\MP900406735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765160"/>
            <a:ext cx="3901440" cy="259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profesor\AppData\Local\Microsoft\Windows\Temporary Internet Files\Content.IE5\2Q3H3TXW\MP900227557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406" y="1726874"/>
            <a:ext cx="3657600" cy="2570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fesor\AppData\Local\Microsoft\Windows\Temporary Internet Files\Content.IE5\EYV97ATR\MP900431851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227" y="4509120"/>
            <a:ext cx="3127722" cy="2276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7544" y="4903375"/>
            <a:ext cx="451751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Ø"/>
            </a:pPr>
            <a:r>
              <a:rPr lang="cs-CZ" sz="2400" dirty="0" smtClean="0"/>
              <a:t>v úlohách na společnou práci je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třeba si nejprve uvědomit, </a:t>
            </a:r>
          </a:p>
          <a:p>
            <a:r>
              <a:rPr lang="cs-CZ" sz="2400" dirty="0"/>
              <a:t> </a:t>
            </a:r>
            <a:r>
              <a:rPr lang="cs-CZ" sz="2400" dirty="0" smtClean="0"/>
              <a:t>    kdo co udělá a za jak dlouho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683343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1143000"/>
          </a:xfrm>
        </p:spPr>
        <p:txBody>
          <a:bodyPr/>
          <a:lstStyle/>
          <a:p>
            <a:r>
              <a:rPr lang="cs-CZ" b="1" u="sng" dirty="0" smtClean="0"/>
              <a:t>Postup při řešení slovních úloh: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916832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smtClean="0"/>
              <a:t>zvolíme neznámou </a:t>
            </a:r>
            <a:r>
              <a:rPr lang="cs-CZ" b="1" dirty="0" smtClean="0"/>
              <a:t>x</a:t>
            </a:r>
            <a:r>
              <a:rPr lang="cs-CZ" dirty="0" smtClean="0"/>
              <a:t> </a:t>
            </a:r>
            <a:r>
              <a:rPr lang="cs-CZ" i="1" dirty="0" smtClean="0"/>
              <a:t>(např. doba, za kterou se vykoná společná práce) </a:t>
            </a:r>
            <a:endParaRPr lang="cs-CZ" i="1" dirty="0"/>
          </a:p>
          <a:p>
            <a:r>
              <a:rPr lang="cs-CZ" dirty="0"/>
              <a:t>v</a:t>
            </a:r>
            <a:r>
              <a:rPr lang="cs-CZ" dirty="0" smtClean="0"/>
              <a:t>yjádříme, kdo co udělá za </a:t>
            </a:r>
            <a:r>
              <a:rPr lang="cs-CZ" b="1" dirty="0" smtClean="0"/>
              <a:t>jednotku času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yjádříme, kdo co udělá za </a:t>
            </a:r>
            <a:r>
              <a:rPr lang="cs-CZ" b="1" dirty="0" smtClean="0"/>
              <a:t>dobu x</a:t>
            </a:r>
            <a:endParaRPr lang="cs-CZ" dirty="0"/>
          </a:p>
          <a:p>
            <a:r>
              <a:rPr lang="cs-CZ" dirty="0"/>
              <a:t>s</a:t>
            </a:r>
            <a:r>
              <a:rPr lang="cs-CZ" dirty="0" smtClean="0"/>
              <a:t>estavíme rovnici, popř. soustavu rovnic,      pro vykonání celé práce</a:t>
            </a:r>
            <a:endParaRPr lang="cs-CZ" dirty="0"/>
          </a:p>
          <a:p>
            <a:r>
              <a:rPr lang="cs-CZ" dirty="0"/>
              <a:t>v</a:t>
            </a:r>
            <a:r>
              <a:rPr lang="cs-CZ" dirty="0" smtClean="0"/>
              <a:t>yřešíme rovnici (soustavu rovnic), provedeme zkoušku, zapíšeme </a:t>
            </a:r>
            <a:r>
              <a:rPr lang="cs-CZ" dirty="0"/>
              <a:t>odpověď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74670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89736"/>
            <a:ext cx="8229600" cy="1143000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solidFill>
                  <a:schemeClr val="tx2"/>
                </a:solidFill>
              </a:rPr>
              <a:t>1. úloha</a:t>
            </a:r>
            <a:endParaRPr lang="cs-CZ" sz="5400" b="1" dirty="0">
              <a:solidFill>
                <a:schemeClr val="tx2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67544" y="2852936"/>
            <a:ext cx="8229600" cy="38832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800" dirty="0" smtClean="0"/>
              <a:t>Dva dělníci přepraví určitý počet výrobků za 6 hodin. První dělník by tuto práci vykonal sám za 10 hodin. Za jak dlouho by stejnou práci vykonal sám druhý dělník?</a:t>
            </a:r>
            <a:endParaRPr lang="cs-CZ" sz="4800" dirty="0"/>
          </a:p>
        </p:txBody>
      </p:sp>
      <p:pic>
        <p:nvPicPr>
          <p:cNvPr id="2051" name="Picture 3" descr="C:\Users\profesor\AppData\Local\Microsoft\Windows\Temporary Internet Files\Content.IE5\EYV97ATR\MP90038299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46228"/>
            <a:ext cx="2448272" cy="243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fesor\AppData\Local\Microsoft\Windows\Temporary Internet Files\Content.IE5\2Q3H3TXW\MP90038299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46228"/>
            <a:ext cx="2448272" cy="2430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3200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563888" y="175163"/>
            <a:ext cx="184024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Řešení:</a:t>
            </a:r>
            <a:endParaRPr lang="cs-CZ" sz="4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23528" y="876259"/>
                <a:ext cx="8496944" cy="60753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AutoNum type="arabicPeriod"/>
                </a:pPr>
                <a:r>
                  <a:rPr lang="cs-CZ" dirty="0" smtClean="0"/>
                  <a:t>dělník splní úkol ……….  </a:t>
                </a:r>
                <a:r>
                  <a:rPr lang="cs-CZ" dirty="0"/>
                  <a:t>z</a:t>
                </a:r>
                <a:r>
                  <a:rPr lang="cs-CZ" dirty="0" smtClean="0"/>
                  <a:t>a 10 h  </a:t>
                </a:r>
                <a:r>
                  <a:rPr lang="cs-CZ" dirty="0" smtClean="0">
                    <a:sym typeface="Wingdings" pitchFamily="2" charset="2"/>
                  </a:rPr>
                  <a:t>  </a:t>
                </a:r>
                <a:r>
                  <a:rPr lang="cs-CZ" dirty="0" smtClean="0"/>
                  <a:t>za 1 h 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</a:rPr>
                          <m:t>10 </m:t>
                        </m:r>
                      </m:den>
                    </m:f>
                    <m:r>
                      <a:rPr lang="cs-CZ" b="0" i="1" smtClean="0">
                        <a:latin typeface="Cambria Math"/>
                      </a:rPr>
                      <m:t> </m:t>
                    </m:r>
                    <m:r>
                      <a:rPr lang="cs-CZ" b="0" i="0" smtClean="0">
                        <a:latin typeface="Cambria Math"/>
                      </a:rPr>
                      <m:t>ú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</a:rPr>
                      <m:t>kolu</m:t>
                    </m:r>
                  </m:oMath>
                </a14:m>
                <a:r>
                  <a:rPr lang="cs-CZ" dirty="0" smtClean="0"/>
                  <a:t>  </a:t>
                </a:r>
                <a:r>
                  <a:rPr lang="cs-CZ" dirty="0" smtClean="0">
                    <a:sym typeface="Wingdings" pitchFamily="2" charset="2"/>
                  </a:rPr>
                  <a:t>  za 6 h 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 smtClean="0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6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 </m:t>
                    </m:r>
                    <m:r>
                      <a:rPr lang="cs-CZ" b="0" i="0" smtClean="0">
                        <a:latin typeface="Cambria Math"/>
                        <a:sym typeface="Wingdings" pitchFamily="2" charset="2"/>
                      </a:rPr>
                      <m:t>ú</m:t>
                    </m:r>
                    <m:r>
                      <m:rPr>
                        <m:sty m:val="p"/>
                      </m:rPr>
                      <a:rPr lang="cs-CZ" b="0" i="0" smtClean="0">
                        <a:latin typeface="Cambria Math"/>
                        <a:sym typeface="Wingdings" pitchFamily="2" charset="2"/>
                      </a:rPr>
                      <m:t>kolu</m:t>
                    </m:r>
                  </m:oMath>
                </a14:m>
                <a:endParaRPr lang="cs-CZ" dirty="0" smtClean="0"/>
              </a:p>
              <a:p>
                <a:r>
                  <a:rPr lang="cs-CZ" dirty="0" smtClean="0"/>
                  <a:t> </a:t>
                </a:r>
              </a:p>
              <a:p>
                <a:pPr marL="342900" indent="-342900">
                  <a:buFontTx/>
                  <a:buAutoNum type="arabicPeriod" startAt="2"/>
                </a:pPr>
                <a:r>
                  <a:rPr lang="cs-CZ" dirty="0" smtClean="0"/>
                  <a:t>dělník splní úkol  ……….  </a:t>
                </a:r>
                <a:r>
                  <a:rPr lang="cs-CZ" dirty="0"/>
                  <a:t>z</a:t>
                </a:r>
                <a:r>
                  <a:rPr lang="cs-CZ" dirty="0" smtClean="0"/>
                  <a:t>a </a:t>
                </a:r>
                <a:r>
                  <a:rPr lang="cs-CZ" b="1" dirty="0" smtClean="0"/>
                  <a:t>x</a:t>
                </a:r>
                <a:r>
                  <a:rPr lang="cs-CZ" dirty="0" smtClean="0"/>
                  <a:t> h    </a:t>
                </a:r>
                <a:r>
                  <a:rPr lang="cs-CZ" dirty="0">
                    <a:sym typeface="Wingdings" pitchFamily="2" charset="2"/>
                  </a:rPr>
                  <a:t>  </a:t>
                </a:r>
                <a:r>
                  <a:rPr lang="cs-CZ" dirty="0"/>
                  <a:t>za 1 h 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</a:rPr>
                          <m:t>x</m:t>
                        </m:r>
                        <m:r>
                          <a:rPr lang="cs-CZ" i="1">
                            <a:latin typeface="Cambria Math"/>
                          </a:rPr>
                          <m:t> </m:t>
                        </m:r>
                      </m:den>
                    </m:f>
                    <m:r>
                      <a:rPr lang="cs-CZ" i="1">
                        <a:latin typeface="Cambria Math"/>
                      </a:rPr>
                      <m:t> </m:t>
                    </m:r>
                    <m:r>
                      <a:rPr lang="cs-CZ">
                        <a:latin typeface="Cambria Math"/>
                      </a:rPr>
                      <m:t>ú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</a:rPr>
                      <m:t>kolu</m:t>
                    </m:r>
                  </m:oMath>
                </a14:m>
                <a:r>
                  <a:rPr lang="cs-CZ" dirty="0"/>
                  <a:t>  </a:t>
                </a:r>
                <a:r>
                  <a:rPr lang="cs-CZ" dirty="0" smtClean="0"/>
                  <a:t>  </a:t>
                </a:r>
                <a:r>
                  <a:rPr lang="cs-CZ" dirty="0" smtClean="0">
                    <a:sym typeface="Wingdings" pitchFamily="2" charset="2"/>
                  </a:rPr>
                  <a:t>  </a:t>
                </a:r>
                <a:r>
                  <a:rPr lang="cs-CZ" dirty="0">
                    <a:sym typeface="Wingdings" pitchFamily="2" charset="2"/>
                  </a:rPr>
                  <a:t>za 6 h 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6</m:t>
                        </m:r>
                      </m:num>
                      <m:den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/>
                            <a:sym typeface="Wingdings" pitchFamily="2" charset="2"/>
                          </a:rPr>
                          <m:t>x</m:t>
                        </m:r>
                      </m:den>
                    </m:f>
                    <m:r>
                      <a:rPr lang="cs-CZ" i="1">
                        <a:latin typeface="Cambria Math"/>
                        <a:sym typeface="Wingdings" pitchFamily="2" charset="2"/>
                      </a:rPr>
                      <m:t> </m:t>
                    </m:r>
                    <m:r>
                      <a:rPr lang="cs-CZ" b="0" i="0" smtClean="0">
                        <a:latin typeface="Cambria Math"/>
                        <a:sym typeface="Wingdings" pitchFamily="2" charset="2"/>
                      </a:rPr>
                      <m:t>ú</m:t>
                    </m:r>
                    <m:r>
                      <m:rPr>
                        <m:sty m:val="p"/>
                      </m:rPr>
                      <a:rPr lang="cs-CZ">
                        <a:latin typeface="Cambria Math"/>
                        <a:sym typeface="Wingdings" pitchFamily="2" charset="2"/>
                      </a:rPr>
                      <m:t>kolu</m:t>
                    </m:r>
                  </m:oMath>
                </a14:m>
                <a:r>
                  <a:rPr lang="cs-CZ" dirty="0"/>
                  <a:t> </a:t>
                </a:r>
                <a:endParaRPr lang="cs-CZ" dirty="0" smtClean="0"/>
              </a:p>
              <a:p>
                <a:endParaRPr lang="cs-CZ" dirty="0" smtClean="0"/>
              </a:p>
              <a:p>
                <a:r>
                  <a:rPr lang="cs-CZ" dirty="0"/>
                  <a:t>o</a:t>
                </a:r>
                <a:r>
                  <a:rPr lang="cs-CZ" dirty="0" smtClean="0"/>
                  <a:t>ba společně  ………………….  </a:t>
                </a:r>
                <a:r>
                  <a:rPr lang="cs-CZ" dirty="0"/>
                  <a:t>z</a:t>
                </a:r>
                <a:r>
                  <a:rPr lang="cs-CZ" dirty="0" smtClean="0"/>
                  <a:t>a 6 h</a:t>
                </a:r>
              </a:p>
              <a:p>
                <a:endParaRPr lang="cs-CZ" dirty="0"/>
              </a:p>
              <a:p>
                <a:endParaRPr lang="cs-CZ" dirty="0" smtClean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− </m:t>
                    </m:r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𝑠𝑒𝑠𝑡𝑎𝑣</m:t>
                    </m:r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í</m:t>
                    </m:r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𝑚𝑒</m:t>
                    </m:r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 </m:t>
                    </m:r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𝑟𝑜𝑣𝑛𝑖𝑐𝑖</m:t>
                    </m:r>
                    <m:r>
                      <a:rPr lang="cs-CZ" b="1" i="1" smtClean="0">
                        <a:latin typeface="Cambria Math"/>
                        <a:sym typeface="Wingdings" pitchFamily="2" charset="2"/>
                      </a:rPr>
                      <m:t>:       </m:t>
                    </m:r>
                    <m:f>
                      <m:fPr>
                        <m:ctrlPr>
                          <a:rPr lang="cs-CZ" b="1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sym typeface="Wingdings" pitchFamily="2" charset="2"/>
                          </a:rPr>
                          <m:t>𝟔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sym typeface="Wingdings" pitchFamily="2" charset="2"/>
                          </a:rPr>
                          <m:t>𝟏𝟎</m:t>
                        </m:r>
                      </m:den>
                    </m:f>
                    <m:r>
                      <a:rPr lang="cs-CZ" b="1" i="1" smtClean="0">
                        <a:latin typeface="Cambria Math"/>
                        <a:sym typeface="Wingdings" pitchFamily="2" charset="2"/>
                      </a:rPr>
                      <m:t> +  </m:t>
                    </m:r>
                  </m:oMath>
                </a14:m>
                <a:r>
                  <a:rPr lang="cs-CZ" b="1" dirty="0">
                    <a:sym typeface="Wingdings" pitchFamily="2" charset="2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b="1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b="1" i="1">
                            <a:latin typeface="Cambria Math"/>
                            <a:sym typeface="Wingdings" pitchFamily="2" charset="2"/>
                          </a:rPr>
                          <m:t>𝟔</m:t>
                        </m:r>
                      </m:num>
                      <m:den>
                        <m:r>
                          <a:rPr lang="cs-CZ" b="1" i="1">
                            <a:latin typeface="Cambria Math"/>
                            <a:sym typeface="Wingdings" pitchFamily="2" charset="2"/>
                          </a:rPr>
                          <m:t>𝒙</m:t>
                        </m:r>
                      </m:den>
                    </m:f>
                    <m:r>
                      <a:rPr lang="cs-CZ" b="1" i="1" smtClean="0">
                        <a:latin typeface="Cambria Math"/>
                        <a:sym typeface="Wingdings" pitchFamily="2" charset="2"/>
                      </a:rPr>
                      <m:t> =  </m:t>
                    </m:r>
                  </m:oMath>
                </a14:m>
                <a:r>
                  <a:rPr lang="cs-CZ" b="1" dirty="0" smtClean="0">
                    <a:sym typeface="Wingdings" pitchFamily="2" charset="2"/>
                  </a:rPr>
                  <a:t>            </a:t>
                </a:r>
                <a:r>
                  <a:rPr lang="cs-CZ" b="0" dirty="0" smtClean="0">
                    <a:sym typeface="Wingdings" pitchFamily="2" charset="2"/>
                  </a:rPr>
                  <a:t>     / . 10x</a:t>
                </a:r>
              </a:p>
              <a:p>
                <a:endParaRPr lang="cs-CZ" dirty="0">
                  <a:sym typeface="Wingdings" pitchFamily="2" charset="2"/>
                </a:endParaRPr>
              </a:p>
              <a:p>
                <a:r>
                  <a:rPr lang="cs-CZ" b="0" dirty="0" smtClean="0">
                    <a:sym typeface="Wingdings" pitchFamily="2" charset="2"/>
                  </a:rPr>
                  <a:t>                                                6x  +  60  =  10x</a:t>
                </a:r>
              </a:p>
              <a:p>
                <a:r>
                  <a:rPr lang="cs-CZ" b="0" dirty="0" smtClean="0">
                    <a:sym typeface="Wingdings" pitchFamily="2" charset="2"/>
                  </a:rPr>
                  <a:t>                                                           60  =   4x           / : 4</a:t>
                </a:r>
              </a:p>
              <a:p>
                <a:r>
                  <a:rPr lang="cs-CZ" b="1" dirty="0" smtClean="0">
                    <a:sym typeface="Wingdings" pitchFamily="2" charset="2"/>
                  </a:rPr>
                  <a:t>                                                              </a:t>
                </a:r>
                <a:r>
                  <a:rPr lang="cs-CZ" b="1" u="sng" dirty="0" smtClean="0">
                    <a:sym typeface="Wingdings" pitchFamily="2" charset="2"/>
                  </a:rPr>
                  <a:t>x  =   15</a:t>
                </a:r>
              </a:p>
              <a:p>
                <a:endParaRPr lang="cs-CZ" dirty="0"/>
              </a:p>
              <a:p>
                <a:pPr marL="285750" indent="-285750">
                  <a:buFontTx/>
                  <a:buChar char="-"/>
                </a:pPr>
                <a:r>
                  <a:rPr lang="cs-CZ" dirty="0" smtClean="0"/>
                  <a:t>zkouška: 1. dělník za 6 h …..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6</m:t>
                        </m:r>
                      </m:num>
                      <m:den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dirty="0" smtClean="0"/>
                  <a:t> úkolu,  2. dělník za 6 h …..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6</m:t>
                        </m:r>
                      </m:num>
                      <m:den>
                        <m:eqArr>
                          <m:eqArrPr>
                            <m:ctrlPr>
                              <a:rPr lang="cs-CZ" i="1">
                                <a:latin typeface="Cambria Math"/>
                                <a:sym typeface="Wingdings" pitchFamily="2" charset="2"/>
                              </a:rPr>
                            </m:ctrlPr>
                          </m:eqArrPr>
                          <m:e>
                            <m:r>
                              <a:rPr lang="cs-CZ" i="1">
                                <a:latin typeface="Cambria Math"/>
                                <a:sym typeface="Wingdings" pitchFamily="2" charset="2"/>
                              </a:rPr>
                              <m:t>1</m:t>
                            </m:r>
                            <m:r>
                              <a:rPr lang="cs-CZ" b="0" i="1" smtClean="0">
                                <a:latin typeface="Cambria Math"/>
                                <a:sym typeface="Wingdings" pitchFamily="2" charset="2"/>
                              </a:rPr>
                              <m:t>5</m:t>
                            </m:r>
                          </m:e>
                          <m:e/>
                        </m:eqArr>
                      </m:den>
                    </m:f>
                  </m:oMath>
                </a14:m>
                <a:r>
                  <a:rPr lang="cs-CZ" dirty="0" smtClean="0"/>
                  <a:t> úkolu</a:t>
                </a:r>
              </a:p>
              <a:p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6</m:t>
                        </m:r>
                      </m:num>
                      <m:den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10</m:t>
                        </m:r>
                      </m:den>
                    </m:f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+</m:t>
                    </m:r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6</m:t>
                        </m:r>
                      </m:num>
                      <m:den>
                        <m:r>
                          <a:rPr lang="cs-CZ" i="1">
                            <a:latin typeface="Cambria Math"/>
                            <a:sym typeface="Wingdings" pitchFamily="2" charset="2"/>
                          </a:rPr>
                          <m:t>1</m:t>
                        </m:r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3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>
                    <a:sym typeface="Wingdings" pitchFamily="2" charset="2"/>
                  </a:rPr>
                  <a:t> </a:t>
                </a:r>
                <a:r>
                  <a:rPr lang="cs-CZ" dirty="0" smtClean="0">
                    <a:sym typeface="Wingdings" pitchFamily="2" charset="2"/>
                  </a:rPr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2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i="1">
                            <a:latin typeface="Cambria Math"/>
                            <a:sym typeface="Wingdings" pitchFamily="2" charset="2"/>
                          </a:rPr>
                        </m:ctrlPr>
                      </m:fPr>
                      <m:num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5</m:t>
                        </m:r>
                      </m:num>
                      <m:den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5 </m:t>
                        </m:r>
                      </m:den>
                    </m:f>
                    <m:r>
                      <a:rPr lang="cs-CZ" b="0" i="1" smtClean="0">
                        <a:latin typeface="Cambria Math"/>
                        <a:sym typeface="Wingdings" pitchFamily="2" charset="2"/>
                      </a:rPr>
                      <m:t>=1   </m:t>
                    </m:r>
                    <m:d>
                      <m:dPr>
                        <m:ctrlP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𝑐𝑒𝑙</m:t>
                        </m:r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ý ú</m:t>
                        </m:r>
                        <m:r>
                          <a:rPr lang="cs-CZ" b="0" i="1" smtClean="0">
                            <a:latin typeface="Cambria Math"/>
                            <a:sym typeface="Wingdings" pitchFamily="2" charset="2"/>
                          </a:rPr>
                          <m:t>𝑘𝑜𝑙</m:t>
                        </m:r>
                      </m:e>
                    </m:d>
                  </m:oMath>
                </a14:m>
                <a:endParaRPr lang="cs-CZ" b="0" i="1" dirty="0" smtClean="0">
                  <a:latin typeface="Cambria Math"/>
                  <a:sym typeface="Wingdings" pitchFamily="2" charset="2"/>
                </a:endParaRPr>
              </a:p>
              <a:p>
                <a:endParaRPr lang="cs-CZ" i="1" dirty="0">
                  <a:latin typeface="Cambria Math"/>
                  <a:sym typeface="Wingdings" pitchFamily="2" charset="2"/>
                </a:endParaRPr>
              </a:p>
              <a:p>
                <a:r>
                  <a:rPr lang="cs-CZ" dirty="0" smtClean="0">
                    <a:latin typeface="Cambria Math"/>
                    <a:sym typeface="Wingdings" pitchFamily="2" charset="2"/>
                  </a:rPr>
                  <a:t>- odpověď:</a:t>
                </a:r>
                <a:r>
                  <a:rPr lang="cs-CZ" b="1" dirty="0" smtClean="0">
                    <a:latin typeface="Cambria Math"/>
                    <a:sym typeface="Wingdings" pitchFamily="2" charset="2"/>
                  </a:rPr>
                  <a:t>  Druhý dělník by přepravil výrobky sám za 15 hodin.</a:t>
                </a:r>
                <a:endParaRPr lang="cs-CZ" dirty="0" smtClean="0">
                  <a:latin typeface="Cambria Math"/>
                  <a:sym typeface="Wingdings" pitchFamily="2" charset="2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/>
                          <a:sym typeface="Wingdings" pitchFamily="2" charset="2"/>
                        </a:rPr>
                        <m:t> </m:t>
                      </m:r>
                    </m:oMath>
                  </m:oMathPara>
                </a14:m>
                <a:endParaRPr lang="cs-CZ" dirty="0" smtClean="0"/>
              </a:p>
              <a:p>
                <a:r>
                  <a:rPr lang="cs-CZ" dirty="0"/>
                  <a:t> </a:t>
                </a:r>
                <a:r>
                  <a:rPr lang="cs-CZ" dirty="0" smtClean="0"/>
                  <a:t>                                             </a:t>
                </a:r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3528" y="876259"/>
                <a:ext cx="8496944" cy="6075317"/>
              </a:xfrm>
              <a:prstGeom prst="rect">
                <a:avLst/>
              </a:prstGeom>
              <a:blipFill rotWithShape="1">
                <a:blip r:embed="rId2"/>
                <a:stretch>
                  <a:fillRect l="-5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Ovál 13"/>
          <p:cNvSpPr/>
          <p:nvPr/>
        </p:nvSpPr>
        <p:spPr>
          <a:xfrm>
            <a:off x="4011945" y="2883129"/>
            <a:ext cx="432464" cy="648072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TextovéPole 14"/>
          <p:cNvSpPr txBox="1"/>
          <p:nvPr/>
        </p:nvSpPr>
        <p:spPr>
          <a:xfrm>
            <a:off x="4051548" y="3085507"/>
            <a:ext cx="2720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</a:t>
            </a:r>
            <a:endParaRPr lang="cs-CZ" b="1" dirty="0"/>
          </a:p>
        </p:txBody>
      </p:sp>
      <p:cxnSp>
        <p:nvCxnSpPr>
          <p:cNvPr id="17" name="Přímá spojnice se šipkou 16"/>
          <p:cNvCxnSpPr>
            <a:endCxn id="14" idx="6"/>
          </p:cNvCxnSpPr>
          <p:nvPr/>
        </p:nvCxnSpPr>
        <p:spPr>
          <a:xfrm flipH="1">
            <a:off x="4444409" y="2351632"/>
            <a:ext cx="1392331" cy="8555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5780716" y="2123172"/>
            <a:ext cx="33478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dirty="0" smtClean="0">
                <a:solidFill>
                  <a:schemeClr val="tx2"/>
                </a:solidFill>
              </a:rPr>
              <a:t>společný úkol = 1 celek = 1 celá práce</a:t>
            </a:r>
          </a:p>
          <a:p>
            <a:endParaRPr lang="cs-CZ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166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06896" y="854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b="1" dirty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cs-CZ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cs-CZ" sz="4900" b="1" dirty="0" smtClean="0">
                <a:solidFill>
                  <a:schemeClr val="accent4">
                    <a:lumMod val="75000"/>
                  </a:schemeClr>
                </a:solidFill>
              </a:rPr>
              <a:t>2. úloha</a:t>
            </a:r>
            <a:endParaRPr lang="cs-CZ" sz="49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Zástupný symbol pro obsah 3"/>
              <p:cNvSpPr>
                <a:spLocks noGrp="1"/>
              </p:cNvSpPr>
              <p:nvPr>
                <p:ph idx="1"/>
              </p:nvPr>
            </p:nvSpPr>
            <p:spPr>
              <a:xfrm>
                <a:off x="323528" y="2060848"/>
                <a:ext cx="8661648" cy="4392488"/>
              </a:xfrm>
            </p:spPr>
            <p:txBody>
              <a:bodyPr>
                <a:normAutofit fontScale="92500" lnSpcReduction="10000"/>
              </a:bodyPr>
              <a:lstStyle/>
              <a:p>
                <a:pPr marL="0" indent="0">
                  <a:buNone/>
                </a:pPr>
                <a:endParaRPr lang="cs-CZ" dirty="0" smtClean="0"/>
              </a:p>
              <a:p>
                <a:pPr marL="0" indent="0">
                  <a:buNone/>
                </a:pPr>
                <a:r>
                  <a:rPr lang="cs-CZ" sz="3900" dirty="0" smtClean="0"/>
                  <a:t>Celý výkop pro stavbu kanalizace by bylo možné při spolupráci malého a velkého bagru provést za 6 dnů. Rozdíl mezi výkonem malého a velkého bagru za  den je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9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39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3900" b="0" i="1" smtClean="0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3900" dirty="0" smtClean="0"/>
                  <a:t> objemu celého výkopu. Za kolik dnů je schopen výkop vyhloubit velký a za kolik dnů malý bagr, jestliže se jejich denní výkony nezmění?</a:t>
                </a:r>
                <a:endParaRPr lang="cs-CZ" sz="3900" dirty="0"/>
              </a:p>
            </p:txBody>
          </p:sp>
        </mc:Choice>
        <mc:Fallback xmlns=""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23528" y="2060848"/>
                <a:ext cx="8661648" cy="4392488"/>
              </a:xfrm>
              <a:blipFill rotWithShape="1">
                <a:blip r:embed="rId2"/>
                <a:stretch>
                  <a:fillRect l="-2111" r="-2533" b="-263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3" descr="C:\Users\profesor\AppData\Local\Microsoft\Windows\Temporary Internet Files\Content.IE5\8EJ456R3\MP9004393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60648"/>
            <a:ext cx="2840360" cy="1930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profesor\AppData\Local\Microsoft\Windows\Temporary Internet Files\Content.IE5\8EJ456R3\MP90043936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47328"/>
            <a:ext cx="2696344" cy="194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182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196752"/>
                <a:ext cx="8507288" cy="5328592"/>
              </a:xfrm>
            </p:spPr>
            <p:txBody>
              <a:bodyPr>
                <a:normAutofit/>
              </a:bodyPr>
              <a:lstStyle/>
              <a:p>
                <a:r>
                  <a:rPr lang="cs-CZ" sz="1800" dirty="0" smtClean="0"/>
                  <a:t>počet dnů  k provedení výkopu malým bagrem ……. </a:t>
                </a:r>
                <a:r>
                  <a:rPr lang="cs-CZ" sz="1800" b="1" dirty="0" smtClean="0"/>
                  <a:t>x  </a:t>
                </a:r>
                <a:r>
                  <a:rPr lang="cs-CZ" sz="1800" dirty="0"/>
                  <a:t> </a:t>
                </a:r>
                <a:r>
                  <a:rPr lang="cs-CZ" sz="1800" dirty="0" smtClean="0"/>
                  <a:t>---&gt; za 1 den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sz="1800" dirty="0" smtClean="0"/>
                  <a:t> výkopu</a:t>
                </a:r>
              </a:p>
              <a:p>
                <a:r>
                  <a:rPr lang="cs-CZ" sz="1800" dirty="0" smtClean="0"/>
                  <a:t>počet dnů k provedení výkopu velkým bagrem  ……  </a:t>
                </a:r>
                <a:r>
                  <a:rPr lang="cs-CZ" sz="1800" b="1" dirty="0" smtClean="0"/>
                  <a:t>y   </a:t>
                </a:r>
                <a:r>
                  <a:rPr lang="cs-CZ" sz="1800" dirty="0" smtClean="0"/>
                  <a:t>---&gt; </a:t>
                </a:r>
                <a:r>
                  <a:rPr lang="cs-CZ" sz="1800" dirty="0"/>
                  <a:t>za 1 den …..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r>
                  <a:rPr lang="cs-CZ" sz="1800" b="1" dirty="0" smtClean="0"/>
                  <a:t>  </a:t>
                </a:r>
                <a:r>
                  <a:rPr lang="cs-CZ" sz="1800" dirty="0" smtClean="0"/>
                  <a:t>výkopu</a:t>
                </a:r>
              </a:p>
              <a:p>
                <a:endParaRPr lang="cs-CZ" sz="1800" dirty="0"/>
              </a:p>
              <a:p>
                <a:r>
                  <a:rPr lang="cs-CZ" sz="1800" dirty="0"/>
                  <a:t>s</a:t>
                </a:r>
                <a:r>
                  <a:rPr lang="cs-CZ" sz="1800" dirty="0" smtClean="0"/>
                  <a:t>estavíme soustavu rovnic:  </a:t>
                </a:r>
                <a:r>
                  <a:rPr lang="cs-CZ" sz="1800" b="1" dirty="0" smtClean="0"/>
                  <a:t>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800" b="1" i="1">
                            <a:latin typeface="Cambria Math"/>
                          </a:rPr>
                          <m:t>𝒙</m:t>
                        </m:r>
                      </m:den>
                    </m:f>
                  </m:oMath>
                </a14:m>
                <a:r>
                  <a:rPr lang="cs-CZ" sz="1800" b="1" dirty="0" smtClean="0"/>
                  <a:t> 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800" b="1" i="1">
                            <a:latin typeface="Cambria Math"/>
                          </a:rPr>
                          <m:t>𝒚</m:t>
                        </m:r>
                      </m:den>
                    </m:f>
                  </m:oMath>
                </a14:m>
                <a:r>
                  <a:rPr lang="cs-CZ" sz="1800" b="1" dirty="0" smtClean="0"/>
                  <a:t>) . 6  =  1</a:t>
                </a:r>
              </a:p>
              <a:p>
                <a:pPr marL="0" indent="0">
                  <a:buNone/>
                </a:pPr>
                <a:r>
                  <a:rPr lang="cs-CZ" sz="1800" b="1" i="1" dirty="0"/>
                  <a:t> </a:t>
                </a:r>
                <a:r>
                  <a:rPr lang="cs-CZ" sz="1800" b="1" i="1" dirty="0" smtClean="0"/>
                  <a:t>                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800" b="1" i="1">
                            <a:latin typeface="Cambria Math"/>
                          </a:rPr>
                          <m:t>𝒚</m:t>
                        </m:r>
                      </m:den>
                    </m:f>
                    <m:r>
                      <a:rPr lang="cs-CZ" sz="1800" b="1" i="1" smtClean="0">
                        <a:latin typeface="Cambria Math"/>
                      </a:rPr>
                      <m:t>  −  </m:t>
                    </m:r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𝒙</m:t>
                        </m:r>
                      </m:den>
                    </m:f>
                    <m:r>
                      <a:rPr lang="cs-CZ" sz="1800" b="1" i="1" smtClean="0">
                        <a:latin typeface="Cambria Math"/>
                      </a:rPr>
                      <m:t>  =</m:t>
                    </m:r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𝟑𝟎</m:t>
                        </m:r>
                      </m:den>
                    </m:f>
                  </m:oMath>
                </a14:m>
                <a:r>
                  <a:rPr lang="cs-CZ" sz="1800" b="1" dirty="0" smtClean="0"/>
                  <a:t>   </a:t>
                </a:r>
                <a:r>
                  <a:rPr lang="cs-CZ" sz="1800" dirty="0" smtClean="0"/>
                  <a:t>/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sz="1800" dirty="0" smtClean="0"/>
                  <a:t>   </a:t>
                </a:r>
                <a:r>
                  <a:rPr lang="cs-CZ" sz="1800" dirty="0" smtClean="0">
                    <a:sym typeface="Wingdings" pitchFamily="2" charset="2"/>
                  </a:rPr>
                  <a:t> použijeme dosazovací  m.</a:t>
                </a:r>
                <a:endParaRPr lang="cs-CZ" sz="1800" dirty="0" smtClean="0"/>
              </a:p>
              <a:p>
                <a:pPr marL="0" indent="0">
                  <a:buNone/>
                </a:pPr>
                <a:r>
                  <a:rPr lang="cs-CZ" sz="1800" dirty="0" smtClean="0"/>
                  <a:t>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r>
                  <a:rPr lang="cs-CZ" sz="1800" dirty="0" smtClean="0"/>
                  <a:t>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1800" dirty="0" smtClean="0"/>
                  <a:t>  +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sz="1800" dirty="0" smtClean="0"/>
                  <a:t>   </a:t>
                </a:r>
                <a:r>
                  <a:rPr lang="cs-CZ" sz="1800" dirty="0" smtClean="0">
                    <a:sym typeface="Wingdings" pitchFamily="2" charset="2"/>
                  </a:rPr>
                  <a:t>    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1800" b="0" i="1" smtClean="0">
                        <a:latin typeface="Cambria Math"/>
                      </a:rPr>
                      <m:t>+ </m:t>
                    </m:r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1800" dirty="0"/>
                  <a:t>  +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sz="1800" dirty="0" smtClean="0"/>
                  <a:t>) . 6  =  1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                                    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1800" b="0" i="1" smtClean="0">
                        <a:latin typeface="Cambria Math"/>
                      </a:rPr>
                      <m:t> +</m:t>
                    </m:r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30</m:t>
                        </m:r>
                      </m:den>
                    </m:f>
                    <m:r>
                      <a:rPr lang="cs-CZ" sz="1800" b="0" i="0" smtClean="0">
                        <a:latin typeface="Cambria Math"/>
                      </a:rPr>
                      <m:t>) . 6 =  1</m:t>
                    </m:r>
                  </m:oMath>
                </a14:m>
                <a:endParaRPr lang="cs-CZ" sz="1800" b="0" dirty="0" smtClean="0"/>
              </a:p>
              <a:p>
                <a:pPr marL="0" indent="0">
                  <a:buNone/>
                </a:pPr>
                <a:r>
                  <a:rPr lang="cs-CZ" sz="1800" dirty="0" smtClean="0"/>
                  <a:t>                                  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𝑥</m:t>
                        </m:r>
                      </m:den>
                    </m:f>
                    <m:r>
                      <a:rPr lang="cs-CZ" sz="1800" b="0" i="1" smtClean="0">
                        <a:latin typeface="Cambria Math"/>
                      </a:rPr>
                      <m:t>  +</m:t>
                    </m:r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6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1800" dirty="0" smtClean="0"/>
                  <a:t>    =  1    </a:t>
                </a:r>
                <a:r>
                  <a:rPr lang="cs-CZ" sz="1800" dirty="0" smtClean="0">
                    <a:sym typeface="Wingdings" pitchFamily="2" charset="2"/>
                  </a:rPr>
                  <a:t>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12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𝑥</m:t>
                        </m:r>
                      </m:den>
                    </m:f>
                  </m:oMath>
                </a14:m>
                <a:r>
                  <a:rPr lang="cs-CZ" sz="1800" dirty="0" smtClean="0"/>
                  <a:t> 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5</m:t>
                        </m:r>
                      </m:den>
                    </m:f>
                  </m:oMath>
                </a14:m>
                <a:r>
                  <a:rPr lang="cs-CZ" sz="1800" dirty="0" smtClean="0"/>
                  <a:t>  =  1    / . 5x   </a:t>
                </a:r>
                <a:r>
                  <a:rPr lang="cs-CZ" sz="1800" dirty="0" smtClean="0">
                    <a:sym typeface="Wingdings" pitchFamily="2" charset="2"/>
                  </a:rPr>
                  <a:t>  60  +  x  =  5x</a:t>
                </a:r>
              </a:p>
              <a:p>
                <a:pPr marL="0" indent="0">
                  <a:buNone/>
                </a:pPr>
                <a:r>
                  <a:rPr lang="cs-CZ" sz="1800" dirty="0">
                    <a:sym typeface="Wingdings" pitchFamily="2" charset="2"/>
                  </a:rPr>
                  <a:t> </a:t>
                </a:r>
                <a:r>
                  <a:rPr lang="cs-CZ" sz="1800" dirty="0" smtClean="0">
                    <a:sym typeface="Wingdings" pitchFamily="2" charset="2"/>
                  </a:rPr>
                  <a:t>                                                                                                                                     4x =  60  /:4</a:t>
                </a:r>
              </a:p>
              <a:p>
                <a:pPr marL="0" indent="0">
                  <a:buNone/>
                </a:pPr>
                <a:r>
                  <a:rPr lang="cs-CZ" sz="1800" dirty="0">
                    <a:sym typeface="Wingdings" pitchFamily="2" charset="2"/>
                  </a:rPr>
                  <a:t> </a:t>
                </a:r>
                <a:r>
                  <a:rPr lang="cs-CZ" sz="1800" dirty="0" smtClean="0">
                    <a:sym typeface="Wingdings" pitchFamily="2" charset="2"/>
                  </a:rPr>
                  <a:t>                                                                                                                                        </a:t>
                </a:r>
                <a:r>
                  <a:rPr lang="cs-CZ" sz="1800" b="1" u="sng" dirty="0" smtClean="0">
                    <a:sym typeface="Wingdings" pitchFamily="2" charset="2"/>
                  </a:rPr>
                  <a:t>x =  15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𝑦</m:t>
                        </m:r>
                      </m:den>
                    </m:f>
                    <m:r>
                      <a:rPr lang="cs-CZ" sz="1800" b="0" i="0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1800" dirty="0"/>
                  <a:t>  +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r>
                  <a:rPr lang="cs-CZ" sz="1800" dirty="0"/>
                  <a:t> </a:t>
                </a:r>
                <a:r>
                  <a:rPr lang="cs-CZ" sz="1800" dirty="0" smtClean="0"/>
                  <a:t>  </a:t>
                </a:r>
                <a:r>
                  <a:rPr lang="cs-CZ" sz="1800" dirty="0" smtClean="0">
                    <a:sym typeface="Wingdings" pitchFamily="2" charset="2"/>
                  </a:rPr>
                  <a:t>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𝑦</m:t>
                        </m:r>
                      </m:den>
                    </m:f>
                    <m:r>
                      <a:rPr lang="cs-CZ" sz="1800" b="0" i="0" smtClean="0">
                        <a:latin typeface="Cambria Math"/>
                      </a:rPr>
                      <m:t>= </m:t>
                    </m:r>
                    <m:f>
                      <m:fPr>
                        <m:ctrlPr>
                          <a:rPr lang="cs-CZ" sz="1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1+2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30</m:t>
                        </m:r>
                      </m:den>
                    </m:f>
                    <m:r>
                      <a:rPr lang="cs-CZ" sz="1800" b="0" i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1800" dirty="0" smtClean="0">
                    <a:sym typeface="Wingdings" pitchFamily="2" charset="2"/>
                  </a:rPr>
                  <a:t>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r>
                  <a:rPr lang="cs-CZ" sz="1800" b="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1800" b="0" dirty="0" smtClean="0"/>
                  <a:t>  </a:t>
                </a:r>
                <a:r>
                  <a:rPr lang="cs-CZ" sz="1800" b="0" dirty="0" smtClean="0">
                    <a:sym typeface="Wingdings" pitchFamily="2" charset="2"/>
                  </a:rPr>
                  <a:t>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𝑦</m:t>
                        </m:r>
                      </m:den>
                    </m:f>
                  </m:oMath>
                </a14:m>
                <a:r>
                  <a:rPr lang="cs-CZ" sz="1800" b="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10</m:t>
                        </m:r>
                      </m:den>
                    </m:f>
                  </m:oMath>
                </a14:m>
                <a:r>
                  <a:rPr lang="cs-CZ" sz="1800" b="0" dirty="0" smtClean="0"/>
                  <a:t>  </a:t>
                </a:r>
                <a:r>
                  <a:rPr lang="cs-CZ" sz="1800" b="0" dirty="0" smtClean="0">
                    <a:sym typeface="Wingdings" pitchFamily="2" charset="2"/>
                  </a:rPr>
                  <a:t>  </a:t>
                </a:r>
                <a:r>
                  <a:rPr lang="cs-CZ" sz="1800" b="1" u="sng" dirty="0" smtClean="0">
                    <a:sym typeface="Wingdings" pitchFamily="2" charset="2"/>
                  </a:rPr>
                  <a:t>y = 10</a:t>
                </a:r>
                <a:endParaRPr lang="cs-CZ" sz="1800" b="1" dirty="0" smtClean="0"/>
              </a:p>
              <a:p>
                <a:pPr marL="0" indent="0">
                  <a:buNone/>
                </a:pPr>
                <a:endParaRPr lang="cs-CZ" sz="1800" dirty="0" smtClean="0"/>
              </a:p>
              <a:p>
                <a:pPr marL="0" indent="0">
                  <a:buNone/>
                </a:pPr>
                <a:endParaRPr lang="cs-CZ" sz="1800" dirty="0" smtClean="0"/>
              </a:p>
              <a:p>
                <a:pPr marL="0" indent="0">
                  <a:buNone/>
                </a:pPr>
                <a:endParaRPr lang="cs-CZ" sz="1800" b="1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196752"/>
                <a:ext cx="8507288" cy="5328592"/>
              </a:xfrm>
              <a:blipFill rotWithShape="1">
                <a:blip r:embed="rId2"/>
                <a:stretch>
                  <a:fillRect l="-50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5" name="Přímá spojnice se šipkou 4"/>
          <p:cNvCxnSpPr/>
          <p:nvPr/>
        </p:nvCxnSpPr>
        <p:spPr>
          <a:xfrm>
            <a:off x="1403648" y="4149080"/>
            <a:ext cx="0" cy="151216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8251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052736"/>
                <a:ext cx="8352928" cy="4525963"/>
              </a:xfrm>
            </p:spPr>
            <p:txBody>
              <a:bodyPr>
                <a:normAutofit/>
              </a:bodyPr>
              <a:lstStyle/>
              <a:p>
                <a:r>
                  <a:rPr lang="cs-CZ" sz="1800" dirty="0" smtClean="0"/>
                  <a:t>provedeme zkoušku: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malý bagr …..  celý výkop za 15 dnů …..  za 1 den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r>
                  <a:rPr lang="cs-CZ" sz="1800" dirty="0" smtClean="0"/>
                  <a:t> výkopu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velký bagr …..  celý výkop za 10 dnů …..  za 1 den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1800" b="0" i="1" smtClean="0">
                        <a:latin typeface="Cambria Math"/>
                      </a:rPr>
                      <m:t> </m:t>
                    </m:r>
                    <m:r>
                      <m:rPr>
                        <m:sty m:val="p"/>
                      </m:rPr>
                      <a:rPr lang="cs-CZ" sz="1800" b="0" i="0" smtClean="0">
                        <a:latin typeface="Cambria Math"/>
                      </a:rPr>
                      <m:t>v</m:t>
                    </m:r>
                    <m:r>
                      <a:rPr lang="cs-CZ" sz="1800" b="0" i="0" smtClean="0">
                        <a:latin typeface="Cambria Math"/>
                      </a:rPr>
                      <m:t>ý</m:t>
                    </m:r>
                    <m:r>
                      <m:rPr>
                        <m:sty m:val="p"/>
                      </m:rPr>
                      <a:rPr lang="cs-CZ" sz="1800" b="0" i="0" smtClean="0">
                        <a:latin typeface="Cambria Math"/>
                      </a:rPr>
                      <m:t>kopu</m:t>
                    </m:r>
                  </m:oMath>
                </a14:m>
                <a:endParaRPr lang="cs-CZ" sz="1800" dirty="0" smtClean="0"/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rozdíl mezi oběma výkopy je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30</m:t>
                        </m:r>
                      </m:den>
                    </m:f>
                  </m:oMath>
                </a14:m>
                <a:r>
                  <a:rPr lang="cs-CZ" sz="1800" dirty="0" smtClean="0"/>
                  <a:t>  </a:t>
                </a:r>
                <a:r>
                  <a:rPr lang="cs-CZ" sz="1800" dirty="0" smtClean="0">
                    <a:sym typeface="Wingdings" pitchFamily="2" charset="2"/>
                  </a:rPr>
                  <a:t></a:t>
                </a:r>
                <a:r>
                  <a:rPr lang="cs-CZ" sz="1800" dirty="0" smtClean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1800" b="0" i="1" smtClean="0">
                        <a:latin typeface="Cambria Math"/>
                      </a:rPr>
                      <m:t> − </m:t>
                    </m:r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endParaRPr lang="cs-CZ" sz="1800" dirty="0" smtClean="0"/>
              </a:p>
              <a:p>
                <a:pPr marL="0" indent="0">
                  <a:buNone/>
                </a:pPr>
                <a:r>
                  <a:rPr lang="cs-CZ" sz="1800" b="0" dirty="0" smtClean="0"/>
                  <a:t>       oba bagry dohromady  …..  za 1 den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1800" b="0" dirty="0" smtClean="0"/>
                  <a:t> . </a:t>
                </a:r>
                <a:r>
                  <a:rPr lang="cs-CZ" sz="1800" dirty="0">
                    <a:sym typeface="Wingdings" pitchFamily="2" charset="2"/>
                  </a:rPr>
                  <a:t>(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10</m:t>
                        </m:r>
                      </m:den>
                    </m:f>
                    <m:r>
                      <a:rPr lang="cs-CZ" sz="1800" i="1">
                        <a:latin typeface="Cambria Math"/>
                      </a:rPr>
                      <m:t>+ </m:t>
                    </m:r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15</m:t>
                        </m:r>
                      </m:den>
                    </m:f>
                  </m:oMath>
                </a14:m>
                <a:r>
                  <a:rPr lang="cs-CZ" sz="1800" dirty="0"/>
                  <a:t>)</a:t>
                </a:r>
                <a:r>
                  <a:rPr lang="cs-CZ" sz="1800" b="0" dirty="0" smtClean="0"/>
                  <a:t>  výkopu </a:t>
                </a:r>
                <a:r>
                  <a:rPr lang="cs-CZ" sz="1800" b="0" dirty="0" smtClean="0">
                    <a:sym typeface="Wingdings" pitchFamily="2" charset="2"/>
                  </a:rPr>
                  <a:t>za 6 dnů … 6.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6</m:t>
                        </m:r>
                      </m:den>
                    </m:f>
                  </m:oMath>
                </a14:m>
                <a:r>
                  <a:rPr lang="cs-CZ" sz="1800" b="0" dirty="0" smtClean="0"/>
                  <a:t> = 1</a:t>
                </a:r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                                                                                                                              (celý výkop)</a:t>
                </a:r>
              </a:p>
              <a:p>
                <a:r>
                  <a:rPr lang="cs-CZ" sz="1800" dirty="0" smtClean="0"/>
                  <a:t>zapíšeme odpověď:</a:t>
                </a:r>
              </a:p>
              <a:p>
                <a:pPr marL="0" indent="0">
                  <a:buNone/>
                </a:pPr>
                <a:r>
                  <a:rPr lang="cs-CZ" sz="1800" b="0" dirty="0" smtClean="0"/>
                  <a:t>       </a:t>
                </a:r>
                <a:r>
                  <a:rPr lang="cs-CZ" sz="1800" b="1" dirty="0" smtClean="0"/>
                  <a:t>Celý výkop pro kanalizaci je schopen vyhloubit velký bagr za 10 dnů a malý bagr </a:t>
                </a:r>
              </a:p>
              <a:p>
                <a:pPr marL="0" indent="0">
                  <a:buNone/>
                </a:pPr>
                <a:r>
                  <a:rPr lang="cs-CZ" sz="1800" b="1" dirty="0"/>
                  <a:t> </a:t>
                </a:r>
                <a:r>
                  <a:rPr lang="cs-CZ" sz="1800" b="1" dirty="0" smtClean="0"/>
                  <a:t>      za  15 dnů.</a:t>
                </a:r>
                <a:endParaRPr lang="cs-CZ" sz="1800" b="0" dirty="0" smtClean="0"/>
              </a:p>
              <a:p>
                <a:pPr marL="0" indent="0">
                  <a:buNone/>
                </a:pPr>
                <a:endParaRPr lang="cs-CZ" sz="1800" dirty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052736"/>
                <a:ext cx="8352928" cy="4525963"/>
              </a:xfrm>
              <a:blipFill rotWithShape="1">
                <a:blip r:embed="rId2"/>
                <a:stretch>
                  <a:fillRect l="-511" t="-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4227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Slovní úlohy o společné </a:t>
            </a:r>
            <a:r>
              <a:rPr lang="cs-CZ" smtClean="0"/>
              <a:t>práci </a:t>
            </a:r>
            <a:br>
              <a:rPr lang="cs-CZ" smtClean="0"/>
            </a:br>
            <a:r>
              <a:rPr lang="cs-CZ" smtClean="0"/>
              <a:t>k </a:t>
            </a:r>
            <a:r>
              <a:rPr lang="cs-CZ" dirty="0" smtClean="0"/>
              <a:t>procvičení:</a:t>
            </a:r>
            <a:br>
              <a:rPr lang="cs-CZ" dirty="0" smtClean="0"/>
            </a:br>
            <a:r>
              <a:rPr lang="cs-CZ" dirty="0" smtClean="0"/>
              <a:t>   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395536" y="1628800"/>
                <a:ext cx="8504972" cy="5071420"/>
              </a:xfrm>
            </p:spPr>
            <p:txBody>
              <a:bodyPr>
                <a:noAutofit/>
              </a:bodyPr>
              <a:lstStyle/>
              <a:p>
                <a:pPr marL="457200" indent="-457200">
                  <a:buAutoNum type="arabicPeriod"/>
                </a:pPr>
                <a:r>
                  <a:rPr lang="cs-CZ" sz="2400" dirty="0" smtClean="0">
                    <a:solidFill>
                      <a:schemeClr val="tx2"/>
                    </a:solidFill>
                  </a:rPr>
                  <a:t>Nádrž se přečerpá jedním čerpadlem za 6 hodin, druhým čerpadlem za 9 hodin. Za kolik hodin se nádrž přečerpá, zapne-li se nejprve první čerpadlo na 3 hodiny a pak pracují oba společně.</a:t>
                </a:r>
              </a:p>
              <a:p>
                <a:pPr marL="0" indent="0">
                  <a:buNone/>
                </a:pPr>
                <a:endParaRPr lang="cs-CZ" sz="2000" dirty="0"/>
              </a:p>
              <a:p>
                <a:pPr marL="457200" indent="-457200">
                  <a:buAutoNum type="arabicPeriod" startAt="2"/>
                </a:pPr>
                <a:r>
                  <a:rPr lang="cs-CZ" sz="2400" dirty="0" smtClean="0">
                    <a:solidFill>
                      <a:schemeClr val="tx2"/>
                    </a:solidFill>
                  </a:rPr>
                  <a:t>Výkop jsou schopni pan Malý a Levý provést za 8 hodin. Rozdíl                        mezi denními výkony oba pracovníků je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40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cs-CZ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2400" b="0" i="1" smtClean="0">
                            <a:solidFill>
                              <a:schemeClr val="tx2"/>
                            </a:solidFill>
                            <a:latin typeface="Cambria Math"/>
                          </a:rPr>
                          <m:t>20</m:t>
                        </m:r>
                      </m:den>
                    </m:f>
                  </m:oMath>
                </a14:m>
                <a:r>
                  <a:rPr lang="cs-CZ" sz="2400" dirty="0" smtClean="0">
                    <a:solidFill>
                      <a:schemeClr val="tx2"/>
                    </a:solidFill>
                  </a:rPr>
                  <a:t> objemu celého výkopu. Za kolik dnů by byl schopen provést celý výkop sám pan Malý a za kolik dnů sám pan Levý, víte-li, že pan Malý podával větší výkon než pan Levý.</a:t>
                </a:r>
              </a:p>
              <a:p>
                <a:pPr marL="0" indent="0">
                  <a:buNone/>
                </a:pPr>
                <a:endParaRPr lang="cs-CZ" sz="2400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endParaRPr lang="cs-CZ" sz="2400" dirty="0" smtClean="0">
                  <a:solidFill>
                    <a:schemeClr val="tx2"/>
                  </a:solidFill>
                </a:endParaRPr>
              </a:p>
              <a:p>
                <a:pPr marL="0" indent="0">
                  <a:buNone/>
                </a:pPr>
                <a:r>
                  <a:rPr lang="cs-CZ" sz="2400" dirty="0" smtClean="0">
                    <a:solidFill>
                      <a:schemeClr val="accent1"/>
                    </a:solidFill>
                  </a:rPr>
                  <a:t> </a:t>
                </a:r>
                <a:endParaRPr lang="cs-CZ" sz="2400" dirty="0">
                  <a:solidFill>
                    <a:schemeClr val="accent1"/>
                  </a:solidFill>
                </a:endParaRPr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95536" y="1628800"/>
                <a:ext cx="8504972" cy="5071420"/>
              </a:xfrm>
              <a:blipFill rotWithShape="1">
                <a:blip r:embed="rId2"/>
                <a:stretch>
                  <a:fillRect l="-1147" t="-1082" r="-1749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13024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27856"/>
            <a:ext cx="8229600" cy="1143000"/>
          </a:xfrm>
        </p:spPr>
        <p:txBody>
          <a:bodyPr/>
          <a:lstStyle/>
          <a:p>
            <a:r>
              <a:rPr lang="cs-CZ" b="1" dirty="0" smtClean="0">
                <a:solidFill>
                  <a:schemeClr val="accent1"/>
                </a:solidFill>
              </a:rPr>
              <a:t>Výsledky</a:t>
            </a:r>
            <a:endParaRPr lang="cs-CZ" b="1" dirty="0">
              <a:solidFill>
                <a:schemeClr val="accent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>
              <a:xfrm>
                <a:off x="539552" y="1196752"/>
                <a:ext cx="8229600" cy="4525963"/>
              </a:xfrm>
            </p:spPr>
            <p:txBody>
              <a:bodyPr>
                <a:normAutofit/>
              </a:bodyPr>
              <a:lstStyle/>
              <a:p>
                <a:pPr>
                  <a:buAutoNum type="arabicPeriod"/>
                </a:pPr>
                <a:r>
                  <a:rPr lang="cs-CZ" sz="1800" dirty="0" smtClean="0"/>
                  <a:t>Čerpadla pracují společně …. </a:t>
                </a:r>
                <a:r>
                  <a:rPr lang="cs-CZ" sz="1800" dirty="0"/>
                  <a:t>x</a:t>
                </a:r>
                <a:r>
                  <a:rPr lang="cs-CZ" sz="1800" dirty="0" smtClean="0"/>
                  <a:t> (hodin)</a:t>
                </a:r>
              </a:p>
              <a:p>
                <a:pPr marL="0" indent="0">
                  <a:buNone/>
                </a:pPr>
                <a:r>
                  <a:rPr lang="cs-CZ" sz="1800" dirty="0" smtClean="0"/>
                  <a:t>       1.čerpadlo …. </a:t>
                </a:r>
                <a:r>
                  <a:rPr lang="cs-CZ" sz="1800" dirty="0"/>
                  <a:t>z</a:t>
                </a:r>
                <a:r>
                  <a:rPr lang="cs-CZ" sz="1800" dirty="0" smtClean="0"/>
                  <a:t>a  1h 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6 </m:t>
                        </m:r>
                      </m:den>
                    </m:f>
                  </m:oMath>
                </a14:m>
                <a:r>
                  <a:rPr lang="cs-CZ" sz="1800" dirty="0" smtClean="0"/>
                  <a:t> nádrže   </a:t>
                </a:r>
                <a:r>
                  <a:rPr lang="cs-CZ" sz="1800" dirty="0" smtClean="0">
                    <a:sym typeface="Wingdings" pitchFamily="2" charset="2"/>
                  </a:rPr>
                  <a:t>  za 3 h 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6 </m:t>
                        </m:r>
                      </m:den>
                    </m:f>
                  </m:oMath>
                </a14:m>
                <a:r>
                  <a:rPr lang="cs-CZ" sz="1800" dirty="0" smtClean="0"/>
                  <a:t> nádrže  </a:t>
                </a:r>
                <a:r>
                  <a:rPr lang="cs-CZ" sz="1800" dirty="0" smtClean="0">
                    <a:sym typeface="Wingdings" pitchFamily="2" charset="2"/>
                  </a:rPr>
                  <a:t>  za x hod 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6 </m:t>
                        </m:r>
                      </m:den>
                    </m:f>
                  </m:oMath>
                </a14:m>
                <a:endParaRPr lang="cs-CZ" sz="1800" dirty="0" smtClean="0"/>
              </a:p>
              <a:p>
                <a:pPr marL="0" indent="0">
                  <a:buNone/>
                </a:pPr>
                <a:r>
                  <a:rPr lang="cs-CZ" sz="1800" dirty="0"/>
                  <a:t> </a:t>
                </a:r>
                <a:r>
                  <a:rPr lang="cs-CZ" sz="1800" dirty="0" smtClean="0"/>
                  <a:t>      2.čerpadlo …. za   1h 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9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800" dirty="0" smtClean="0"/>
                  <a:t> nádrže  </a:t>
                </a:r>
                <a:r>
                  <a:rPr lang="cs-CZ" sz="1800" dirty="0" smtClean="0">
                    <a:sym typeface="Wingdings" pitchFamily="2" charset="2"/>
                  </a:rPr>
                  <a:t>  za x hod …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9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endParaRPr lang="cs-CZ" sz="1800" dirty="0" smtClean="0"/>
              </a:p>
              <a:p>
                <a:pPr marL="0" indent="0">
                  <a:buNone/>
                </a:pPr>
                <a:endParaRPr lang="cs-CZ" sz="1800" dirty="0"/>
              </a:p>
              <a:p>
                <a:pPr marL="0" indent="0">
                  <a:buNone/>
                </a:pPr>
                <a:r>
                  <a:rPr lang="cs-CZ" sz="1800" dirty="0" smtClean="0"/>
                  <a:t>       rovnice …..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6 </m:t>
                        </m:r>
                      </m:den>
                    </m:f>
                  </m:oMath>
                </a14:m>
                <a:r>
                  <a:rPr lang="cs-CZ" sz="1800" dirty="0" smtClean="0"/>
                  <a:t>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6 </m:t>
                        </m:r>
                      </m:den>
                    </m:f>
                    <m:r>
                      <a:rPr lang="cs-CZ" sz="180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1800" dirty="0" smtClean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9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800" dirty="0" smtClean="0"/>
                  <a:t> = 1   </a:t>
                </a:r>
                <a:r>
                  <a:rPr lang="cs-CZ" sz="1800" dirty="0" smtClean="0">
                    <a:sym typeface="Wingdings" pitchFamily="2" charset="2"/>
                  </a:rPr>
                  <a:t>  </a:t>
                </a:r>
                <a:r>
                  <a:rPr lang="cs-CZ" sz="1800" b="1" dirty="0" smtClean="0">
                    <a:sym typeface="Wingdings" pitchFamily="2" charset="2"/>
                  </a:rPr>
                  <a:t>x = 1</a:t>
                </a:r>
                <a:r>
                  <a:rPr lang="cs-CZ" sz="1800" b="1" dirty="0"/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b="1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b="1" i="1" smtClean="0">
                            <a:latin typeface="Cambria Math"/>
                          </a:rPr>
                          <m:t>𝟒</m:t>
                        </m:r>
                      </m:num>
                      <m:den>
                        <m:r>
                          <a:rPr lang="cs-CZ" sz="1800" b="1" i="1" smtClean="0">
                            <a:latin typeface="Cambria Math"/>
                          </a:rPr>
                          <m:t>𝟓</m:t>
                        </m:r>
                        <m:r>
                          <a:rPr lang="cs-CZ" sz="1800" b="1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endParaRPr lang="cs-CZ" sz="1800" b="1" dirty="0" smtClean="0"/>
              </a:p>
              <a:p>
                <a:pPr marL="0" indent="0">
                  <a:buNone/>
                </a:pPr>
                <a:endParaRPr lang="cs-CZ" sz="1800" dirty="0"/>
              </a:p>
              <a:p>
                <a:pPr>
                  <a:buAutoNum type="arabicPeriod" startAt="2"/>
                </a:pPr>
                <a:r>
                  <a:rPr lang="cs-CZ" sz="1800" dirty="0" smtClean="0"/>
                  <a:t>Pan Malý ….  x   </a:t>
                </a:r>
                <a:r>
                  <a:rPr lang="cs-CZ" sz="1800" dirty="0" smtClean="0">
                    <a:sym typeface="Wingdings" pitchFamily="2" charset="2"/>
                  </a:rPr>
                  <a:t></a:t>
                </a:r>
                <a:r>
                  <a:rPr lang="cs-CZ" sz="1800" dirty="0" smtClean="0"/>
                  <a:t>   Pan Levý ….  y       </a:t>
                </a:r>
                <a:r>
                  <a:rPr lang="cs-CZ" sz="1800" dirty="0" smtClean="0">
                    <a:sym typeface="Wingdings" pitchFamily="2" charset="2"/>
                  </a:rPr>
                  <a:t>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𝑥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800" dirty="0" smtClean="0"/>
                  <a:t> -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𝑦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b="0" i="1" smtClean="0">
                            <a:latin typeface="Cambria Math"/>
                          </a:rPr>
                          <m:t>24</m:t>
                        </m:r>
                      </m:den>
                    </m:f>
                  </m:oMath>
                </a14:m>
                <a:endParaRPr lang="cs-CZ" sz="1800" dirty="0" smtClean="0"/>
              </a:p>
              <a:p>
                <a:pPr marL="0" indent="0">
                  <a:buNone/>
                </a:pPr>
                <a:r>
                  <a:rPr lang="cs-CZ" sz="1800" dirty="0" smtClean="0"/>
                  <a:t>                                                                                      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𝑥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800" dirty="0"/>
                  <a:t> </a:t>
                </a:r>
                <a:r>
                  <a:rPr lang="cs-CZ" sz="1800" dirty="0" smtClean="0"/>
                  <a:t>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1800" i="1">
                            <a:latin typeface="Cambria Math"/>
                          </a:rPr>
                        </m:ctrlPr>
                      </m:fPr>
                      <m:num>
                        <m:r>
                          <a:rPr lang="cs-CZ" sz="1800" i="1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cs-CZ" sz="1800" i="1">
                            <a:latin typeface="Cambria Math"/>
                          </a:rPr>
                          <m:t>𝑦</m:t>
                        </m:r>
                        <m:r>
                          <a:rPr lang="cs-CZ" sz="1800" i="1">
                            <a:latin typeface="Cambria Math"/>
                          </a:rPr>
                          <m:t> </m:t>
                        </m:r>
                      </m:den>
                    </m:f>
                  </m:oMath>
                </a14:m>
                <a:r>
                  <a:rPr lang="cs-CZ" sz="1800" dirty="0" smtClean="0"/>
                  <a:t>) . 8 = 1  </a:t>
                </a:r>
                <a:r>
                  <a:rPr lang="cs-CZ" sz="1800" dirty="0" smtClean="0">
                    <a:sym typeface="Wingdings" pitchFamily="2" charset="2"/>
                  </a:rPr>
                  <a:t> </a:t>
                </a:r>
                <a:r>
                  <a:rPr lang="cs-CZ" sz="1800" b="1" dirty="0" smtClean="0">
                    <a:sym typeface="Wingdings" pitchFamily="2" charset="2"/>
                  </a:rPr>
                  <a:t>x = 12, y = 24</a:t>
                </a:r>
                <a:endParaRPr lang="cs-CZ" sz="1800" b="1" dirty="0" smtClean="0"/>
              </a:p>
              <a:p>
                <a:pPr marL="0" indent="0">
                  <a:buNone/>
                </a:pPr>
                <a:r>
                  <a:rPr lang="cs-CZ" sz="1800" baseline="-25000" dirty="0"/>
                  <a:t> </a:t>
                </a:r>
                <a:r>
                  <a:rPr lang="cs-CZ" sz="1800" baseline="-25000" dirty="0" smtClean="0"/>
                  <a:t>          </a:t>
                </a:r>
              </a:p>
              <a:p>
                <a:pPr marL="0" indent="0">
                  <a:buNone/>
                </a:pPr>
                <a:r>
                  <a:rPr lang="cs-CZ" sz="1800" baseline="-25000" dirty="0"/>
                  <a:t> </a:t>
                </a:r>
                <a:r>
                  <a:rPr lang="cs-CZ" sz="1800" baseline="-25000" dirty="0" smtClean="0"/>
                  <a:t>         </a:t>
                </a:r>
                <a:endParaRPr lang="cs-CZ" sz="1800" dirty="0" smtClean="0"/>
              </a:p>
            </p:txBody>
          </p:sp>
        </mc:Choice>
        <mc:Fallback xmlns=""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9552" y="1196752"/>
                <a:ext cx="8229600" cy="4525963"/>
              </a:xfrm>
              <a:blipFill rotWithShape="1">
                <a:blip r:embed="rId2"/>
                <a:stretch>
                  <a:fillRect l="-667" t="-67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selý obličej 3"/>
          <p:cNvSpPr/>
          <p:nvPr/>
        </p:nvSpPr>
        <p:spPr>
          <a:xfrm>
            <a:off x="3203848" y="4509120"/>
            <a:ext cx="2016224" cy="1944216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7343800" y="2159821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9600" dirty="0" smtClean="0">
                <a:solidFill>
                  <a:schemeClr val="accent1"/>
                </a:solidFill>
              </a:rPr>
              <a:t>.</a:t>
            </a:r>
            <a:endParaRPr lang="cs-CZ" sz="9600" dirty="0">
              <a:solidFill>
                <a:schemeClr val="accent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7524328" y="4221088"/>
            <a:ext cx="1800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ü"/>
            </a:pPr>
            <a:r>
              <a:rPr lang="cs-CZ" sz="9600" dirty="0" smtClean="0">
                <a:solidFill>
                  <a:schemeClr val="accent1"/>
                </a:solidFill>
              </a:rPr>
              <a:t>.</a:t>
            </a:r>
            <a:endParaRPr lang="cs-CZ" sz="96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810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Program Microsoft Office 2010, Klipart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1992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1107</Words>
  <Application>Microsoft Office PowerPoint</Application>
  <PresentationFormat>Předvádění na obrazovce (4:3)</PresentationFormat>
  <Paragraphs>101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ANOTACE</vt:lpstr>
      <vt:lpstr>Prezentace aplikace PowerPoint</vt:lpstr>
      <vt:lpstr>Slovní úlohy o společné práci </vt:lpstr>
      <vt:lpstr>Postup při řešení slovních úloh:</vt:lpstr>
      <vt:lpstr>1. úloha</vt:lpstr>
      <vt:lpstr>Prezentace aplikace PowerPoint</vt:lpstr>
      <vt:lpstr>  2. úloha</vt:lpstr>
      <vt:lpstr>Řešení:</vt:lpstr>
      <vt:lpstr>Prezentace aplikace PowerPoint</vt:lpstr>
      <vt:lpstr>Slovní úlohy o společné práci  k procvičení:    </vt:lpstr>
      <vt:lpstr>Výsledky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profesor</dc:creator>
  <cp:lastModifiedBy>profesor</cp:lastModifiedBy>
  <cp:revision>71</cp:revision>
  <dcterms:created xsi:type="dcterms:W3CDTF">2013-03-11T16:19:20Z</dcterms:created>
  <dcterms:modified xsi:type="dcterms:W3CDTF">2013-12-12T16:21:31Z</dcterms:modified>
</cp:coreProperties>
</file>