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20"/>
  </p:notesMasterIdLst>
  <p:sldIdLst>
    <p:sldId id="256" r:id="rId2"/>
    <p:sldId id="257" r:id="rId3"/>
    <p:sldId id="269" r:id="rId4"/>
    <p:sldId id="270" r:id="rId5"/>
    <p:sldId id="271" r:id="rId6"/>
    <p:sldId id="272" r:id="rId7"/>
    <p:sldId id="273" r:id="rId8"/>
    <p:sldId id="274" r:id="rId9"/>
    <p:sldId id="275" r:id="rId10"/>
    <p:sldId id="276" r:id="rId11"/>
    <p:sldId id="277" r:id="rId12"/>
    <p:sldId id="278" r:id="rId13"/>
    <p:sldId id="279" r:id="rId14"/>
    <p:sldId id="280" r:id="rId15"/>
    <p:sldId id="281" r:id="rId16"/>
    <p:sldId id="282" r:id="rId17"/>
    <p:sldId id="283" r:id="rId18"/>
    <p:sldId id="268" r:id="rId19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16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" Type="http://schemas.openxmlformats.org/officeDocument/2006/relationships/slide" Target="slides/slide2.xml"/><Relationship Id="rId21" Type="http://schemas.openxmlformats.org/officeDocument/2006/relationships/presProps" Target="presProp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notesMaster" Target="notesMasters/notesMaster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tableStyles" Target="tableStyle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theme" Target="theme/theme1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viewProps" Target="view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610F55BA-B9EC-4C87-8C05-E2032BBDC569}" type="datetimeFigureOut">
              <a:rPr lang="cs-CZ" smtClean="0"/>
              <a:t>1.4.2013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0ACB1A6E-55FD-47DF-9DE1-12789BB8C4B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261319100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0ACB1A6E-55FD-47DF-9DE1-12789BB8C4BA}" type="slidenum">
              <a:rPr lang="cs-CZ" smtClean="0"/>
              <a:t>1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29797368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EB974AB-45B7-4D26-A37A-05A273494CCE}" type="datetimeFigureOut">
              <a:rPr lang="cs-CZ" smtClean="0"/>
              <a:t>1.4.2013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2FF63A1-DA54-489A-9EAA-1904C2012DF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873729718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EB974AB-45B7-4D26-A37A-05A273494CCE}" type="datetimeFigureOut">
              <a:rPr lang="cs-CZ" smtClean="0"/>
              <a:t>1.4.2013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2FF63A1-DA54-489A-9EAA-1904C2012DF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577742111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EB974AB-45B7-4D26-A37A-05A273494CCE}" type="datetimeFigureOut">
              <a:rPr lang="cs-CZ" smtClean="0"/>
              <a:t>1.4.2013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2FF63A1-DA54-489A-9EAA-1904C2012DF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50202767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EB974AB-45B7-4D26-A37A-05A273494CCE}" type="datetimeFigureOut">
              <a:rPr lang="cs-CZ" smtClean="0"/>
              <a:t>1.4.2013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2FF63A1-DA54-489A-9EAA-1904C2012DF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39337090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EB974AB-45B7-4D26-A37A-05A273494CCE}" type="datetimeFigureOut">
              <a:rPr lang="cs-CZ" smtClean="0"/>
              <a:t>1.4.2013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2FF63A1-DA54-489A-9EAA-1904C2012DF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693577438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EB974AB-45B7-4D26-A37A-05A273494CCE}" type="datetimeFigureOut">
              <a:rPr lang="cs-CZ" smtClean="0"/>
              <a:t>1.4.2013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2FF63A1-DA54-489A-9EAA-1904C2012DF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89814853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EB974AB-45B7-4D26-A37A-05A273494CCE}" type="datetimeFigureOut">
              <a:rPr lang="cs-CZ" smtClean="0"/>
              <a:t>1.4.2013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2FF63A1-DA54-489A-9EAA-1904C2012DF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678916126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EB974AB-45B7-4D26-A37A-05A273494CCE}" type="datetimeFigureOut">
              <a:rPr lang="cs-CZ" smtClean="0"/>
              <a:t>1.4.2013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2FF63A1-DA54-489A-9EAA-1904C2012DF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655810762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EB974AB-45B7-4D26-A37A-05A273494CCE}" type="datetimeFigureOut">
              <a:rPr lang="cs-CZ" smtClean="0"/>
              <a:t>1.4.2013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2FF63A1-DA54-489A-9EAA-1904C2012DF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810523071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EB974AB-45B7-4D26-A37A-05A273494CCE}" type="datetimeFigureOut">
              <a:rPr lang="cs-CZ" smtClean="0"/>
              <a:t>1.4.2013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2FF63A1-DA54-489A-9EAA-1904C2012DF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852769799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EB974AB-45B7-4D26-A37A-05A273494CCE}" type="datetimeFigureOut">
              <a:rPr lang="cs-CZ" smtClean="0"/>
              <a:t>1.4.2013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2FF63A1-DA54-489A-9EAA-1904C2012DF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67543703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EB974AB-45B7-4D26-A37A-05A273494CCE}" type="datetimeFigureOut">
              <a:rPr lang="cs-CZ" smtClean="0"/>
              <a:t>1.4.2013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2FF63A1-DA54-489A-9EAA-1904C2012DF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12870877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eg"/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Obrázek 3" descr="Popis: C:\Users\pc\Desktop\OPVK.jp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195736" y="1268761"/>
            <a:ext cx="5345096" cy="111978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graphicFrame>
        <p:nvGraphicFramePr>
          <p:cNvPr id="6" name="Tabulka 5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402560104"/>
              </p:ext>
            </p:extLst>
          </p:nvPr>
        </p:nvGraphicFramePr>
        <p:xfrm>
          <a:off x="1403648" y="3573016"/>
          <a:ext cx="6522734" cy="1545297"/>
        </p:xfrm>
        <a:graphic>
          <a:graphicData uri="http://schemas.openxmlformats.org/drawingml/2006/table">
            <a:tbl>
              <a:tblPr firstRow="1" firstCol="1" bandRow="1">
                <a:tableStyleId>{5C22544A-7EE6-4342-B048-85BDC9FD1C3A}</a:tableStyleId>
              </a:tblPr>
              <a:tblGrid>
                <a:gridCol w="1582443"/>
                <a:gridCol w="4940291"/>
              </a:tblGrid>
              <a:tr h="274063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solidFill>
                            <a:srgbClr val="000000"/>
                          </a:solidFill>
                          <a:effectLst/>
                        </a:rPr>
                        <a:t>Název školy</a:t>
                      </a:r>
                      <a:r>
                        <a:rPr lang="en-US" sz="1100" dirty="0">
                          <a:solidFill>
                            <a:srgbClr val="000000"/>
                          </a:solidFill>
                          <a:effectLst/>
                        </a:rPr>
                        <a:t>:</a:t>
                      </a:r>
                      <a:endParaRPr lang="cs-CZ" sz="1100" dirty="0">
                        <a:solidFill>
                          <a:srgbClr val="000000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100" dirty="0">
                          <a:solidFill>
                            <a:srgbClr val="000000"/>
                          </a:solidFill>
                          <a:effectLst/>
                        </a:rPr>
                        <a:t> </a:t>
                      </a:r>
                      <a:r>
                        <a:rPr lang="cs-CZ" sz="1100" dirty="0" smtClean="0">
                          <a:solidFill>
                            <a:srgbClr val="000000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ZÁKLADNÍ</a:t>
                      </a:r>
                      <a:r>
                        <a:rPr lang="cs-CZ" sz="1100" baseline="0" dirty="0" smtClean="0">
                          <a:solidFill>
                            <a:srgbClr val="000000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 ŠKOLA PODBOŘANY, HUSOVA 276, OKRES LOUNY</a:t>
                      </a:r>
                      <a:endParaRPr lang="cs-CZ" sz="1100" dirty="0" smtClean="0">
                        <a:solidFill>
                          <a:srgbClr val="000000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100" dirty="0">
                        <a:solidFill>
                          <a:srgbClr val="000000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274063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solidFill>
                            <a:srgbClr val="000000"/>
                          </a:solidFill>
                          <a:effectLst/>
                        </a:rPr>
                        <a:t>Autor:</a:t>
                      </a:r>
                      <a:endParaRPr lang="cs-CZ" sz="1100" dirty="0">
                        <a:solidFill>
                          <a:srgbClr val="000000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solidFill>
                            <a:srgbClr val="000000"/>
                          </a:solidFill>
                          <a:effectLst/>
                        </a:rPr>
                        <a:t> </a:t>
                      </a:r>
                      <a:r>
                        <a:rPr lang="cs-CZ" sz="1100" b="1" dirty="0" smtClean="0">
                          <a:solidFill>
                            <a:srgbClr val="000000"/>
                          </a:solidFill>
                          <a:effectLst/>
                        </a:rPr>
                        <a:t>Mgr. </a:t>
                      </a:r>
                      <a:r>
                        <a:rPr lang="cs-CZ" sz="1100" b="1" baseline="0" dirty="0" smtClean="0">
                          <a:solidFill>
                            <a:srgbClr val="000000"/>
                          </a:solidFill>
                          <a:effectLst/>
                        </a:rPr>
                        <a:t> Lenka Hanušová</a:t>
                      </a:r>
                      <a:endParaRPr lang="cs-CZ" sz="1100" dirty="0">
                        <a:solidFill>
                          <a:srgbClr val="000000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274063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solidFill>
                            <a:srgbClr val="000000"/>
                          </a:solidFill>
                          <a:effectLst/>
                        </a:rPr>
                        <a:t>Název</a:t>
                      </a:r>
                      <a:r>
                        <a:rPr lang="en-US" sz="1100" dirty="0">
                          <a:solidFill>
                            <a:srgbClr val="000000"/>
                          </a:solidFill>
                          <a:effectLst/>
                        </a:rPr>
                        <a:t>:</a:t>
                      </a:r>
                      <a:endParaRPr lang="cs-CZ" sz="1100" dirty="0">
                        <a:solidFill>
                          <a:srgbClr val="000000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smtClean="0">
                          <a:solidFill>
                            <a:srgbClr val="000000"/>
                          </a:solidFill>
                          <a:effectLst/>
                        </a:rPr>
                        <a:t>VY_32_INOVACE_1807_SLOVNÍ_</a:t>
                      </a:r>
                      <a:r>
                        <a:rPr lang="cs-CZ" sz="1100" baseline="0" smtClean="0">
                          <a:solidFill>
                            <a:srgbClr val="000000"/>
                          </a:solidFill>
                          <a:effectLst/>
                        </a:rPr>
                        <a:t>ÚLOHY_O_SMĚSÍCH</a:t>
                      </a:r>
                      <a:r>
                        <a:rPr lang="cs-CZ" sz="1100" smtClean="0">
                          <a:solidFill>
                            <a:srgbClr val="000000"/>
                          </a:solidFill>
                          <a:effectLst/>
                        </a:rPr>
                        <a:t>    </a:t>
                      </a:r>
                      <a:endParaRPr lang="cs-CZ" sz="1100" dirty="0">
                        <a:solidFill>
                          <a:srgbClr val="000000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275895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solidFill>
                            <a:srgbClr val="000000"/>
                          </a:solidFill>
                          <a:effectLst/>
                        </a:rPr>
                        <a:t>Téma</a:t>
                      </a:r>
                      <a:r>
                        <a:rPr lang="en-US" sz="1100" dirty="0">
                          <a:solidFill>
                            <a:srgbClr val="000000"/>
                          </a:solidFill>
                          <a:effectLst/>
                        </a:rPr>
                        <a:t>:</a:t>
                      </a:r>
                      <a:endParaRPr lang="cs-CZ" sz="1100" dirty="0">
                        <a:solidFill>
                          <a:srgbClr val="000000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solidFill>
                            <a:srgbClr val="000000"/>
                          </a:solidFill>
                          <a:effectLst/>
                        </a:rPr>
                        <a:t> </a:t>
                      </a:r>
                      <a:r>
                        <a:rPr lang="cs-CZ" sz="1100" dirty="0" smtClean="0">
                          <a:solidFill>
                            <a:srgbClr val="000000"/>
                          </a:solidFill>
                          <a:effectLst/>
                        </a:rPr>
                        <a:t>Řešení</a:t>
                      </a:r>
                      <a:r>
                        <a:rPr lang="cs-CZ" sz="1100" baseline="0" dirty="0" smtClean="0">
                          <a:solidFill>
                            <a:srgbClr val="000000"/>
                          </a:solidFill>
                          <a:effectLst/>
                        </a:rPr>
                        <a:t> slovních úloh </a:t>
                      </a:r>
                      <a:r>
                        <a:rPr lang="cs-CZ" sz="1100" baseline="0" smtClean="0">
                          <a:solidFill>
                            <a:srgbClr val="000000"/>
                          </a:solidFill>
                          <a:effectLst/>
                        </a:rPr>
                        <a:t>o  </a:t>
                      </a:r>
                      <a:r>
                        <a:rPr lang="cs-CZ" sz="1100" baseline="0" smtClean="0">
                          <a:solidFill>
                            <a:srgbClr val="000000"/>
                          </a:solidFill>
                          <a:effectLst/>
                        </a:rPr>
                        <a:t>směsích </a:t>
                      </a:r>
                      <a:endParaRPr lang="cs-CZ" sz="1100" dirty="0">
                        <a:solidFill>
                          <a:srgbClr val="000000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335704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solidFill>
                            <a:srgbClr val="000000"/>
                          </a:solidFill>
                          <a:effectLst/>
                        </a:rPr>
                        <a:t>Číslo projektu</a:t>
                      </a:r>
                      <a:r>
                        <a:rPr lang="en-US" sz="1100" dirty="0">
                          <a:solidFill>
                            <a:srgbClr val="000000"/>
                          </a:solidFill>
                          <a:effectLst/>
                        </a:rPr>
                        <a:t>:</a:t>
                      </a:r>
                      <a:endParaRPr lang="cs-CZ" sz="1100" dirty="0">
                        <a:solidFill>
                          <a:srgbClr val="000000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solidFill>
                            <a:srgbClr val="000000"/>
                          </a:solidFill>
                          <a:effectLst/>
                        </a:rPr>
                        <a:t> </a:t>
                      </a:r>
                      <a:r>
                        <a:rPr lang="cs-CZ" sz="1100" dirty="0" smtClean="0">
                          <a:solidFill>
                            <a:srgbClr val="000000"/>
                          </a:solidFill>
                          <a:effectLst/>
                        </a:rPr>
                        <a:t>CZ.1.07/1.4.00/21.</a:t>
                      </a:r>
                      <a:r>
                        <a:rPr lang="cs-CZ" sz="1100" baseline="0" dirty="0" smtClean="0">
                          <a:solidFill>
                            <a:srgbClr val="000000"/>
                          </a:solidFill>
                          <a:effectLst/>
                        </a:rPr>
                        <a:t> 2975</a:t>
                      </a:r>
                      <a:endParaRPr lang="cs-CZ" sz="1100" dirty="0">
                        <a:solidFill>
                          <a:srgbClr val="000000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8066673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>
                <a:solidFill>
                  <a:schemeClr val="tx2"/>
                </a:solidFill>
              </a:rPr>
              <a:t>ANOTACE</a:t>
            </a:r>
            <a:endParaRPr lang="cs-CZ" b="1" dirty="0">
              <a:solidFill>
                <a:schemeClr val="tx2"/>
              </a:solidFill>
            </a:endParaRPr>
          </a:p>
        </p:txBody>
      </p:sp>
      <p:sp>
        <p:nvSpPr>
          <p:cNvPr id="4" name="Zástupný symbol pro obsah 1"/>
          <p:cNvSpPr>
            <a:spLocks noGrp="1"/>
          </p:cNvSpPr>
          <p:nvPr>
            <p:ph idx="1"/>
          </p:nvPr>
        </p:nvSpPr>
        <p:spPr>
          <a:xfrm>
            <a:off x="395536" y="1628800"/>
            <a:ext cx="8229600" cy="4525963"/>
          </a:xfrm>
        </p:spPr>
        <p:txBody>
          <a:bodyPr>
            <a:normAutofit/>
          </a:bodyPr>
          <a:lstStyle/>
          <a:p>
            <a:pPr algn="ctr"/>
            <a:r>
              <a:rPr lang="cs-CZ" sz="3200" b="1" dirty="0" smtClean="0">
                <a:solidFill>
                  <a:schemeClr val="tx2"/>
                </a:solidFill>
              </a:rPr>
              <a:t>Prezentace je určena žákům 9. tříd, </a:t>
            </a:r>
            <a:r>
              <a:rPr lang="cs-CZ" b="1" dirty="0">
                <a:solidFill>
                  <a:schemeClr val="tx2"/>
                </a:solidFill>
              </a:rPr>
              <a:t>přechody snímků v prezentaci jsou kliknutím myši</a:t>
            </a:r>
            <a:r>
              <a:rPr lang="cs-CZ" sz="3200" b="1" dirty="0" smtClean="0">
                <a:solidFill>
                  <a:schemeClr val="tx2"/>
                </a:solidFill>
              </a:rPr>
              <a:t>.</a:t>
            </a:r>
          </a:p>
          <a:p>
            <a:pPr algn="ctr"/>
            <a:r>
              <a:rPr lang="cs-CZ" sz="3200" b="1" dirty="0" smtClean="0">
                <a:solidFill>
                  <a:schemeClr val="tx2"/>
                </a:solidFill>
              </a:rPr>
              <a:t>Je zaměřena na procvičení řešení slovních úloh o směsích pomocí rovnic o jedné neznámé a soustavy rovnic o dvou neznámých.</a:t>
            </a:r>
          </a:p>
          <a:p>
            <a:pPr algn="ctr"/>
            <a:r>
              <a:rPr lang="cs-CZ" sz="3200" b="1" dirty="0" smtClean="0">
                <a:solidFill>
                  <a:schemeClr val="tx2"/>
                </a:solidFill>
              </a:rPr>
              <a:t>Žáci si zopakují řešení lineárních rovnic           a soustav dvou rovnic o dvou neznámých.</a:t>
            </a:r>
            <a:endParaRPr lang="cs-CZ" sz="3200" b="1" dirty="0">
              <a:solidFill>
                <a:srgbClr val="00206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152110072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cs-CZ" sz="3600" b="1" dirty="0" smtClean="0"/>
              <a:t>Datum vytvoření: </a:t>
            </a:r>
            <a:r>
              <a:rPr lang="cs-CZ" sz="3600" dirty="0"/>
              <a:t>1</a:t>
            </a:r>
            <a:r>
              <a:rPr lang="cs-CZ" sz="3600" dirty="0" smtClean="0"/>
              <a:t>. 4. 2013</a:t>
            </a:r>
          </a:p>
          <a:p>
            <a:pPr marL="0" indent="0">
              <a:buNone/>
            </a:pPr>
            <a:endParaRPr lang="cs-CZ" sz="3600" b="1" dirty="0"/>
          </a:p>
          <a:p>
            <a:pPr marL="0" indent="0">
              <a:buNone/>
            </a:pPr>
            <a:r>
              <a:rPr lang="cs-CZ" sz="3600" b="1" dirty="0" smtClean="0"/>
              <a:t>Klíčová slova:</a:t>
            </a:r>
            <a:r>
              <a:rPr lang="cs-CZ" sz="3600" dirty="0" smtClean="0"/>
              <a:t> slovní úloha o směsích, neznámá, rovnice, soustava 2 rovnic, zkouška, odpověď </a:t>
            </a:r>
            <a:endParaRPr lang="cs-CZ" sz="3600" b="1" dirty="0"/>
          </a:p>
        </p:txBody>
      </p:sp>
    </p:spTree>
    <p:extLst>
      <p:ext uri="{BB962C8B-B14F-4D97-AF65-F5344CB8AC3E}">
        <p14:creationId xmlns:p14="http://schemas.microsoft.com/office/powerpoint/2010/main" val="13103775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/>
              <a:t>SLOVNÍ ÚLOHY O SMĚSÍCH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2132856"/>
            <a:ext cx="8229600" cy="4525963"/>
          </a:xfrm>
        </p:spPr>
        <p:txBody>
          <a:bodyPr/>
          <a:lstStyle/>
          <a:p>
            <a:r>
              <a:rPr lang="cs-CZ" sz="4400" dirty="0"/>
              <a:t>p</a:t>
            </a:r>
            <a:r>
              <a:rPr lang="cs-CZ" sz="4400" dirty="0" smtClean="0"/>
              <a:t>oužití při přípravě roztoků určité koncentrace, hmotnosti, …</a:t>
            </a:r>
          </a:p>
          <a:p>
            <a:r>
              <a:rPr lang="cs-CZ" sz="4400" dirty="0"/>
              <a:t>n</a:t>
            </a:r>
            <a:r>
              <a:rPr lang="cs-CZ" sz="4400" dirty="0" smtClean="0"/>
              <a:t>ový roztok vzniká smícháním dvou roztoků odlišné koncentrace</a:t>
            </a:r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98946285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marL="571500" indent="-571500">
              <a:buFont typeface="Wingdings" pitchFamily="2" charset="2"/>
              <a:buChar char="Ø"/>
            </a:pPr>
            <a:r>
              <a:rPr lang="cs-CZ" sz="4000" u="sng" dirty="0"/>
              <a:t>n</a:t>
            </a:r>
            <a:r>
              <a:rPr lang="cs-CZ" sz="4000" u="sng" dirty="0" smtClean="0"/>
              <a:t>ejvíce využíváno v chemii</a:t>
            </a:r>
            <a:r>
              <a:rPr lang="cs-CZ" sz="4000" dirty="0" smtClean="0"/>
              <a:t>:</a:t>
            </a:r>
            <a:endParaRPr lang="cs-CZ" sz="40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95536" y="1196752"/>
            <a:ext cx="8229600" cy="5256584"/>
          </a:xfrm>
        </p:spPr>
        <p:txBody>
          <a:bodyPr/>
          <a:lstStyle/>
          <a:p>
            <a:r>
              <a:rPr lang="cs-CZ" sz="2400" dirty="0" smtClean="0"/>
              <a:t>smícháme kapaliny různé koncentrace:</a:t>
            </a:r>
          </a:p>
          <a:p>
            <a:pPr marL="0" indent="0">
              <a:buNone/>
            </a:pPr>
            <a:r>
              <a:rPr lang="cs-CZ" sz="2400" dirty="0"/>
              <a:t> </a:t>
            </a:r>
            <a:r>
              <a:rPr lang="cs-CZ" sz="2400" dirty="0" smtClean="0"/>
              <a:t>   </a:t>
            </a:r>
            <a:r>
              <a:rPr lang="cs-CZ" sz="2400" b="1" dirty="0" smtClean="0"/>
              <a:t>x</a:t>
            </a:r>
            <a:r>
              <a:rPr lang="cs-CZ" sz="2400" dirty="0" smtClean="0"/>
              <a:t>  …..</a:t>
            </a:r>
            <a:r>
              <a:rPr lang="cs-CZ" sz="2400" i="1" dirty="0" smtClean="0"/>
              <a:t>  </a:t>
            </a:r>
            <a:r>
              <a:rPr lang="cs-CZ" sz="2400" dirty="0" smtClean="0"/>
              <a:t>kapalina o koncentraci </a:t>
            </a:r>
            <a:r>
              <a:rPr lang="cs-CZ" sz="2400" b="1" dirty="0" smtClean="0"/>
              <a:t>c</a:t>
            </a:r>
            <a:r>
              <a:rPr lang="cs-CZ" sz="2400" b="1" baseline="-25000" dirty="0" smtClean="0"/>
              <a:t>1</a:t>
            </a:r>
            <a:endParaRPr lang="cs-CZ" sz="2400" b="1" dirty="0" smtClean="0"/>
          </a:p>
          <a:p>
            <a:pPr marL="0" indent="0">
              <a:buNone/>
            </a:pPr>
            <a:r>
              <a:rPr lang="cs-CZ" sz="2400" dirty="0"/>
              <a:t> </a:t>
            </a:r>
            <a:r>
              <a:rPr lang="cs-CZ" sz="2400" dirty="0" smtClean="0"/>
              <a:t>   </a:t>
            </a:r>
            <a:r>
              <a:rPr lang="cs-CZ" sz="2400" b="1" dirty="0" smtClean="0"/>
              <a:t>y</a:t>
            </a:r>
            <a:r>
              <a:rPr lang="cs-CZ" sz="2400" dirty="0" smtClean="0"/>
              <a:t>  …..  kapalina o koncentraci </a:t>
            </a:r>
            <a:r>
              <a:rPr lang="cs-CZ" sz="2400" b="1" dirty="0" smtClean="0"/>
              <a:t>c</a:t>
            </a:r>
            <a:r>
              <a:rPr lang="cs-CZ" sz="2400" b="1" baseline="-25000" dirty="0" smtClean="0"/>
              <a:t>2</a:t>
            </a:r>
            <a:endParaRPr lang="cs-CZ" sz="2400" b="1" dirty="0" smtClean="0"/>
          </a:p>
          <a:p>
            <a:r>
              <a:rPr lang="cs-CZ" sz="2400" dirty="0" smtClean="0"/>
              <a:t>získáme roztok:   </a:t>
            </a:r>
          </a:p>
          <a:p>
            <a:pPr marL="0" indent="0">
              <a:buNone/>
            </a:pPr>
            <a:r>
              <a:rPr lang="cs-CZ" sz="2400" b="1" dirty="0"/>
              <a:t> </a:t>
            </a:r>
            <a:r>
              <a:rPr lang="cs-CZ" sz="2400" b="1" dirty="0" smtClean="0"/>
              <a:t>   x</a:t>
            </a:r>
            <a:r>
              <a:rPr lang="cs-CZ" sz="2400" dirty="0" smtClean="0"/>
              <a:t> + </a:t>
            </a:r>
            <a:r>
              <a:rPr lang="cs-CZ" sz="2400" b="1" dirty="0" smtClean="0"/>
              <a:t>y  </a:t>
            </a:r>
            <a:r>
              <a:rPr lang="cs-CZ" sz="2400" dirty="0" smtClean="0"/>
              <a:t>…..  kapalina o koncentraci </a:t>
            </a:r>
            <a:r>
              <a:rPr lang="cs-CZ" sz="2400" b="1" dirty="0" smtClean="0"/>
              <a:t>c</a:t>
            </a:r>
          </a:p>
          <a:p>
            <a:r>
              <a:rPr lang="cs-CZ" sz="2400" dirty="0"/>
              <a:t>v</a:t>
            </a:r>
            <a:r>
              <a:rPr lang="cs-CZ" sz="2400" dirty="0" smtClean="0"/>
              <a:t>yjádříme vzorec:</a:t>
            </a:r>
          </a:p>
          <a:p>
            <a:pPr marL="0" indent="0">
              <a:buNone/>
            </a:pPr>
            <a:r>
              <a:rPr lang="cs-CZ" sz="2400" dirty="0"/>
              <a:t> </a:t>
            </a:r>
            <a:r>
              <a:rPr lang="cs-CZ" sz="2400" dirty="0" smtClean="0"/>
              <a:t>    </a:t>
            </a:r>
            <a:r>
              <a:rPr lang="cs-CZ" sz="2400" b="1" dirty="0" smtClean="0">
                <a:solidFill>
                  <a:srgbClr val="C00000"/>
                </a:solidFill>
              </a:rPr>
              <a:t>c</a:t>
            </a:r>
            <a:r>
              <a:rPr lang="cs-CZ" sz="2400" b="1" baseline="-25000" dirty="0" smtClean="0">
                <a:solidFill>
                  <a:srgbClr val="C00000"/>
                </a:solidFill>
              </a:rPr>
              <a:t>1 </a:t>
            </a:r>
            <a:r>
              <a:rPr lang="cs-CZ" sz="2400" b="1" dirty="0" smtClean="0">
                <a:solidFill>
                  <a:srgbClr val="C00000"/>
                </a:solidFill>
              </a:rPr>
              <a:t>. x + c</a:t>
            </a:r>
            <a:r>
              <a:rPr lang="cs-CZ" sz="2400" b="1" baseline="-25000" dirty="0" smtClean="0">
                <a:solidFill>
                  <a:srgbClr val="C00000"/>
                </a:solidFill>
              </a:rPr>
              <a:t>2</a:t>
            </a:r>
            <a:r>
              <a:rPr lang="cs-CZ" sz="2400" b="1" dirty="0" smtClean="0">
                <a:solidFill>
                  <a:srgbClr val="C00000"/>
                </a:solidFill>
              </a:rPr>
              <a:t> . y = c . (x + y)</a:t>
            </a:r>
            <a:endParaRPr lang="cs-CZ" sz="2400" dirty="0" smtClean="0"/>
          </a:p>
          <a:p>
            <a:r>
              <a:rPr lang="cs-CZ" sz="2400" dirty="0" smtClean="0"/>
              <a:t>chemici tento vzorec znázorňují schematicky:</a:t>
            </a:r>
          </a:p>
          <a:p>
            <a:pPr marL="0" indent="0">
              <a:buNone/>
            </a:pPr>
            <a:r>
              <a:rPr lang="cs-CZ" sz="2400" dirty="0"/>
              <a:t> </a:t>
            </a:r>
            <a:r>
              <a:rPr lang="cs-CZ" sz="2400" dirty="0" smtClean="0"/>
              <a:t>     </a:t>
            </a:r>
            <a:r>
              <a:rPr lang="cs-CZ" sz="2400" b="1" dirty="0" smtClean="0">
                <a:solidFill>
                  <a:schemeClr val="tx2"/>
                </a:solidFill>
              </a:rPr>
              <a:t>c</a:t>
            </a:r>
            <a:r>
              <a:rPr lang="cs-CZ" sz="2400" b="1" baseline="-25000" dirty="0" smtClean="0">
                <a:solidFill>
                  <a:schemeClr val="tx2"/>
                </a:solidFill>
              </a:rPr>
              <a:t>1</a:t>
            </a:r>
            <a:r>
              <a:rPr lang="cs-CZ" sz="2400" b="1" dirty="0" smtClean="0">
                <a:solidFill>
                  <a:schemeClr val="tx2"/>
                </a:solidFill>
              </a:rPr>
              <a:t>                     x</a:t>
            </a:r>
          </a:p>
          <a:p>
            <a:pPr marL="0" indent="0">
              <a:buNone/>
            </a:pPr>
            <a:r>
              <a:rPr lang="cs-CZ" sz="2400" b="1" dirty="0">
                <a:solidFill>
                  <a:schemeClr val="tx2"/>
                </a:solidFill>
              </a:rPr>
              <a:t> </a:t>
            </a:r>
            <a:r>
              <a:rPr lang="cs-CZ" sz="2400" b="1" dirty="0" smtClean="0">
                <a:solidFill>
                  <a:schemeClr val="tx2"/>
                </a:solidFill>
              </a:rPr>
              <a:t>                 c                     x + y</a:t>
            </a:r>
          </a:p>
          <a:p>
            <a:pPr marL="0" indent="0">
              <a:buNone/>
            </a:pPr>
            <a:r>
              <a:rPr lang="cs-CZ" sz="2400" b="1" dirty="0">
                <a:solidFill>
                  <a:schemeClr val="tx2"/>
                </a:solidFill>
              </a:rPr>
              <a:t> </a:t>
            </a:r>
            <a:r>
              <a:rPr lang="cs-CZ" sz="2400" b="1" dirty="0" smtClean="0">
                <a:solidFill>
                  <a:schemeClr val="tx2"/>
                </a:solidFill>
              </a:rPr>
              <a:t>     c</a:t>
            </a:r>
            <a:r>
              <a:rPr lang="cs-CZ" sz="2400" b="1" baseline="-25000" dirty="0" smtClean="0">
                <a:solidFill>
                  <a:schemeClr val="tx2"/>
                </a:solidFill>
              </a:rPr>
              <a:t>2</a:t>
            </a:r>
            <a:r>
              <a:rPr lang="cs-CZ" sz="2400" b="1" dirty="0" smtClean="0">
                <a:solidFill>
                  <a:schemeClr val="tx2"/>
                </a:solidFill>
              </a:rPr>
              <a:t>                     y</a:t>
            </a:r>
          </a:p>
          <a:p>
            <a:pPr marL="0" indent="0">
              <a:buNone/>
            </a:pPr>
            <a:endParaRPr lang="cs-CZ" sz="2400" dirty="0" smtClean="0"/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endParaRPr lang="cs-CZ" dirty="0"/>
          </a:p>
        </p:txBody>
      </p:sp>
      <p:cxnSp>
        <p:nvCxnSpPr>
          <p:cNvPr id="7" name="Přímá spojnice 6"/>
          <p:cNvCxnSpPr/>
          <p:nvPr/>
        </p:nvCxnSpPr>
        <p:spPr>
          <a:xfrm>
            <a:off x="1187624" y="4941168"/>
            <a:ext cx="1224136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2" name="Přímá spojnice 11"/>
          <p:cNvCxnSpPr/>
          <p:nvPr/>
        </p:nvCxnSpPr>
        <p:spPr>
          <a:xfrm>
            <a:off x="1907704" y="5373216"/>
            <a:ext cx="1296144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4" name="Přímá spojnice 13"/>
          <p:cNvCxnSpPr/>
          <p:nvPr/>
        </p:nvCxnSpPr>
        <p:spPr>
          <a:xfrm>
            <a:off x="1187624" y="5877272"/>
            <a:ext cx="1224136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20072487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/>
              <a:t>1. úloha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95536" y="1340768"/>
            <a:ext cx="8229600" cy="5229200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sz="4000" dirty="0" smtClean="0">
                <a:solidFill>
                  <a:schemeClr val="tx2"/>
                </a:solidFill>
              </a:rPr>
              <a:t>Urči množství a koncentraci roztoku vzniklého smícháním 30 litrů </a:t>
            </a:r>
          </a:p>
          <a:p>
            <a:pPr marL="0" indent="0">
              <a:buNone/>
            </a:pPr>
            <a:r>
              <a:rPr lang="cs-CZ" sz="4000" dirty="0" smtClean="0">
                <a:solidFill>
                  <a:schemeClr val="tx2"/>
                </a:solidFill>
              </a:rPr>
              <a:t>4 % kyseliny dusičné</a:t>
            </a:r>
          </a:p>
          <a:p>
            <a:pPr marL="0" indent="0">
              <a:buNone/>
            </a:pPr>
            <a:r>
              <a:rPr lang="cs-CZ" sz="4000" dirty="0" smtClean="0">
                <a:solidFill>
                  <a:schemeClr val="tx2"/>
                </a:solidFill>
              </a:rPr>
              <a:t> a 60 litrů kyseliny</a:t>
            </a:r>
          </a:p>
          <a:p>
            <a:pPr marL="0" indent="0">
              <a:buNone/>
            </a:pPr>
            <a:r>
              <a:rPr lang="cs-CZ" sz="4000" dirty="0" smtClean="0">
                <a:solidFill>
                  <a:schemeClr val="tx2"/>
                </a:solidFill>
              </a:rPr>
              <a:t> dusičné 10 %.</a:t>
            </a:r>
          </a:p>
          <a:p>
            <a:pPr marL="0" indent="0">
              <a:buNone/>
            </a:pPr>
            <a:endParaRPr lang="cs-CZ" sz="4000" dirty="0">
              <a:solidFill>
                <a:schemeClr val="tx2"/>
              </a:solidFill>
            </a:endParaRPr>
          </a:p>
        </p:txBody>
      </p:sp>
      <p:pic>
        <p:nvPicPr>
          <p:cNvPr id="1027" name="Picture 3" descr="C:\Users\profesor\AppData\Local\Microsoft\Windows\Temporary Internet Files\Content.IE5\01E36VII\MP900402696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788024" y="2759255"/>
            <a:ext cx="3960440" cy="378904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08650687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Řešení: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475656" y="1124744"/>
            <a:ext cx="6491064" cy="5184576"/>
          </a:xfrm>
        </p:spPr>
        <p:txBody>
          <a:bodyPr>
            <a:normAutofit/>
          </a:bodyPr>
          <a:lstStyle/>
          <a:p>
            <a:r>
              <a:rPr lang="cs-CZ" sz="2800" dirty="0"/>
              <a:t>s</a:t>
            </a:r>
            <a:r>
              <a:rPr lang="cs-CZ" sz="2800" dirty="0" smtClean="0"/>
              <a:t>chéma:</a:t>
            </a:r>
          </a:p>
          <a:p>
            <a:pPr marL="0" indent="0">
              <a:buNone/>
            </a:pPr>
            <a:r>
              <a:rPr lang="cs-CZ" sz="2800" dirty="0"/>
              <a:t> </a:t>
            </a:r>
            <a:r>
              <a:rPr lang="cs-CZ" sz="2800" dirty="0" smtClean="0"/>
              <a:t>   4 %                     30 (l)</a:t>
            </a:r>
          </a:p>
          <a:p>
            <a:pPr marL="0" indent="0">
              <a:buNone/>
            </a:pPr>
            <a:r>
              <a:rPr lang="cs-CZ" sz="2800" dirty="0"/>
              <a:t> </a:t>
            </a:r>
            <a:r>
              <a:rPr lang="cs-CZ" sz="2800" dirty="0" smtClean="0"/>
              <a:t>                  c                         30 + 60 = 90 (l)</a:t>
            </a:r>
          </a:p>
          <a:p>
            <a:pPr marL="0" indent="0">
              <a:buNone/>
            </a:pPr>
            <a:r>
              <a:rPr lang="cs-CZ" sz="2800" dirty="0"/>
              <a:t> </a:t>
            </a:r>
            <a:r>
              <a:rPr lang="cs-CZ" sz="2800" dirty="0" smtClean="0"/>
              <a:t>   10 %                     60 (l)</a:t>
            </a:r>
          </a:p>
          <a:p>
            <a:r>
              <a:rPr lang="cs-CZ" sz="2800" dirty="0"/>
              <a:t>r</a:t>
            </a:r>
            <a:r>
              <a:rPr lang="cs-CZ" sz="2800" dirty="0" smtClean="0"/>
              <a:t>ovnice:</a:t>
            </a:r>
          </a:p>
          <a:p>
            <a:pPr marL="0" indent="0">
              <a:buNone/>
            </a:pPr>
            <a:r>
              <a:rPr lang="cs-CZ" sz="2800" dirty="0" smtClean="0"/>
              <a:t>     </a:t>
            </a:r>
            <a:r>
              <a:rPr lang="cs-CZ" sz="2800" dirty="0"/>
              <a:t> </a:t>
            </a:r>
            <a:r>
              <a:rPr lang="cs-CZ" sz="2800" b="1" dirty="0">
                <a:solidFill>
                  <a:srgbClr val="C00000"/>
                </a:solidFill>
              </a:rPr>
              <a:t>c</a:t>
            </a:r>
            <a:r>
              <a:rPr lang="cs-CZ" sz="2800" b="1" baseline="-25000" dirty="0">
                <a:solidFill>
                  <a:srgbClr val="C00000"/>
                </a:solidFill>
              </a:rPr>
              <a:t>1 </a:t>
            </a:r>
            <a:r>
              <a:rPr lang="cs-CZ" sz="2800" b="1" dirty="0">
                <a:solidFill>
                  <a:srgbClr val="C00000"/>
                </a:solidFill>
              </a:rPr>
              <a:t>. x + c</a:t>
            </a:r>
            <a:r>
              <a:rPr lang="cs-CZ" sz="2800" b="1" baseline="-25000" dirty="0">
                <a:solidFill>
                  <a:srgbClr val="C00000"/>
                </a:solidFill>
              </a:rPr>
              <a:t>2</a:t>
            </a:r>
            <a:r>
              <a:rPr lang="cs-CZ" sz="2800" b="1" dirty="0">
                <a:solidFill>
                  <a:srgbClr val="C00000"/>
                </a:solidFill>
              </a:rPr>
              <a:t> . y = c . (x + y)</a:t>
            </a:r>
            <a:r>
              <a:rPr lang="cs-CZ" sz="2800" dirty="0" smtClean="0"/>
              <a:t>   </a:t>
            </a:r>
          </a:p>
          <a:p>
            <a:pPr marL="0" indent="0">
              <a:buNone/>
            </a:pPr>
            <a:r>
              <a:rPr lang="cs-CZ" sz="2800" dirty="0" smtClean="0"/>
              <a:t>      4 . 30 + 10 . 60 = c . 90</a:t>
            </a:r>
          </a:p>
          <a:p>
            <a:pPr marL="0" indent="0">
              <a:buNone/>
            </a:pPr>
            <a:r>
              <a:rPr lang="cs-CZ" sz="2800" dirty="0"/>
              <a:t> </a:t>
            </a:r>
            <a:r>
              <a:rPr lang="cs-CZ" sz="2800" dirty="0" smtClean="0"/>
              <a:t>             120 + 600 = 90 . c</a:t>
            </a:r>
          </a:p>
          <a:p>
            <a:pPr marL="0" indent="0">
              <a:buNone/>
            </a:pPr>
            <a:r>
              <a:rPr lang="cs-CZ" sz="2800" dirty="0"/>
              <a:t> </a:t>
            </a:r>
            <a:r>
              <a:rPr lang="cs-CZ" sz="2800" dirty="0" smtClean="0"/>
              <a:t>                     90 . </a:t>
            </a:r>
            <a:r>
              <a:rPr lang="cs-CZ" sz="2800" dirty="0"/>
              <a:t>c</a:t>
            </a:r>
            <a:r>
              <a:rPr lang="cs-CZ" sz="2800" dirty="0" smtClean="0"/>
              <a:t> = 720    /:90</a:t>
            </a:r>
          </a:p>
          <a:p>
            <a:pPr marL="0" indent="0">
              <a:buNone/>
            </a:pPr>
            <a:r>
              <a:rPr lang="cs-CZ" sz="2800" dirty="0"/>
              <a:t> </a:t>
            </a:r>
            <a:r>
              <a:rPr lang="cs-CZ" sz="2800" dirty="0" smtClean="0"/>
              <a:t>                             </a:t>
            </a:r>
            <a:r>
              <a:rPr lang="cs-CZ" sz="2800" b="1" u="sng" dirty="0" smtClean="0"/>
              <a:t>c = 8  (%)</a:t>
            </a:r>
            <a:endParaRPr lang="cs-CZ" sz="2800" dirty="0"/>
          </a:p>
        </p:txBody>
      </p:sp>
      <p:cxnSp>
        <p:nvCxnSpPr>
          <p:cNvPr id="21" name="Přímá spojnice 20"/>
          <p:cNvCxnSpPr/>
          <p:nvPr/>
        </p:nvCxnSpPr>
        <p:spPr>
          <a:xfrm>
            <a:off x="2555776" y="1916832"/>
            <a:ext cx="1440160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3" name="Přímá spojnice 22"/>
          <p:cNvCxnSpPr/>
          <p:nvPr/>
        </p:nvCxnSpPr>
        <p:spPr>
          <a:xfrm>
            <a:off x="3275856" y="2420888"/>
            <a:ext cx="1872208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5" name="Přímá spojnice 24"/>
          <p:cNvCxnSpPr/>
          <p:nvPr/>
        </p:nvCxnSpPr>
        <p:spPr>
          <a:xfrm>
            <a:off x="2699792" y="2924944"/>
            <a:ext cx="1512168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37156263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1124744"/>
            <a:ext cx="8229600" cy="3744416"/>
          </a:xfrm>
        </p:spPr>
        <p:txBody>
          <a:bodyPr>
            <a:normAutofit fontScale="85000" lnSpcReduction="20000"/>
          </a:bodyPr>
          <a:lstStyle/>
          <a:p>
            <a:r>
              <a:rPr lang="cs-CZ" sz="2800" dirty="0"/>
              <a:t>z</a:t>
            </a:r>
            <a:r>
              <a:rPr lang="cs-CZ" sz="2800" dirty="0" smtClean="0"/>
              <a:t>kouška:</a:t>
            </a:r>
          </a:p>
          <a:p>
            <a:pPr marL="0" indent="0">
              <a:buNone/>
            </a:pPr>
            <a:r>
              <a:rPr lang="cs-CZ" sz="2800" dirty="0"/>
              <a:t> </a:t>
            </a:r>
            <a:r>
              <a:rPr lang="cs-CZ" sz="2800" dirty="0" smtClean="0"/>
              <a:t>   0,04 . 30 = 1,2 l</a:t>
            </a:r>
          </a:p>
          <a:p>
            <a:pPr marL="0" indent="0">
              <a:buNone/>
            </a:pPr>
            <a:r>
              <a:rPr lang="cs-CZ" sz="2800" dirty="0"/>
              <a:t> </a:t>
            </a:r>
            <a:r>
              <a:rPr lang="cs-CZ" sz="2800" dirty="0" smtClean="0"/>
              <a:t>   0,10 . 60 = </a:t>
            </a:r>
            <a:r>
              <a:rPr lang="cs-CZ" sz="2800" u="sng" dirty="0" smtClean="0"/>
              <a:t>6,0 l</a:t>
            </a:r>
          </a:p>
          <a:p>
            <a:pPr marL="0" indent="0">
              <a:buNone/>
            </a:pPr>
            <a:r>
              <a:rPr lang="cs-CZ" sz="2800" dirty="0" smtClean="0"/>
              <a:t>                        7,2 l</a:t>
            </a:r>
          </a:p>
          <a:p>
            <a:pPr marL="0" indent="0">
              <a:buNone/>
            </a:pPr>
            <a:r>
              <a:rPr lang="cs-CZ" sz="2800" dirty="0"/>
              <a:t> </a:t>
            </a:r>
            <a:r>
              <a:rPr lang="cs-CZ" sz="2800" dirty="0" smtClean="0"/>
              <a:t>   0,08 . 90 = 7,2 l</a:t>
            </a:r>
          </a:p>
          <a:p>
            <a:pPr marL="0" indent="0">
              <a:buNone/>
            </a:pPr>
            <a:endParaRPr lang="cs-CZ" sz="2800" dirty="0"/>
          </a:p>
          <a:p>
            <a:pPr marL="0" indent="0">
              <a:buNone/>
            </a:pPr>
            <a:endParaRPr lang="cs-CZ" sz="2800" dirty="0" smtClean="0"/>
          </a:p>
          <a:p>
            <a:pPr marL="0" indent="0">
              <a:buNone/>
            </a:pPr>
            <a:endParaRPr lang="cs-CZ" sz="2800" dirty="0" smtClean="0"/>
          </a:p>
          <a:p>
            <a:r>
              <a:rPr lang="cs-CZ" sz="2800" dirty="0"/>
              <a:t>o</a:t>
            </a:r>
            <a:r>
              <a:rPr lang="cs-CZ" sz="2800" dirty="0" smtClean="0"/>
              <a:t>dpověď:</a:t>
            </a:r>
          </a:p>
          <a:p>
            <a:pPr marL="0" indent="0">
              <a:buNone/>
            </a:pPr>
            <a:r>
              <a:rPr lang="cs-CZ" sz="2800" b="1" dirty="0"/>
              <a:t> </a:t>
            </a:r>
            <a:r>
              <a:rPr lang="cs-CZ" sz="2800" b="1" dirty="0" smtClean="0"/>
              <a:t>Smícháním získáme 90 litrů osmiprocentního roztoku.</a:t>
            </a:r>
            <a:endParaRPr lang="cs-CZ" sz="2800" b="1" dirty="0"/>
          </a:p>
        </p:txBody>
      </p:sp>
      <p:pic>
        <p:nvPicPr>
          <p:cNvPr id="2050" name="Picture 2" descr="C:\Users\profesor\AppData\Local\Microsoft\Windows\Temporary Internet Files\Content.IE5\A2O82191\MP900178689[1]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898598" y="1268760"/>
            <a:ext cx="3657600" cy="242620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1821008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2. úloha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251520" y="1196752"/>
            <a:ext cx="8229600" cy="5328592"/>
          </a:xfrm>
        </p:spPr>
        <p:txBody>
          <a:bodyPr/>
          <a:lstStyle/>
          <a:p>
            <a:pPr marL="0" indent="0" algn="ctr">
              <a:buNone/>
            </a:pPr>
            <a:r>
              <a:rPr lang="cs-CZ" dirty="0" smtClean="0">
                <a:solidFill>
                  <a:schemeClr val="tx2"/>
                </a:solidFill>
              </a:rPr>
              <a:t>Připravte 1 200 l mléka o tučnosti 2 %. Máte </a:t>
            </a:r>
          </a:p>
          <a:p>
            <a:pPr marL="0" indent="0" algn="ctr">
              <a:buNone/>
            </a:pPr>
            <a:r>
              <a:rPr lang="cs-CZ" dirty="0" smtClean="0">
                <a:solidFill>
                  <a:schemeClr val="tx2"/>
                </a:solidFill>
              </a:rPr>
              <a:t>k dispozici mléko o tučnosti 3,65 % a mléko                         odstředěné o tučnosti 0,05 %. Kolik litrů   jednotlivých druhů mléka budete muset smíchat?</a:t>
            </a:r>
          </a:p>
          <a:p>
            <a:pPr marL="0" indent="0">
              <a:buNone/>
            </a:pPr>
            <a:endParaRPr lang="cs-CZ" dirty="0">
              <a:solidFill>
                <a:schemeClr val="tx2"/>
              </a:solidFill>
            </a:endParaRPr>
          </a:p>
        </p:txBody>
      </p:sp>
      <p:pic>
        <p:nvPicPr>
          <p:cNvPr id="3074" name="Picture 2" descr="C:\Users\profesor\AppData\Local\Microsoft\Windows\Temporary Internet Files\Content.IE5\01E36VII\MP900448644[1]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55576" y="3795433"/>
            <a:ext cx="3024336" cy="259425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6" name="Picture 4" descr="C:\Users\profesor\AppData\Local\Microsoft\Windows\Temporary Internet Files\Content.IE5\D6DDB9C5\MP900407429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652120" y="3645023"/>
            <a:ext cx="2496312" cy="280282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Šipka doprava 3"/>
          <p:cNvSpPr/>
          <p:nvPr/>
        </p:nvSpPr>
        <p:spPr>
          <a:xfrm flipV="1">
            <a:off x="4067944" y="4725143"/>
            <a:ext cx="1296144" cy="720079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32335990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Řešení: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619672" y="1268760"/>
            <a:ext cx="5976664" cy="5069160"/>
          </a:xfrm>
        </p:spPr>
        <p:txBody>
          <a:bodyPr>
            <a:normAutofit fontScale="92500" lnSpcReduction="10000"/>
          </a:bodyPr>
          <a:lstStyle/>
          <a:p>
            <a:pPr marL="0" indent="0">
              <a:buNone/>
            </a:pPr>
            <a:r>
              <a:rPr lang="cs-CZ" sz="2800" dirty="0" smtClean="0"/>
              <a:t>3,65 %                      x</a:t>
            </a:r>
          </a:p>
          <a:p>
            <a:pPr marL="0" indent="0">
              <a:buNone/>
            </a:pPr>
            <a:r>
              <a:rPr lang="cs-CZ" sz="2800" dirty="0"/>
              <a:t> </a:t>
            </a:r>
            <a:r>
              <a:rPr lang="cs-CZ" sz="2800" dirty="0" smtClean="0"/>
              <a:t>                 2 %                     x + y = 1 200 (l)</a:t>
            </a:r>
          </a:p>
          <a:p>
            <a:pPr marL="0" indent="0">
              <a:buNone/>
            </a:pPr>
            <a:r>
              <a:rPr lang="cs-CZ" sz="2800" dirty="0" smtClean="0"/>
              <a:t>0,05 %                      y</a:t>
            </a:r>
          </a:p>
          <a:p>
            <a:pPr marL="0" indent="0">
              <a:buNone/>
            </a:pPr>
            <a:r>
              <a:rPr lang="cs-CZ" sz="2800" dirty="0" smtClean="0"/>
              <a:t> </a:t>
            </a:r>
            <a:r>
              <a:rPr lang="cs-CZ" sz="2800" b="1" dirty="0" smtClean="0">
                <a:solidFill>
                  <a:srgbClr val="C00000"/>
                </a:solidFill>
              </a:rPr>
              <a:t>c</a:t>
            </a:r>
            <a:r>
              <a:rPr lang="cs-CZ" sz="2800" b="1" baseline="-25000" dirty="0" smtClean="0">
                <a:solidFill>
                  <a:srgbClr val="C00000"/>
                </a:solidFill>
              </a:rPr>
              <a:t>1 </a:t>
            </a:r>
            <a:r>
              <a:rPr lang="cs-CZ" sz="2800" b="1" dirty="0">
                <a:solidFill>
                  <a:srgbClr val="C00000"/>
                </a:solidFill>
              </a:rPr>
              <a:t>. x + c</a:t>
            </a:r>
            <a:r>
              <a:rPr lang="cs-CZ" sz="2800" b="1" baseline="-25000" dirty="0">
                <a:solidFill>
                  <a:srgbClr val="C00000"/>
                </a:solidFill>
              </a:rPr>
              <a:t>2</a:t>
            </a:r>
            <a:r>
              <a:rPr lang="cs-CZ" sz="2800" b="1" dirty="0">
                <a:solidFill>
                  <a:srgbClr val="C00000"/>
                </a:solidFill>
              </a:rPr>
              <a:t> . y = c . (x + y</a:t>
            </a:r>
            <a:r>
              <a:rPr lang="cs-CZ" sz="2800" b="1" dirty="0" smtClean="0">
                <a:solidFill>
                  <a:srgbClr val="C00000"/>
                </a:solidFill>
              </a:rPr>
              <a:t>)</a:t>
            </a:r>
          </a:p>
          <a:p>
            <a:pPr marL="0" indent="0">
              <a:buNone/>
            </a:pPr>
            <a:r>
              <a:rPr lang="cs-CZ" sz="2400" dirty="0" smtClean="0"/>
              <a:t>3,65 . </a:t>
            </a:r>
            <a:r>
              <a:rPr lang="cs-CZ" sz="2400" dirty="0"/>
              <a:t>x</a:t>
            </a:r>
            <a:r>
              <a:rPr lang="cs-CZ" sz="2400" dirty="0" smtClean="0"/>
              <a:t> + 0,05 . y = 2 . 1200</a:t>
            </a:r>
          </a:p>
          <a:p>
            <a:pPr marL="0" indent="0">
              <a:buNone/>
            </a:pPr>
            <a:r>
              <a:rPr lang="cs-CZ" sz="2400" u="sng" dirty="0" smtClean="0"/>
              <a:t>                   x + y = 1 200      </a:t>
            </a:r>
            <a:r>
              <a:rPr lang="cs-CZ" sz="2400" u="sng" dirty="0" smtClean="0">
                <a:sym typeface="Wingdings" pitchFamily="2" charset="2"/>
              </a:rPr>
              <a:t>  x = 1 200 - y</a:t>
            </a:r>
            <a:endParaRPr lang="cs-CZ" sz="2400" dirty="0" smtClean="0">
              <a:sym typeface="Wingdings" pitchFamily="2" charset="2"/>
            </a:endParaRPr>
          </a:p>
          <a:p>
            <a:pPr marL="0" indent="0">
              <a:buNone/>
            </a:pPr>
            <a:r>
              <a:rPr lang="cs-CZ" sz="2400" dirty="0" smtClean="0"/>
              <a:t>3,65.(1 200 –y) + 0,05y = 2 400</a:t>
            </a:r>
          </a:p>
          <a:p>
            <a:pPr marL="0" indent="0">
              <a:buNone/>
            </a:pPr>
            <a:r>
              <a:rPr lang="cs-CZ" sz="2400" dirty="0" smtClean="0"/>
              <a:t>   4 380 – 3,65y + 0,05y = 2 400</a:t>
            </a:r>
          </a:p>
          <a:p>
            <a:pPr marL="0" indent="0">
              <a:buNone/>
            </a:pPr>
            <a:r>
              <a:rPr lang="cs-CZ" sz="2400" dirty="0" smtClean="0"/>
              <a:t>                 4 380 – 3,60y = 2 400  / - 4 380</a:t>
            </a:r>
          </a:p>
          <a:p>
            <a:pPr marL="0" indent="0">
              <a:buNone/>
            </a:pPr>
            <a:r>
              <a:rPr lang="cs-CZ" sz="2400" dirty="0"/>
              <a:t> </a:t>
            </a:r>
            <a:r>
              <a:rPr lang="cs-CZ" sz="2400" dirty="0" smtClean="0"/>
              <a:t>                            - 3,60y = - 1 980  /</a:t>
            </a:r>
            <a:r>
              <a:rPr lang="cs-CZ" sz="2400" dirty="0">
                <a:sym typeface="Wingdings" pitchFamily="2" charset="2"/>
              </a:rPr>
              <a:t> </a:t>
            </a:r>
            <a:r>
              <a:rPr lang="cs-CZ" sz="2400" dirty="0" smtClean="0">
                <a:sym typeface="Wingdings" pitchFamily="2" charset="2"/>
              </a:rPr>
              <a:t>:(-3,60)</a:t>
            </a:r>
          </a:p>
          <a:p>
            <a:pPr marL="0" indent="0">
              <a:buNone/>
            </a:pPr>
            <a:r>
              <a:rPr lang="cs-CZ" sz="2400" dirty="0" smtClean="0"/>
              <a:t>                                       </a:t>
            </a:r>
            <a:r>
              <a:rPr lang="cs-CZ" sz="2400" b="1" u="sng" dirty="0" smtClean="0"/>
              <a:t>y = 550</a:t>
            </a:r>
            <a:endParaRPr lang="cs-CZ" sz="2400" dirty="0" smtClean="0"/>
          </a:p>
          <a:p>
            <a:pPr marL="0" indent="0">
              <a:buNone/>
            </a:pPr>
            <a:r>
              <a:rPr lang="cs-CZ" sz="2400" dirty="0"/>
              <a:t>x</a:t>
            </a:r>
            <a:r>
              <a:rPr lang="cs-CZ" sz="2400" dirty="0" smtClean="0"/>
              <a:t> = 1 200 – 550 </a:t>
            </a:r>
            <a:r>
              <a:rPr lang="cs-CZ" sz="2400" dirty="0" smtClean="0">
                <a:sym typeface="Wingdings" pitchFamily="2" charset="2"/>
              </a:rPr>
              <a:t> </a:t>
            </a:r>
            <a:r>
              <a:rPr lang="cs-CZ" sz="2400" dirty="0" smtClean="0"/>
              <a:t>      </a:t>
            </a:r>
            <a:r>
              <a:rPr lang="cs-CZ" sz="2400" b="1" u="sng" dirty="0" smtClean="0"/>
              <a:t>x = 650</a:t>
            </a:r>
          </a:p>
          <a:p>
            <a:pPr marL="0" indent="0">
              <a:buNone/>
            </a:pPr>
            <a:endParaRPr lang="cs-CZ" sz="2800" dirty="0">
              <a:solidFill>
                <a:schemeClr val="tx1">
                  <a:lumMod val="95000"/>
                  <a:lumOff val="5000"/>
                </a:schemeClr>
              </a:solidFill>
            </a:endParaRPr>
          </a:p>
        </p:txBody>
      </p:sp>
      <p:cxnSp>
        <p:nvCxnSpPr>
          <p:cNvPr id="19" name="Přímá spojnice 18"/>
          <p:cNvCxnSpPr/>
          <p:nvPr/>
        </p:nvCxnSpPr>
        <p:spPr>
          <a:xfrm>
            <a:off x="2699792" y="1484784"/>
            <a:ext cx="1440160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1" name="Přímá spojnice 20"/>
          <p:cNvCxnSpPr/>
          <p:nvPr/>
        </p:nvCxnSpPr>
        <p:spPr>
          <a:xfrm>
            <a:off x="3635896" y="1916832"/>
            <a:ext cx="1368152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3" name="Přímá spojnice 22"/>
          <p:cNvCxnSpPr/>
          <p:nvPr/>
        </p:nvCxnSpPr>
        <p:spPr>
          <a:xfrm>
            <a:off x="2699792" y="2348880"/>
            <a:ext cx="1440160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96665061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85192" y="727943"/>
            <a:ext cx="8229600" cy="5472607"/>
          </a:xfrm>
        </p:spPr>
        <p:txBody>
          <a:bodyPr>
            <a:normAutofit/>
          </a:bodyPr>
          <a:lstStyle/>
          <a:p>
            <a:r>
              <a:rPr lang="cs-CZ" sz="2400" dirty="0"/>
              <a:t>z</a:t>
            </a:r>
            <a:r>
              <a:rPr lang="cs-CZ" sz="2400" dirty="0" smtClean="0"/>
              <a:t>kouška:</a:t>
            </a:r>
          </a:p>
          <a:p>
            <a:pPr marL="0" indent="0">
              <a:buNone/>
            </a:pPr>
            <a:r>
              <a:rPr lang="cs-CZ" sz="2400" dirty="0"/>
              <a:t> </a:t>
            </a:r>
            <a:r>
              <a:rPr lang="cs-CZ" sz="2400" dirty="0" smtClean="0"/>
              <a:t>    3,65 . 650 = 2 372,5</a:t>
            </a:r>
          </a:p>
          <a:p>
            <a:pPr marL="0" indent="0">
              <a:buNone/>
            </a:pPr>
            <a:r>
              <a:rPr lang="cs-CZ" sz="2400" dirty="0"/>
              <a:t> </a:t>
            </a:r>
            <a:r>
              <a:rPr lang="cs-CZ" sz="2400" dirty="0" smtClean="0"/>
              <a:t>    0,05 . 550 </a:t>
            </a:r>
            <a:r>
              <a:rPr lang="cs-CZ" sz="2400" u="sng" dirty="0" smtClean="0"/>
              <a:t>=      27,5</a:t>
            </a:r>
          </a:p>
          <a:p>
            <a:pPr marL="0" indent="0">
              <a:buNone/>
            </a:pPr>
            <a:r>
              <a:rPr lang="cs-CZ" sz="2400" dirty="0"/>
              <a:t> </a:t>
            </a:r>
            <a:r>
              <a:rPr lang="cs-CZ" sz="2400" dirty="0" smtClean="0"/>
              <a:t>                          2 400,0</a:t>
            </a:r>
          </a:p>
          <a:p>
            <a:pPr marL="0" indent="0">
              <a:buNone/>
            </a:pPr>
            <a:r>
              <a:rPr lang="cs-CZ" sz="2400" dirty="0"/>
              <a:t> </a:t>
            </a:r>
            <a:r>
              <a:rPr lang="cs-CZ" sz="2400" dirty="0" smtClean="0"/>
              <a:t>    1 200 . 2 =   2 400,0</a:t>
            </a:r>
          </a:p>
          <a:p>
            <a:pPr marL="0" indent="0">
              <a:buNone/>
            </a:pPr>
            <a:endParaRPr lang="cs-CZ" sz="2400" dirty="0" smtClean="0"/>
          </a:p>
          <a:p>
            <a:pPr marL="0" indent="0">
              <a:buNone/>
            </a:pPr>
            <a:endParaRPr lang="cs-CZ" sz="2400" dirty="0"/>
          </a:p>
          <a:p>
            <a:pPr marL="0" indent="0">
              <a:buNone/>
            </a:pPr>
            <a:endParaRPr lang="cs-CZ" sz="2400" dirty="0"/>
          </a:p>
          <a:p>
            <a:r>
              <a:rPr lang="cs-CZ" sz="2400" dirty="0" smtClean="0"/>
              <a:t>odpověď:</a:t>
            </a:r>
          </a:p>
          <a:p>
            <a:pPr marL="0" indent="0">
              <a:buNone/>
            </a:pPr>
            <a:r>
              <a:rPr lang="cs-CZ" sz="2400" b="1" dirty="0" smtClean="0"/>
              <a:t>Musíme smíchat </a:t>
            </a:r>
            <a:r>
              <a:rPr lang="cs-CZ" sz="2400" b="1" dirty="0"/>
              <a:t>6</a:t>
            </a:r>
            <a:r>
              <a:rPr lang="cs-CZ" sz="2400" b="1" dirty="0" smtClean="0"/>
              <a:t>50 litrů 3,65% mléka a 550 litrů 0,05% odstředěného mléka.</a:t>
            </a:r>
            <a:endParaRPr lang="cs-CZ" sz="2400" b="1" dirty="0"/>
          </a:p>
        </p:txBody>
      </p:sp>
      <p:pic>
        <p:nvPicPr>
          <p:cNvPr id="4098" name="Picture 2" descr="C:\Users\profesor\AppData\Local\Microsoft\Windows\Temporary Internet Files\Content.IE5\ARVCENKL\MP900399572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502371" y="908720"/>
            <a:ext cx="2504661" cy="313159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5906444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3. úloha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95536" y="1196752"/>
            <a:ext cx="8229600" cy="5400600"/>
          </a:xfrm>
        </p:spPr>
        <p:txBody>
          <a:bodyPr>
            <a:normAutofit/>
          </a:bodyPr>
          <a:lstStyle/>
          <a:p>
            <a:pPr marL="0" indent="0" algn="ctr">
              <a:buNone/>
            </a:pPr>
            <a:r>
              <a:rPr lang="cs-CZ" dirty="0" smtClean="0">
                <a:solidFill>
                  <a:schemeClr val="tx2"/>
                </a:solidFill>
              </a:rPr>
              <a:t>1 kg čokoládových bonbónů stojí 65 Kč. </a:t>
            </a:r>
            <a:endParaRPr lang="cs-CZ" dirty="0">
              <a:solidFill>
                <a:schemeClr val="tx2"/>
              </a:solidFill>
            </a:endParaRPr>
          </a:p>
          <a:p>
            <a:pPr marL="0" indent="0" algn="ctr">
              <a:buNone/>
            </a:pPr>
            <a:r>
              <a:rPr lang="cs-CZ" dirty="0" smtClean="0">
                <a:solidFill>
                  <a:schemeClr val="tx2"/>
                </a:solidFill>
              </a:rPr>
              <a:t>1 kg ovocných bonbónů stojí 50 Kč.</a:t>
            </a:r>
          </a:p>
          <a:p>
            <a:pPr marL="0" indent="0" algn="ctr">
              <a:buNone/>
            </a:pPr>
            <a:r>
              <a:rPr lang="cs-CZ" dirty="0" smtClean="0">
                <a:solidFill>
                  <a:schemeClr val="tx2"/>
                </a:solidFill>
              </a:rPr>
              <a:t>Připravte 10 kg směsi bonbónů v ceně 56 Kč </a:t>
            </a:r>
          </a:p>
          <a:p>
            <a:pPr marL="0" indent="0" algn="ctr">
              <a:buNone/>
            </a:pPr>
            <a:r>
              <a:rPr lang="cs-CZ" dirty="0" smtClean="0">
                <a:solidFill>
                  <a:schemeClr val="tx2"/>
                </a:solidFill>
              </a:rPr>
              <a:t>za 1 kg. Kolik kterých bonbónů musíte namíchat?</a:t>
            </a:r>
            <a:endParaRPr lang="cs-CZ" dirty="0">
              <a:solidFill>
                <a:schemeClr val="tx2"/>
              </a:solidFill>
            </a:endParaRPr>
          </a:p>
        </p:txBody>
      </p:sp>
      <p:pic>
        <p:nvPicPr>
          <p:cNvPr id="5123" name="Picture 3" descr="C:\Users\profesor\AppData\Local\Microsoft\Windows\Temporary Internet Files\Content.IE5\A2O82191\MP900442446[1]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115616" y="4077072"/>
            <a:ext cx="7200800" cy="242088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0569319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Řešení: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763688" y="1268760"/>
            <a:ext cx="6048672" cy="5184576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sz="2400" dirty="0" smtClean="0"/>
              <a:t>65 (Kč)                     x</a:t>
            </a:r>
          </a:p>
          <a:p>
            <a:pPr marL="0" indent="0">
              <a:buNone/>
            </a:pPr>
            <a:r>
              <a:rPr lang="cs-CZ" sz="2400" dirty="0"/>
              <a:t> </a:t>
            </a:r>
            <a:r>
              <a:rPr lang="cs-CZ" sz="2400" dirty="0" smtClean="0"/>
              <a:t>                 56 (Kč)                     x + y = 10 (kg)</a:t>
            </a:r>
          </a:p>
          <a:p>
            <a:pPr marL="0" indent="0">
              <a:buNone/>
            </a:pPr>
            <a:r>
              <a:rPr lang="cs-CZ" sz="2400" dirty="0" smtClean="0"/>
              <a:t>50 (Kč)                     y</a:t>
            </a:r>
          </a:p>
          <a:p>
            <a:pPr marL="0" indent="0">
              <a:buNone/>
            </a:pPr>
            <a:r>
              <a:rPr lang="cs-CZ" sz="2400" dirty="0"/>
              <a:t> </a:t>
            </a:r>
            <a:r>
              <a:rPr lang="cs-CZ" sz="2400" b="1" dirty="0">
                <a:solidFill>
                  <a:srgbClr val="C00000"/>
                </a:solidFill>
              </a:rPr>
              <a:t>c</a:t>
            </a:r>
            <a:r>
              <a:rPr lang="cs-CZ" sz="2400" b="1" baseline="-25000" dirty="0">
                <a:solidFill>
                  <a:srgbClr val="C00000"/>
                </a:solidFill>
              </a:rPr>
              <a:t>1 </a:t>
            </a:r>
            <a:r>
              <a:rPr lang="cs-CZ" sz="2400" b="1" dirty="0">
                <a:solidFill>
                  <a:srgbClr val="C00000"/>
                </a:solidFill>
              </a:rPr>
              <a:t>. x + c</a:t>
            </a:r>
            <a:r>
              <a:rPr lang="cs-CZ" sz="2400" b="1" baseline="-25000" dirty="0">
                <a:solidFill>
                  <a:srgbClr val="C00000"/>
                </a:solidFill>
              </a:rPr>
              <a:t>2</a:t>
            </a:r>
            <a:r>
              <a:rPr lang="cs-CZ" sz="2400" b="1" dirty="0">
                <a:solidFill>
                  <a:srgbClr val="C00000"/>
                </a:solidFill>
              </a:rPr>
              <a:t> . y = c . (x + y</a:t>
            </a:r>
            <a:r>
              <a:rPr lang="cs-CZ" sz="2400" b="1" dirty="0" smtClean="0">
                <a:solidFill>
                  <a:srgbClr val="C00000"/>
                </a:solidFill>
              </a:rPr>
              <a:t>)</a:t>
            </a:r>
          </a:p>
          <a:p>
            <a:pPr marL="0" indent="0">
              <a:buNone/>
            </a:pPr>
            <a:r>
              <a:rPr lang="cs-CZ" sz="2400" dirty="0" smtClean="0"/>
              <a:t>  65.x + 50.y = 56. 10</a:t>
            </a:r>
          </a:p>
          <a:p>
            <a:pPr marL="0" indent="0">
              <a:buNone/>
            </a:pPr>
            <a:r>
              <a:rPr lang="cs-CZ" sz="2400" u="sng" dirty="0"/>
              <a:t> </a:t>
            </a:r>
            <a:r>
              <a:rPr lang="cs-CZ" sz="2400" u="sng" dirty="0" smtClean="0"/>
              <a:t>            x + y = 10   </a:t>
            </a:r>
            <a:r>
              <a:rPr lang="cs-CZ" sz="2400" u="sng" dirty="0" smtClean="0">
                <a:sym typeface="Wingdings" pitchFamily="2" charset="2"/>
              </a:rPr>
              <a:t> x = 10 – y</a:t>
            </a:r>
            <a:endParaRPr lang="cs-CZ" sz="2400" dirty="0" smtClean="0">
              <a:sym typeface="Wingdings" pitchFamily="2" charset="2"/>
            </a:endParaRPr>
          </a:p>
          <a:p>
            <a:pPr marL="0" indent="0">
              <a:buNone/>
            </a:pPr>
            <a:r>
              <a:rPr lang="cs-CZ" sz="2400" dirty="0" smtClean="0">
                <a:sym typeface="Wingdings" pitchFamily="2" charset="2"/>
              </a:rPr>
              <a:t>65.(10 – y) + 50y = 560</a:t>
            </a:r>
          </a:p>
          <a:p>
            <a:pPr marL="0" indent="0">
              <a:buNone/>
            </a:pPr>
            <a:r>
              <a:rPr lang="cs-CZ" sz="2400" dirty="0" smtClean="0">
                <a:sym typeface="Wingdings" pitchFamily="2" charset="2"/>
              </a:rPr>
              <a:t>  650 – 65y + 50y = 560 / - 650</a:t>
            </a:r>
          </a:p>
          <a:p>
            <a:pPr marL="0" indent="0">
              <a:buNone/>
            </a:pPr>
            <a:r>
              <a:rPr lang="cs-CZ" sz="2400" dirty="0" smtClean="0">
                <a:sym typeface="Wingdings" pitchFamily="2" charset="2"/>
              </a:rPr>
              <a:t>                      - 15y = - 90  / : (-15)</a:t>
            </a:r>
          </a:p>
          <a:p>
            <a:pPr marL="0" indent="0">
              <a:buNone/>
            </a:pPr>
            <a:r>
              <a:rPr lang="cs-CZ" sz="2400" dirty="0">
                <a:sym typeface="Wingdings" pitchFamily="2" charset="2"/>
              </a:rPr>
              <a:t> </a:t>
            </a:r>
            <a:r>
              <a:rPr lang="cs-CZ" sz="2400" dirty="0" smtClean="0">
                <a:sym typeface="Wingdings" pitchFamily="2" charset="2"/>
              </a:rPr>
              <a:t>                            </a:t>
            </a:r>
            <a:r>
              <a:rPr lang="cs-CZ" sz="2400" b="1" u="sng" dirty="0" smtClean="0">
                <a:sym typeface="Wingdings" pitchFamily="2" charset="2"/>
              </a:rPr>
              <a:t>y = 6 (kg)</a:t>
            </a:r>
            <a:endParaRPr lang="cs-CZ" sz="2400" dirty="0" smtClean="0">
              <a:sym typeface="Wingdings" pitchFamily="2" charset="2"/>
            </a:endParaRPr>
          </a:p>
          <a:p>
            <a:pPr marL="0" indent="0">
              <a:buNone/>
            </a:pPr>
            <a:r>
              <a:rPr lang="cs-CZ" sz="2400" dirty="0">
                <a:sym typeface="Wingdings" pitchFamily="2" charset="2"/>
              </a:rPr>
              <a:t>x</a:t>
            </a:r>
            <a:r>
              <a:rPr lang="cs-CZ" sz="2400" dirty="0" smtClean="0">
                <a:sym typeface="Wingdings" pitchFamily="2" charset="2"/>
              </a:rPr>
              <a:t> = 10 – 6       </a:t>
            </a:r>
            <a:r>
              <a:rPr lang="cs-CZ" sz="2400" b="1" u="sng" dirty="0" smtClean="0">
                <a:sym typeface="Wingdings" pitchFamily="2" charset="2"/>
              </a:rPr>
              <a:t>x = 4 (kg)</a:t>
            </a:r>
            <a:endParaRPr lang="cs-CZ" sz="2400" dirty="0" smtClean="0">
              <a:sym typeface="Wingdings" pitchFamily="2" charset="2"/>
            </a:endParaRPr>
          </a:p>
          <a:p>
            <a:pPr marL="0" indent="0">
              <a:buNone/>
            </a:pPr>
            <a:endParaRPr lang="cs-CZ" sz="2400" dirty="0"/>
          </a:p>
        </p:txBody>
      </p:sp>
      <p:cxnSp>
        <p:nvCxnSpPr>
          <p:cNvPr id="15" name="Přímá spojnice 14"/>
          <p:cNvCxnSpPr/>
          <p:nvPr/>
        </p:nvCxnSpPr>
        <p:spPr>
          <a:xfrm>
            <a:off x="2843808" y="1556792"/>
            <a:ext cx="1152128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7" name="Přímá spojnice 16"/>
          <p:cNvCxnSpPr/>
          <p:nvPr/>
        </p:nvCxnSpPr>
        <p:spPr>
          <a:xfrm>
            <a:off x="3995936" y="1916832"/>
            <a:ext cx="1224136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9" name="Přímá spojnice 18"/>
          <p:cNvCxnSpPr/>
          <p:nvPr/>
        </p:nvCxnSpPr>
        <p:spPr>
          <a:xfrm>
            <a:off x="2843808" y="2420888"/>
            <a:ext cx="1152128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10767406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95536" y="980728"/>
            <a:ext cx="8496944" cy="4525963"/>
          </a:xfrm>
        </p:spPr>
        <p:txBody>
          <a:bodyPr>
            <a:normAutofit/>
          </a:bodyPr>
          <a:lstStyle/>
          <a:p>
            <a:r>
              <a:rPr lang="cs-CZ" sz="2400" dirty="0"/>
              <a:t>z</a:t>
            </a:r>
            <a:r>
              <a:rPr lang="cs-CZ" sz="2400" dirty="0" smtClean="0"/>
              <a:t>kouška:</a:t>
            </a:r>
          </a:p>
          <a:p>
            <a:pPr marL="0" indent="0">
              <a:buNone/>
            </a:pPr>
            <a:r>
              <a:rPr lang="cs-CZ" sz="2400" dirty="0"/>
              <a:t> </a:t>
            </a:r>
            <a:r>
              <a:rPr lang="cs-CZ" sz="2400" dirty="0" smtClean="0"/>
              <a:t>    cena za směs ….. 56 . 10 = 560 (Kč)</a:t>
            </a:r>
          </a:p>
          <a:p>
            <a:pPr marL="0" indent="0">
              <a:buNone/>
            </a:pPr>
            <a:r>
              <a:rPr lang="cs-CZ" sz="2400" dirty="0"/>
              <a:t> </a:t>
            </a:r>
            <a:r>
              <a:rPr lang="cs-CZ" sz="2400" dirty="0" smtClean="0"/>
              <a:t>    čokoládové bonbóny …..  65 . 4 = 260 (Kč)</a:t>
            </a:r>
          </a:p>
          <a:p>
            <a:pPr marL="0" indent="0">
              <a:buNone/>
            </a:pPr>
            <a:r>
              <a:rPr lang="cs-CZ" sz="2400" dirty="0"/>
              <a:t> </a:t>
            </a:r>
            <a:r>
              <a:rPr lang="cs-CZ" sz="2400" dirty="0" smtClean="0"/>
              <a:t>    ovocné bonbóny …………  50 . 6 = </a:t>
            </a:r>
            <a:r>
              <a:rPr lang="cs-CZ" sz="2400" u="sng" dirty="0" smtClean="0"/>
              <a:t>300 (Kč)</a:t>
            </a:r>
          </a:p>
          <a:p>
            <a:pPr marL="0" indent="0">
              <a:buNone/>
            </a:pPr>
            <a:r>
              <a:rPr lang="cs-CZ" sz="2400" dirty="0"/>
              <a:t> </a:t>
            </a:r>
            <a:r>
              <a:rPr lang="cs-CZ" sz="2400" dirty="0" smtClean="0"/>
              <a:t>                                                                560 (Kč)</a:t>
            </a:r>
          </a:p>
          <a:p>
            <a:pPr marL="0" indent="0">
              <a:buNone/>
            </a:pPr>
            <a:endParaRPr lang="cs-CZ" sz="2400" dirty="0"/>
          </a:p>
          <a:p>
            <a:pPr marL="0" indent="0">
              <a:buNone/>
            </a:pPr>
            <a:endParaRPr lang="cs-CZ" sz="2400" dirty="0" smtClean="0"/>
          </a:p>
          <a:p>
            <a:r>
              <a:rPr lang="cs-CZ" sz="2400" dirty="0"/>
              <a:t>o</a:t>
            </a:r>
            <a:r>
              <a:rPr lang="cs-CZ" sz="2400" dirty="0" smtClean="0"/>
              <a:t>dpověď:</a:t>
            </a:r>
          </a:p>
          <a:p>
            <a:pPr marL="0" indent="0">
              <a:buNone/>
            </a:pPr>
            <a:r>
              <a:rPr lang="cs-CZ" sz="2400" b="1" dirty="0" smtClean="0"/>
              <a:t>Smícháme 4 kg čokoládových bonbónů a 6 kg ovocných bonbónů.</a:t>
            </a:r>
            <a:endParaRPr lang="cs-CZ" sz="2400" b="1" dirty="0"/>
          </a:p>
        </p:txBody>
      </p:sp>
      <p:pic>
        <p:nvPicPr>
          <p:cNvPr id="6146" name="Picture 2" descr="C:\Users\profesor\AppData\Local\Microsoft\Windows\Temporary Internet Files\Content.IE5\D6DDB9C5\MP900399343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084168" y="980728"/>
            <a:ext cx="2504661" cy="313159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98675181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4. </a:t>
            </a:r>
            <a:r>
              <a:rPr lang="cs-CZ" dirty="0"/>
              <a:t>ú</a:t>
            </a:r>
            <a:r>
              <a:rPr lang="cs-CZ" dirty="0" smtClean="0"/>
              <a:t>loha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cs-CZ" sz="3600" dirty="0" smtClean="0">
                <a:solidFill>
                  <a:schemeClr val="tx2"/>
                </a:solidFill>
              </a:rPr>
              <a:t>Kolik litrů vody 90 °C teplé</a:t>
            </a:r>
          </a:p>
          <a:p>
            <a:pPr marL="0" indent="0">
              <a:buNone/>
            </a:pPr>
            <a:r>
              <a:rPr lang="cs-CZ" sz="3600" dirty="0" smtClean="0">
                <a:solidFill>
                  <a:schemeClr val="tx2"/>
                </a:solidFill>
              </a:rPr>
              <a:t>musíme přidat do 30 litrů </a:t>
            </a:r>
          </a:p>
          <a:p>
            <a:pPr marL="0" indent="0">
              <a:buNone/>
            </a:pPr>
            <a:r>
              <a:rPr lang="cs-CZ" sz="3600" dirty="0" smtClean="0">
                <a:solidFill>
                  <a:schemeClr val="tx2"/>
                </a:solidFill>
              </a:rPr>
              <a:t>vody 20 °C teplé, </a:t>
            </a:r>
          </a:p>
          <a:p>
            <a:pPr marL="0" indent="0">
              <a:buNone/>
            </a:pPr>
            <a:r>
              <a:rPr lang="cs-CZ" sz="3600" dirty="0" smtClean="0">
                <a:solidFill>
                  <a:schemeClr val="tx2"/>
                </a:solidFill>
              </a:rPr>
              <a:t>aby vznikla  směs </a:t>
            </a:r>
          </a:p>
          <a:p>
            <a:pPr marL="0" indent="0">
              <a:buNone/>
            </a:pPr>
            <a:r>
              <a:rPr lang="cs-CZ" sz="3600" dirty="0" smtClean="0">
                <a:solidFill>
                  <a:schemeClr val="tx2"/>
                </a:solidFill>
              </a:rPr>
              <a:t>teplá 40 °C?</a:t>
            </a:r>
            <a:endParaRPr lang="cs-CZ" sz="3600" dirty="0">
              <a:solidFill>
                <a:schemeClr val="tx2"/>
              </a:solidFill>
            </a:endParaRPr>
          </a:p>
        </p:txBody>
      </p:sp>
      <p:pic>
        <p:nvPicPr>
          <p:cNvPr id="7170" name="Picture 2" descr="C:\Users\profesor\AppData\Local\Microsoft\Windows\Temporary Internet Files\Content.IE5\A2O82191\MP900448623[1]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724128" y="1512168"/>
            <a:ext cx="3168352" cy="515719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19165935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Řešení: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763688" y="1484784"/>
            <a:ext cx="6048672" cy="4525963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sz="2400" dirty="0" smtClean="0"/>
              <a:t>90 (°C)                     x</a:t>
            </a:r>
          </a:p>
          <a:p>
            <a:pPr marL="0" indent="0">
              <a:buNone/>
            </a:pPr>
            <a:r>
              <a:rPr lang="cs-CZ" sz="2400" dirty="0"/>
              <a:t> </a:t>
            </a:r>
            <a:r>
              <a:rPr lang="cs-CZ" sz="2400" dirty="0" smtClean="0"/>
              <a:t>                40 (°C)                      x + y = x + 30</a:t>
            </a:r>
          </a:p>
          <a:p>
            <a:pPr marL="0" indent="0">
              <a:buNone/>
            </a:pPr>
            <a:r>
              <a:rPr lang="cs-CZ" sz="2400" dirty="0" smtClean="0"/>
              <a:t>20 (°C)                     y = 30 (l)</a:t>
            </a:r>
          </a:p>
          <a:p>
            <a:pPr marL="0" indent="0">
              <a:buNone/>
            </a:pPr>
            <a:endParaRPr lang="cs-CZ" sz="2400" dirty="0" smtClean="0"/>
          </a:p>
          <a:p>
            <a:pPr marL="0" indent="0">
              <a:buNone/>
            </a:pPr>
            <a:r>
              <a:rPr lang="cs-CZ" sz="2400" dirty="0"/>
              <a:t> </a:t>
            </a:r>
            <a:r>
              <a:rPr lang="cs-CZ" sz="2400" b="1" dirty="0">
                <a:solidFill>
                  <a:srgbClr val="C00000"/>
                </a:solidFill>
              </a:rPr>
              <a:t>c</a:t>
            </a:r>
            <a:r>
              <a:rPr lang="cs-CZ" sz="2400" b="1" baseline="-25000" dirty="0">
                <a:solidFill>
                  <a:srgbClr val="C00000"/>
                </a:solidFill>
              </a:rPr>
              <a:t>1 </a:t>
            </a:r>
            <a:r>
              <a:rPr lang="cs-CZ" sz="2400" b="1" dirty="0">
                <a:solidFill>
                  <a:srgbClr val="C00000"/>
                </a:solidFill>
              </a:rPr>
              <a:t>. x + c</a:t>
            </a:r>
            <a:r>
              <a:rPr lang="cs-CZ" sz="2400" b="1" baseline="-25000" dirty="0">
                <a:solidFill>
                  <a:srgbClr val="C00000"/>
                </a:solidFill>
              </a:rPr>
              <a:t>2</a:t>
            </a:r>
            <a:r>
              <a:rPr lang="cs-CZ" sz="2400" b="1" dirty="0">
                <a:solidFill>
                  <a:srgbClr val="C00000"/>
                </a:solidFill>
              </a:rPr>
              <a:t> . y = c . (x + y</a:t>
            </a:r>
            <a:r>
              <a:rPr lang="cs-CZ" sz="2400" b="1" dirty="0" smtClean="0">
                <a:solidFill>
                  <a:srgbClr val="C00000"/>
                </a:solidFill>
              </a:rPr>
              <a:t>)</a:t>
            </a:r>
          </a:p>
          <a:p>
            <a:pPr marL="0" indent="0">
              <a:buNone/>
            </a:pPr>
            <a:r>
              <a:rPr lang="cs-CZ" sz="2400" dirty="0"/>
              <a:t> </a:t>
            </a:r>
            <a:r>
              <a:rPr lang="cs-CZ" sz="2400" dirty="0" smtClean="0"/>
              <a:t>90.x + 20.30 = 40.(x + 30)</a:t>
            </a:r>
          </a:p>
          <a:p>
            <a:pPr marL="0" indent="0">
              <a:buNone/>
            </a:pPr>
            <a:r>
              <a:rPr lang="cs-CZ" sz="2400" dirty="0" smtClean="0"/>
              <a:t>      90x + 600 = 40x + 1 200   / - 40x</a:t>
            </a:r>
          </a:p>
          <a:p>
            <a:pPr marL="0" indent="0">
              <a:buNone/>
            </a:pPr>
            <a:r>
              <a:rPr lang="cs-CZ" sz="2400" dirty="0" smtClean="0"/>
              <a:t>      50x + 600 = 1 200   / - 600</a:t>
            </a:r>
          </a:p>
          <a:p>
            <a:pPr marL="0" indent="0">
              <a:buNone/>
            </a:pPr>
            <a:r>
              <a:rPr lang="cs-CZ" sz="2400" dirty="0"/>
              <a:t> </a:t>
            </a:r>
            <a:r>
              <a:rPr lang="cs-CZ" sz="2400" dirty="0" smtClean="0"/>
              <a:t>                50x = 600  /:50</a:t>
            </a:r>
          </a:p>
          <a:p>
            <a:pPr marL="0" indent="0">
              <a:buNone/>
            </a:pPr>
            <a:r>
              <a:rPr lang="cs-CZ" sz="2400" dirty="0"/>
              <a:t> </a:t>
            </a:r>
            <a:r>
              <a:rPr lang="cs-CZ" sz="2400" dirty="0" smtClean="0"/>
              <a:t>                     </a:t>
            </a:r>
            <a:r>
              <a:rPr lang="cs-CZ" sz="2400" b="1" u="sng" dirty="0" smtClean="0"/>
              <a:t>x = 12 (l)</a:t>
            </a:r>
          </a:p>
          <a:p>
            <a:pPr marL="0" indent="0">
              <a:buNone/>
            </a:pPr>
            <a:endParaRPr lang="cs-CZ" sz="2400" dirty="0" smtClean="0"/>
          </a:p>
          <a:p>
            <a:pPr marL="0" indent="0">
              <a:buNone/>
            </a:pPr>
            <a:endParaRPr lang="cs-CZ" sz="2400" dirty="0"/>
          </a:p>
          <a:p>
            <a:pPr marL="0" indent="0">
              <a:buNone/>
            </a:pPr>
            <a:endParaRPr lang="cs-CZ" sz="2400" dirty="0" smtClean="0"/>
          </a:p>
          <a:p>
            <a:pPr marL="0" indent="0">
              <a:buNone/>
            </a:pPr>
            <a:endParaRPr lang="cs-CZ" sz="2400" dirty="0" smtClean="0"/>
          </a:p>
          <a:p>
            <a:pPr marL="0" indent="0">
              <a:buNone/>
            </a:pPr>
            <a:endParaRPr lang="cs-CZ" sz="2400" dirty="0"/>
          </a:p>
        </p:txBody>
      </p:sp>
      <p:cxnSp>
        <p:nvCxnSpPr>
          <p:cNvPr id="11" name="Přímá spojnice 10"/>
          <p:cNvCxnSpPr/>
          <p:nvPr/>
        </p:nvCxnSpPr>
        <p:spPr>
          <a:xfrm>
            <a:off x="2771800" y="1700808"/>
            <a:ext cx="1224136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3" name="Přímá spojnice 12"/>
          <p:cNvCxnSpPr/>
          <p:nvPr/>
        </p:nvCxnSpPr>
        <p:spPr>
          <a:xfrm>
            <a:off x="3995936" y="2204864"/>
            <a:ext cx="1224136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5" name="Přímá spojnice 14"/>
          <p:cNvCxnSpPr/>
          <p:nvPr/>
        </p:nvCxnSpPr>
        <p:spPr>
          <a:xfrm>
            <a:off x="2771800" y="2636912"/>
            <a:ext cx="1224136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19012257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95536" y="404664"/>
            <a:ext cx="8229600" cy="6192688"/>
          </a:xfrm>
        </p:spPr>
        <p:txBody>
          <a:bodyPr>
            <a:normAutofit/>
          </a:bodyPr>
          <a:lstStyle/>
          <a:p>
            <a:endParaRPr lang="cs-CZ" sz="2400" dirty="0" smtClean="0"/>
          </a:p>
          <a:p>
            <a:endParaRPr lang="cs-CZ" sz="2400" dirty="0"/>
          </a:p>
          <a:p>
            <a:r>
              <a:rPr lang="cs-CZ" sz="2400" dirty="0" smtClean="0"/>
              <a:t>zkouška:</a:t>
            </a:r>
          </a:p>
          <a:p>
            <a:pPr marL="0" indent="0">
              <a:buNone/>
            </a:pPr>
            <a:r>
              <a:rPr lang="cs-CZ" sz="2400" dirty="0" smtClean="0"/>
              <a:t>90 . 12 = 1 080</a:t>
            </a:r>
          </a:p>
          <a:p>
            <a:pPr marL="0" indent="0">
              <a:buNone/>
            </a:pPr>
            <a:r>
              <a:rPr lang="cs-CZ" sz="2400" dirty="0" smtClean="0"/>
              <a:t>20 . 30 </a:t>
            </a:r>
            <a:r>
              <a:rPr lang="cs-CZ" sz="2400" u="sng" dirty="0" smtClean="0"/>
              <a:t>=    600</a:t>
            </a:r>
          </a:p>
          <a:p>
            <a:pPr marL="0" indent="0">
              <a:buNone/>
            </a:pPr>
            <a:r>
              <a:rPr lang="cs-CZ" sz="2400" dirty="0" smtClean="0"/>
              <a:t>                1 680</a:t>
            </a:r>
          </a:p>
          <a:p>
            <a:pPr marL="0" indent="0">
              <a:buNone/>
            </a:pPr>
            <a:r>
              <a:rPr lang="cs-CZ" sz="2400" dirty="0" smtClean="0"/>
              <a:t>40 . ( 12 + 30) = 40 . 42 = 1 680 </a:t>
            </a:r>
          </a:p>
          <a:p>
            <a:pPr marL="0" indent="0">
              <a:buNone/>
            </a:pPr>
            <a:endParaRPr lang="cs-CZ" sz="2400" dirty="0"/>
          </a:p>
          <a:p>
            <a:r>
              <a:rPr lang="cs-CZ" sz="2400" dirty="0"/>
              <a:t>o</a:t>
            </a:r>
            <a:r>
              <a:rPr lang="cs-CZ" sz="2400" dirty="0" smtClean="0"/>
              <a:t>dpověď:</a:t>
            </a:r>
          </a:p>
          <a:p>
            <a:pPr marL="0" indent="0">
              <a:buNone/>
            </a:pPr>
            <a:r>
              <a:rPr lang="cs-CZ" sz="2400" b="1" dirty="0" smtClean="0"/>
              <a:t>Musíme přidat 12 litrů 90 °C teplé vody.</a:t>
            </a:r>
            <a:endParaRPr lang="cs-CZ" sz="2400" b="1" dirty="0"/>
          </a:p>
        </p:txBody>
      </p:sp>
      <p:pic>
        <p:nvPicPr>
          <p:cNvPr id="8194" name="Picture 2" descr="C:\Users\profesor\AppData\Local\Microsoft\Windows\Temporary Internet Files\Content.IE5\D6DDB9C5\MP900444790[1]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635896" y="404664"/>
            <a:ext cx="4399384" cy="252028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Veselý obličej 4"/>
          <p:cNvSpPr/>
          <p:nvPr/>
        </p:nvSpPr>
        <p:spPr>
          <a:xfrm>
            <a:off x="6019056" y="4509120"/>
            <a:ext cx="2016224" cy="1944216"/>
          </a:xfrm>
          <a:prstGeom prst="smileyFac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59791519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POUŽITÉ ZDROJE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Program Microsoft Office 2010, Klipart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99199294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735</TotalTime>
  <Words>904</Words>
  <Application>Microsoft Office PowerPoint</Application>
  <PresentationFormat>Předvádění na obrazovce (4:3)</PresentationFormat>
  <Paragraphs>146</Paragraphs>
  <Slides>18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18</vt:i4>
      </vt:variant>
    </vt:vector>
  </HeadingPairs>
  <TitlesOfParts>
    <vt:vector size="19" baseType="lpstr">
      <vt:lpstr>Motiv systému Office</vt:lpstr>
      <vt:lpstr>Prezentace aplikace PowerPoint</vt:lpstr>
      <vt:lpstr>ANOTACE</vt:lpstr>
      <vt:lpstr>Prezentace aplikace PowerPoint</vt:lpstr>
      <vt:lpstr>SLOVNÍ ÚLOHY O SMĚSÍCH</vt:lpstr>
      <vt:lpstr>nejvíce využíváno v chemii:</vt:lpstr>
      <vt:lpstr>1. úloha</vt:lpstr>
      <vt:lpstr>Řešení:</vt:lpstr>
      <vt:lpstr>Prezentace aplikace PowerPoint</vt:lpstr>
      <vt:lpstr>2. úloha</vt:lpstr>
      <vt:lpstr>Řešení:</vt:lpstr>
      <vt:lpstr>Prezentace aplikace PowerPoint</vt:lpstr>
      <vt:lpstr>3. úloha</vt:lpstr>
      <vt:lpstr>Řešení:</vt:lpstr>
      <vt:lpstr>Prezentace aplikace PowerPoint</vt:lpstr>
      <vt:lpstr>4. úloha</vt:lpstr>
      <vt:lpstr>Řešení:</vt:lpstr>
      <vt:lpstr>Prezentace aplikace PowerPoint</vt:lpstr>
      <vt:lpstr>POUŽITÉ ZDROJE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profesor</dc:creator>
  <cp:lastModifiedBy>profesor</cp:lastModifiedBy>
  <cp:revision>91</cp:revision>
  <dcterms:created xsi:type="dcterms:W3CDTF">2013-03-11T16:19:20Z</dcterms:created>
  <dcterms:modified xsi:type="dcterms:W3CDTF">2013-04-01T18:05:56Z</dcterms:modified>
</cp:coreProperties>
</file>