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9" r:id="rId4"/>
    <p:sldId id="270" r:id="rId5"/>
    <p:sldId id="273" r:id="rId6"/>
    <p:sldId id="272" r:id="rId7"/>
    <p:sldId id="274" r:id="rId8"/>
    <p:sldId id="275" r:id="rId9"/>
    <p:sldId id="276" r:id="rId10"/>
    <p:sldId id="27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479567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VY_32_INOVACE_1809_JEDNODUCHÉ_ÚROKOVÁNÍ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úloh na jednoduché úrokování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opakování základních pojmů finanční matematiky formou křížovky.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řeší úlohy na jednoduché </a:t>
            </a:r>
            <a:r>
              <a:rPr lang="cs-CZ" sz="3200" b="1" smtClean="0">
                <a:solidFill>
                  <a:schemeClr val="tx2"/>
                </a:solidFill>
              </a:rPr>
              <a:t>úrokování </a:t>
            </a:r>
            <a:r>
              <a:rPr lang="cs-CZ" sz="3200" b="1" smtClean="0">
                <a:solidFill>
                  <a:schemeClr val="tx2"/>
                </a:solidFill>
              </a:rPr>
              <a:t>        s </a:t>
            </a:r>
            <a:r>
              <a:rPr lang="cs-CZ" sz="3200" b="1" dirty="0" smtClean="0">
                <a:solidFill>
                  <a:schemeClr val="tx2"/>
                </a:solidFill>
              </a:rPr>
              <a:t>využitím znalostí o čistém </a:t>
            </a:r>
            <a:r>
              <a:rPr lang="cs-CZ" sz="3200" b="1" smtClean="0">
                <a:solidFill>
                  <a:schemeClr val="tx2"/>
                </a:solidFill>
              </a:rPr>
              <a:t>úroku </a:t>
            </a:r>
            <a:r>
              <a:rPr lang="cs-CZ" sz="3200" b="1" smtClean="0">
                <a:solidFill>
                  <a:schemeClr val="tx2"/>
                </a:solidFill>
              </a:rPr>
              <a:t>                    a </a:t>
            </a:r>
            <a:r>
              <a:rPr lang="cs-CZ" sz="3200" b="1" dirty="0" smtClean="0">
                <a:solidFill>
                  <a:schemeClr val="tx2"/>
                </a:solidFill>
              </a:rPr>
              <a:t>15 % dani.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9. 4. 2013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finanční matematika, jistina, úroková míra, úrok, patnáctiprocentní daň, spořící účet, státní rozpočet</a:t>
            </a:r>
            <a:r>
              <a:rPr lang="cs-CZ" sz="3600" smtClean="0"/>
              <a:t>, depozitum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172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172" y="980728"/>
            <a:ext cx="8229600" cy="44644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pracuj s textem v učebnici, vyhledej potřebné pojmy a doplň je do tajenky: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870385"/>
              </p:ext>
            </p:extLst>
          </p:nvPr>
        </p:nvGraphicFramePr>
        <p:xfrm>
          <a:off x="1500781" y="1844824"/>
          <a:ext cx="6096000" cy="333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393576"/>
                <a:gridCol w="304800"/>
                <a:gridCol w="304800"/>
                <a:gridCol w="304800"/>
                <a:gridCol w="304800"/>
                <a:gridCol w="331440"/>
                <a:gridCol w="288032"/>
                <a:gridCol w="288032"/>
                <a:gridCol w="311696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56448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58447" y="5301208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: ……………………………………</a:t>
            </a:r>
          </a:p>
          <a:p>
            <a:r>
              <a:rPr lang="cs-CZ" dirty="0" smtClean="0"/>
              <a:t>Vysvětli vlastními slovy:  ..…………………………………………………………………………………………..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76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Legenda k tajence: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7707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/>
              <a:t>d</a:t>
            </a:r>
            <a:r>
              <a:rPr lang="cs-CZ" sz="2000" dirty="0" smtClean="0"/>
              <a:t>aň z přidané hodnoty (zkratka)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e</a:t>
            </a:r>
            <a:r>
              <a:rPr lang="cs-CZ" sz="2000" dirty="0" smtClean="0"/>
              <a:t>konomický pojem = obnos peněz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i</a:t>
            </a:r>
            <a:r>
              <a:rPr lang="cs-CZ" sz="2000" dirty="0" smtClean="0"/>
              <a:t>nstituce (mn.č.), u kterých si fyzické a právnické osoby ukládají peníze nebo si je ve formě úvěrů půjčují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p</a:t>
            </a:r>
            <a:r>
              <a:rPr lang="cs-CZ" sz="2000" dirty="0" smtClean="0"/>
              <a:t>apírová platidla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p</a:t>
            </a:r>
            <a:r>
              <a:rPr lang="cs-CZ" sz="2000" dirty="0" smtClean="0"/>
              <a:t>rostředky, sloužící k vyjadřování cen různého zboží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o</a:t>
            </a:r>
            <a:r>
              <a:rPr lang="cs-CZ" sz="2000" dirty="0" smtClean="0"/>
              <a:t>becné označení pro akciovou společnost, obchodní společnost, družstvo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p</a:t>
            </a:r>
            <a:r>
              <a:rPr lang="cs-CZ" sz="2000" dirty="0" smtClean="0"/>
              <a:t>apírová platidla vydávaná státem (v ČR Českou národní bankou), jejich hodnota je kryta zlatem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o</a:t>
            </a:r>
            <a:r>
              <a:rPr lang="cs-CZ" sz="2000" dirty="0" smtClean="0"/>
              <a:t>soba, která si od peněžního ústavu půjčuje peníze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k</a:t>
            </a:r>
            <a:r>
              <a:rPr lang="cs-CZ" sz="2000" dirty="0" smtClean="0"/>
              <a:t>ovová platidla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2669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172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Tajenka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172" y="980728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8457813"/>
              </p:ext>
            </p:extLst>
          </p:nvPr>
        </p:nvGraphicFramePr>
        <p:xfrm>
          <a:off x="1478899" y="980728"/>
          <a:ext cx="6096000" cy="333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393576"/>
                <a:gridCol w="304800"/>
                <a:gridCol w="304800"/>
                <a:gridCol w="304800"/>
                <a:gridCol w="304800"/>
                <a:gridCol w="331440"/>
                <a:gridCol w="288032"/>
                <a:gridCol w="288032"/>
                <a:gridCol w="311696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  <a:gridCol w="30480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ú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56448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79019" y="4723669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: </a:t>
            </a:r>
            <a:r>
              <a:rPr lang="cs-CZ" b="1" dirty="0" smtClean="0"/>
              <a:t>DEPOZITUM</a:t>
            </a:r>
          </a:p>
          <a:p>
            <a:r>
              <a:rPr lang="cs-CZ" dirty="0" smtClean="0"/>
              <a:t>Vysvětli vlastními slovy: </a:t>
            </a:r>
            <a:r>
              <a:rPr lang="cs-CZ" u="sng" dirty="0" smtClean="0"/>
              <a:t>Depozitum</a:t>
            </a:r>
            <a:r>
              <a:rPr lang="cs-CZ" dirty="0" smtClean="0"/>
              <a:t> = vklad, </a:t>
            </a:r>
            <a:r>
              <a:rPr lang="cs-CZ" dirty="0"/>
              <a:t>r</a:t>
            </a:r>
            <a:r>
              <a:rPr lang="cs-CZ" dirty="0" smtClean="0"/>
              <a:t>ůzná hodnota svěřená do úschovy, nejčastější formou jsou peníze, za jejich uložení a jejich ochranu vkladatel nic neplatí, naopak za tuto službu dostává od peněžního ústavu odměnu v podobě úroků.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02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1. Úloha: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Vypočítejte hodnotu úroku za úrokovací období 1 roku z vkladu 650 000 Kč při 9 % úrokové míře po odečtení patnáctiprocentní daně, která se odvádí do státního rozpočtu.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J70ZEOE5\MP9004068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17032"/>
            <a:ext cx="548506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86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2493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 = 650 000 Kč                100 % ……….  650 000 Kč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 = 9 %                                1 % ………..  6 500 Kč  </a:t>
            </a:r>
            <a:r>
              <a:rPr lang="cs-CZ" sz="2000" dirty="0" smtClean="0"/>
              <a:t>(650 000 : 100 = 6 500)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u="sng" dirty="0"/>
              <a:t>t</a:t>
            </a:r>
            <a:r>
              <a:rPr lang="cs-CZ" sz="2400" u="sng" dirty="0" smtClean="0"/>
              <a:t> = 1 rok </a:t>
            </a:r>
            <a:r>
              <a:rPr lang="cs-CZ" sz="2400" dirty="0" smtClean="0"/>
              <a:t>                             </a:t>
            </a:r>
            <a:r>
              <a:rPr lang="cs-CZ" sz="2400" u="sng" dirty="0" smtClean="0"/>
              <a:t>9 % ………..  </a:t>
            </a:r>
            <a:r>
              <a:rPr lang="cs-CZ" sz="2400" b="1" u="sng" dirty="0" smtClean="0"/>
              <a:t>u</a:t>
            </a:r>
            <a:r>
              <a:rPr lang="cs-CZ" sz="2400" u="sng" dirty="0" smtClean="0"/>
              <a:t>  </a:t>
            </a:r>
          </a:p>
          <a:p>
            <a:pPr marL="0" indent="0">
              <a:buNone/>
            </a:pPr>
            <a:r>
              <a:rPr lang="cs-CZ" sz="2400" dirty="0"/>
              <a:t>u</a:t>
            </a:r>
            <a:r>
              <a:rPr lang="cs-CZ" sz="2400" dirty="0" smtClean="0"/>
              <a:t> = ?                                     </a:t>
            </a:r>
            <a:r>
              <a:rPr lang="cs-CZ" sz="2400" dirty="0"/>
              <a:t>u</a:t>
            </a:r>
            <a:r>
              <a:rPr lang="cs-CZ" sz="2400" dirty="0" smtClean="0"/>
              <a:t> = 9 . 6 500</a:t>
            </a:r>
          </a:p>
          <a:p>
            <a:pPr marL="0" indent="0">
              <a:buNone/>
            </a:pPr>
            <a:r>
              <a:rPr lang="cs-CZ" sz="2400" dirty="0" err="1"/>
              <a:t>u</a:t>
            </a:r>
            <a:r>
              <a:rPr lang="cs-CZ" sz="2400" baseline="-25000" dirty="0" err="1" smtClean="0"/>
              <a:t>z</a:t>
            </a:r>
            <a:r>
              <a:rPr lang="cs-CZ" sz="2400" dirty="0" smtClean="0"/>
              <a:t> = ?                                   </a:t>
            </a:r>
            <a:r>
              <a:rPr lang="cs-CZ" sz="2400" dirty="0"/>
              <a:t> </a:t>
            </a:r>
            <a:r>
              <a:rPr lang="cs-CZ" sz="2400" b="1" u="sng" dirty="0"/>
              <a:t>u</a:t>
            </a:r>
            <a:r>
              <a:rPr lang="cs-CZ" sz="2400" b="1" u="sng" dirty="0" smtClean="0"/>
              <a:t> = 58 500 Kč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C00000"/>
                </a:solidFill>
              </a:rPr>
              <a:t>u</a:t>
            </a:r>
            <a:r>
              <a:rPr lang="cs-CZ" sz="2800" b="1" baseline="-25000" dirty="0" err="1" smtClean="0">
                <a:solidFill>
                  <a:srgbClr val="C00000"/>
                </a:solidFill>
              </a:rPr>
              <a:t>z</a:t>
            </a:r>
            <a:r>
              <a:rPr lang="cs-CZ" sz="2800" b="1" baseline="-25000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..........  </a:t>
            </a:r>
            <a:r>
              <a:rPr lang="cs-CZ" sz="2800" b="1" dirty="0">
                <a:solidFill>
                  <a:srgbClr val="C00000"/>
                </a:solidFill>
              </a:rPr>
              <a:t>ú</a:t>
            </a:r>
            <a:r>
              <a:rPr lang="cs-CZ" sz="2800" b="1" dirty="0" smtClean="0">
                <a:solidFill>
                  <a:srgbClr val="C00000"/>
                </a:solidFill>
              </a:rPr>
              <a:t>rok zmenšený o daň z příjmů = čistý úrok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    </a:t>
            </a:r>
            <a:r>
              <a:rPr lang="cs-CZ" sz="2400" dirty="0" smtClean="0"/>
              <a:t>100 % ……….  58 500 Kč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1 % ………..  585 Kč   </a:t>
            </a:r>
            <a:r>
              <a:rPr lang="cs-CZ" sz="2000" dirty="0" smtClean="0"/>
              <a:t>(58 500 : 100 = 585)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</a:t>
            </a:r>
            <a:r>
              <a:rPr lang="cs-CZ" sz="2400" u="sng" dirty="0" smtClean="0"/>
              <a:t>85 % ……….  </a:t>
            </a:r>
            <a:r>
              <a:rPr lang="cs-CZ" sz="2400" u="sng" dirty="0" err="1" smtClean="0"/>
              <a:t>u</a:t>
            </a:r>
            <a:r>
              <a:rPr lang="cs-CZ" sz="2400" u="sng" baseline="-25000" dirty="0" err="1" smtClean="0"/>
              <a:t>z</a:t>
            </a:r>
            <a:r>
              <a:rPr lang="cs-CZ" sz="2800" u="sng" dirty="0" smtClean="0"/>
              <a:t> 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</a:t>
            </a:r>
            <a:r>
              <a:rPr lang="cs-CZ" sz="2400" dirty="0" err="1" smtClean="0"/>
              <a:t>u</a:t>
            </a:r>
            <a:r>
              <a:rPr lang="cs-CZ" sz="2400" baseline="-25000" dirty="0" err="1" smtClean="0"/>
              <a:t>z</a:t>
            </a:r>
            <a:r>
              <a:rPr lang="cs-CZ" sz="2400" dirty="0" smtClean="0"/>
              <a:t> = 85 .585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</a:t>
            </a:r>
            <a:r>
              <a:rPr lang="cs-CZ" sz="2400" b="1" u="sng" dirty="0" err="1" smtClean="0"/>
              <a:t>u</a:t>
            </a:r>
            <a:r>
              <a:rPr lang="cs-CZ" sz="2400" b="1" u="sng" baseline="-25000" dirty="0" err="1" smtClean="0"/>
              <a:t>z</a:t>
            </a:r>
            <a:r>
              <a:rPr lang="cs-CZ" sz="2400" b="1" u="sng" dirty="0" smtClean="0"/>
              <a:t> = 49 725 (Kč)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Hodnota úroků po odečtení daně z příjmů je 49 725 Kč.</a:t>
            </a:r>
            <a:endParaRPr lang="cs-CZ" sz="2400" b="1" dirty="0"/>
          </a:p>
          <a:p>
            <a:pPr marL="0" indent="0">
              <a:buNone/>
            </a:pPr>
            <a:endParaRPr lang="cs-CZ" sz="2800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13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Úloha: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91264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Podnikatel Bartoš měl k 1.1 2012 na spořícím účtu 940 000 Kč s úrokovou mírou 8,9 %. Vypočítejte úrok z dané jistiny k 1.lednu 2013 po odečtení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15 % daně ve prospěch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státního rozpočtu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a hodnotu vkladu pana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Bartoše po přičtení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upraveného úroku.</a:t>
            </a:r>
          </a:p>
          <a:p>
            <a:pPr marL="514350" indent="-514350">
              <a:buFont typeface="+mj-lt"/>
              <a:buAutoNum type="arabicPeriod"/>
            </a:pP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2051" name="Picture 3" descr="C:\Users\profesor\AppData\Local\Microsoft\Windows\Temporary Internet Files\Content.IE5\JRWZ0DEL\MP9003168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52936"/>
            <a:ext cx="36576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85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2493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 = 940 000 Kč                100 % ……….  940 000 Kč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 = 8,9 %                             1 % ………..  9 </a:t>
            </a:r>
            <a:r>
              <a:rPr lang="cs-CZ" sz="2400" dirty="0"/>
              <a:t>4</a:t>
            </a:r>
            <a:r>
              <a:rPr lang="cs-CZ" sz="2400" dirty="0" smtClean="0"/>
              <a:t>00 Kč  </a:t>
            </a:r>
          </a:p>
          <a:p>
            <a:pPr marL="0" indent="0">
              <a:buNone/>
            </a:pPr>
            <a:r>
              <a:rPr lang="cs-CZ" sz="2400" u="sng" dirty="0"/>
              <a:t>t</a:t>
            </a:r>
            <a:r>
              <a:rPr lang="cs-CZ" sz="2400" u="sng" dirty="0" smtClean="0"/>
              <a:t> = 1 rok </a:t>
            </a:r>
            <a:r>
              <a:rPr lang="cs-CZ" sz="2400" dirty="0" smtClean="0"/>
              <a:t>                          </a:t>
            </a:r>
            <a:r>
              <a:rPr lang="cs-CZ" sz="2400" u="sng" dirty="0" smtClean="0"/>
              <a:t>8,9 % ………..  </a:t>
            </a:r>
            <a:r>
              <a:rPr lang="cs-CZ" sz="2400" b="1" u="sng" dirty="0" smtClean="0"/>
              <a:t>u</a:t>
            </a:r>
            <a:r>
              <a:rPr lang="cs-CZ" sz="2400" u="sng" dirty="0" smtClean="0"/>
              <a:t>  </a:t>
            </a:r>
          </a:p>
          <a:p>
            <a:pPr marL="0" indent="0">
              <a:buNone/>
            </a:pPr>
            <a:r>
              <a:rPr lang="cs-CZ" sz="2400" dirty="0"/>
              <a:t>u</a:t>
            </a:r>
            <a:r>
              <a:rPr lang="cs-CZ" sz="2400" dirty="0" smtClean="0"/>
              <a:t> = ?                                     </a:t>
            </a:r>
            <a:r>
              <a:rPr lang="cs-CZ" sz="2400" dirty="0"/>
              <a:t>u</a:t>
            </a:r>
            <a:r>
              <a:rPr lang="cs-CZ" sz="2400" dirty="0" smtClean="0"/>
              <a:t> = 8,9 . 9 400</a:t>
            </a:r>
          </a:p>
          <a:p>
            <a:pPr marL="0" indent="0">
              <a:buNone/>
            </a:pPr>
            <a:r>
              <a:rPr lang="cs-CZ" sz="2400" dirty="0" err="1"/>
              <a:t>u</a:t>
            </a:r>
            <a:r>
              <a:rPr lang="cs-CZ" sz="2400" baseline="-25000" dirty="0" err="1" smtClean="0"/>
              <a:t>z</a:t>
            </a:r>
            <a:r>
              <a:rPr lang="cs-CZ" sz="2400" dirty="0" smtClean="0"/>
              <a:t> = ?                                   </a:t>
            </a:r>
            <a:r>
              <a:rPr lang="cs-CZ" sz="2400" dirty="0"/>
              <a:t> </a:t>
            </a:r>
            <a:r>
              <a:rPr lang="cs-CZ" sz="2400" b="1" u="sng" dirty="0"/>
              <a:t>u</a:t>
            </a:r>
            <a:r>
              <a:rPr lang="cs-CZ" sz="2400" b="1" u="sng" dirty="0" smtClean="0"/>
              <a:t> = 83 660Kč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     </a:t>
            </a:r>
            <a:r>
              <a:rPr lang="cs-CZ" sz="2400" dirty="0" smtClean="0"/>
              <a:t>100 % ……….  83 660Kč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1 % ………..  836,60 Kč  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100% - 15%    </a:t>
            </a:r>
            <a:r>
              <a:rPr lang="cs-CZ" sz="2000" dirty="0" smtClean="0">
                <a:sym typeface="Wingdings" pitchFamily="2" charset="2"/>
              </a:rPr>
              <a:t></a:t>
            </a:r>
            <a:r>
              <a:rPr lang="cs-CZ" sz="2000" dirty="0" smtClean="0"/>
              <a:t>        </a:t>
            </a:r>
            <a:r>
              <a:rPr lang="cs-CZ" sz="2400" u="sng" dirty="0" smtClean="0"/>
              <a:t>85 % ……….  </a:t>
            </a:r>
            <a:r>
              <a:rPr lang="cs-CZ" sz="2400" u="sng" dirty="0" err="1" smtClean="0"/>
              <a:t>u</a:t>
            </a:r>
            <a:r>
              <a:rPr lang="cs-CZ" sz="2400" u="sng" baseline="-25000" dirty="0" err="1" smtClean="0"/>
              <a:t>z</a:t>
            </a:r>
            <a:r>
              <a:rPr lang="cs-CZ" sz="2800" u="sng" dirty="0" smtClean="0"/>
              <a:t> 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</a:t>
            </a:r>
            <a:r>
              <a:rPr lang="cs-CZ" sz="2400" dirty="0" err="1" smtClean="0"/>
              <a:t>u</a:t>
            </a:r>
            <a:r>
              <a:rPr lang="cs-CZ" sz="2400" baseline="-25000" dirty="0" err="1" smtClean="0"/>
              <a:t>z</a:t>
            </a:r>
            <a:r>
              <a:rPr lang="cs-CZ" sz="2400" dirty="0" smtClean="0"/>
              <a:t> = 85 .836,60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</a:t>
            </a:r>
            <a:r>
              <a:rPr lang="cs-CZ" sz="2400" b="1" u="sng" dirty="0" err="1" smtClean="0"/>
              <a:t>u</a:t>
            </a:r>
            <a:r>
              <a:rPr lang="cs-CZ" sz="2400" b="1" u="sng" baseline="-25000" dirty="0" err="1" smtClean="0"/>
              <a:t>z</a:t>
            </a:r>
            <a:r>
              <a:rPr lang="cs-CZ" sz="2400" b="1" u="sng" dirty="0" smtClean="0"/>
              <a:t> = 71 111(Kč)</a:t>
            </a:r>
          </a:p>
          <a:p>
            <a:pPr marL="0" indent="0">
              <a:buNone/>
            </a:pPr>
            <a:r>
              <a:rPr lang="cs-CZ" sz="2400" dirty="0" smtClean="0"/>
              <a:t>           940 000 + 71 111 = 1 011 111 Kč</a:t>
            </a:r>
          </a:p>
          <a:p>
            <a:pPr marL="0" indent="0">
              <a:buNone/>
            </a:pPr>
            <a:r>
              <a:rPr lang="cs-CZ" sz="2400" b="1" dirty="0" smtClean="0"/>
              <a:t>Hodnota vkladu po přičtení čistého úroku je 1 011 111 Kč.</a:t>
            </a:r>
            <a:endParaRPr lang="cs-CZ" sz="2400" b="1" dirty="0"/>
          </a:p>
          <a:p>
            <a:pPr marL="0" indent="0">
              <a:buNone/>
            </a:pPr>
            <a:endParaRPr lang="cs-CZ" sz="2800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25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978</TotalTime>
  <Words>632</Words>
  <Application>Microsoft Office PowerPoint</Application>
  <PresentationFormat>Předvádění na obrazovce (4:3)</PresentationFormat>
  <Paragraphs>145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Tajenka</vt:lpstr>
      <vt:lpstr>Legenda k tajence:</vt:lpstr>
      <vt:lpstr>Tajenka řešení:</vt:lpstr>
      <vt:lpstr>1. Úloha:</vt:lpstr>
      <vt:lpstr>Řešení:</vt:lpstr>
      <vt:lpstr>2. Úloha: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118</cp:revision>
  <dcterms:created xsi:type="dcterms:W3CDTF">2013-03-11T16:19:20Z</dcterms:created>
  <dcterms:modified xsi:type="dcterms:W3CDTF">2013-06-23T19:12:21Z</dcterms:modified>
</cp:coreProperties>
</file>