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dg.vsb.cz/jdolezal/KonGo/Cviceni/ProstoroveUlohy/obrazky/CtyrbokyJehlan.gif" TargetMode="External"/><Relationship Id="rId2" Type="http://schemas.openxmlformats.org/officeDocument/2006/relationships/hyperlink" Target="http://cs.wikipedia.org/wiki/Chufuova_pyramid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099924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VY_32_INOVACE_1810_JEHLAN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Řešení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úloh na  objem a povrch jehlanu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b="1" dirty="0">
                <a:solidFill>
                  <a:schemeClr val="tx2"/>
                </a:solidFill>
              </a:rPr>
              <a:t>J</a:t>
            </a:r>
            <a:r>
              <a:rPr lang="cs-CZ" sz="3200" b="1" dirty="0" smtClean="0">
                <a:solidFill>
                  <a:schemeClr val="tx2"/>
                </a:solidFill>
              </a:rPr>
              <a:t>e zaměřena na opakování základních pojmů týkajících se jehlanu.</a:t>
            </a:r>
          </a:p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Žáci řeší úlohy na výpočet objemu a povrchu jehlanu.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6. 5. 2013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</a:t>
            </a:r>
            <a:r>
              <a:rPr lang="cs-CZ" sz="3600" dirty="0" smtClean="0"/>
              <a:t> jehlan, pravidelný čtyřboký jehlan, objem, povrch a výška jehlanu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JEHLAN</a:t>
            </a:r>
            <a:endParaRPr lang="cs-CZ" sz="6000" b="1" dirty="0"/>
          </a:p>
        </p:txBody>
      </p:sp>
      <p:pic>
        <p:nvPicPr>
          <p:cNvPr id="1028" name="Picture 4" descr="C:\Users\profesor\AppData\Local\Microsoft\Windows\Temporary Internet Files\Content.IE5\A2O82191\MP900400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248" y="3545024"/>
            <a:ext cx="195555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ARVCENKL\MP9001812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8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A2O82191\MP9002555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545" y="548680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fesor\AppData\Local\Microsoft\Windows\Temporary Internet Files\Content.IE5\D6DDB9C5\MP90017896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8708" y="3739124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fesor\AppData\Local\Microsoft\Windows\Temporary Internet Files\Content.IE5\A2O82191\MP90016357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18" y="248595"/>
            <a:ext cx="233476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fesor\AppData\Local\Microsoft\Windows\Temporary Internet Files\Content.IE5\0HZ4T3K6\MP9004033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070" y="3428999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786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 smtClean="0"/>
              <a:t>Základní pojmy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124744"/>
                <a:ext cx="8229600" cy="5472608"/>
              </a:xfrm>
            </p:spPr>
            <p:txBody>
              <a:bodyPr/>
              <a:lstStyle/>
              <a:p>
                <a:r>
                  <a:rPr lang="cs-CZ" dirty="0" smtClean="0"/>
                  <a:t>podstava (trojúhelník, čtyřúhelník, …) </a:t>
                </a:r>
                <a:r>
                  <a:rPr lang="cs-CZ" dirty="0" smtClean="0">
                    <a:sym typeface="Wingdings" pitchFamily="2" charset="2"/>
                  </a:rPr>
                  <a:t> trojboký, čtyřboký, pětiboký, … jehlan</a:t>
                </a:r>
                <a:endParaRPr lang="cs-CZ" dirty="0" smtClean="0"/>
              </a:p>
              <a:p>
                <a:r>
                  <a:rPr lang="cs-CZ" dirty="0"/>
                  <a:t>b</a:t>
                </a:r>
                <a:r>
                  <a:rPr lang="cs-CZ" dirty="0" smtClean="0"/>
                  <a:t>oční stěny (trojúhelníky)</a:t>
                </a:r>
              </a:p>
              <a:p>
                <a:r>
                  <a:rPr lang="cs-CZ" dirty="0"/>
                  <a:t>p</a:t>
                </a:r>
                <a:r>
                  <a:rPr lang="cs-CZ" dirty="0" smtClean="0"/>
                  <a:t>odstavné hrany</a:t>
                </a:r>
              </a:p>
              <a:p>
                <a:r>
                  <a:rPr lang="cs-CZ" dirty="0"/>
                  <a:t>b</a:t>
                </a:r>
                <a:r>
                  <a:rPr lang="cs-CZ" dirty="0" smtClean="0"/>
                  <a:t>oční hrany</a:t>
                </a:r>
              </a:p>
              <a:p>
                <a:r>
                  <a:rPr lang="cs-CZ" dirty="0" smtClean="0"/>
                  <a:t>hlavní vrchol jehlanu</a:t>
                </a:r>
              </a:p>
              <a:p>
                <a:r>
                  <a:rPr lang="cs-CZ" dirty="0"/>
                  <a:t>v</a:t>
                </a:r>
                <a:r>
                  <a:rPr lang="cs-CZ" dirty="0" smtClean="0"/>
                  <a:t>ýška jehlanu</a:t>
                </a:r>
              </a:p>
              <a:p>
                <a:r>
                  <a:rPr lang="cs-CZ" dirty="0"/>
                  <a:t>o</a:t>
                </a:r>
                <a:r>
                  <a:rPr lang="cs-CZ" dirty="0" smtClean="0"/>
                  <a:t>bjem jehlanu </a:t>
                </a:r>
                <a:r>
                  <a:rPr lang="cs-CZ" dirty="0" smtClean="0">
                    <a:sym typeface="Wingdings" pitchFamily="2" charset="2"/>
                  </a:rPr>
                  <a:t> </a:t>
                </a:r>
                <a:r>
                  <a:rPr lang="cs-CZ" b="1" dirty="0" smtClean="0">
                    <a:sym typeface="Wingdings" pitchFamily="2" charset="2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 smtClean="0"/>
                  <a:t> </a:t>
                </a:r>
                <a:r>
                  <a:rPr lang="cs-CZ" b="1" dirty="0" err="1" smtClean="0"/>
                  <a:t>S</a:t>
                </a:r>
                <a:r>
                  <a:rPr lang="cs-CZ" b="1" baseline="-25000" dirty="0" err="1" smtClean="0"/>
                  <a:t>p</a:t>
                </a:r>
                <a:r>
                  <a:rPr lang="cs-CZ" b="1" dirty="0" smtClean="0"/>
                  <a:t> . v</a:t>
                </a:r>
              </a:p>
              <a:p>
                <a:r>
                  <a:rPr lang="cs-CZ" dirty="0"/>
                  <a:t>p</a:t>
                </a:r>
                <a:r>
                  <a:rPr lang="cs-CZ" dirty="0" smtClean="0"/>
                  <a:t>ovrch jehlanu </a:t>
                </a:r>
                <a:r>
                  <a:rPr lang="cs-CZ" dirty="0" smtClean="0">
                    <a:sym typeface="Wingdings" pitchFamily="2" charset="2"/>
                  </a:rPr>
                  <a:t> </a:t>
                </a:r>
                <a:r>
                  <a:rPr lang="cs-CZ" b="1" dirty="0" smtClean="0">
                    <a:sym typeface="Wingdings" pitchFamily="2" charset="2"/>
                  </a:rPr>
                  <a:t>S = 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</a:t>
                </a:r>
                <a:r>
                  <a:rPr lang="cs-CZ" b="1" dirty="0" smtClean="0">
                    <a:sym typeface="Wingdings" pitchFamily="2" charset="2"/>
                  </a:rPr>
                  <a:t> + 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pl</a:t>
                </a:r>
                <a:endParaRPr lang="cs-CZ" dirty="0" smtClean="0"/>
              </a:p>
              <a:p>
                <a:endParaRPr lang="cs-CZ" b="1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124744"/>
                <a:ext cx="8229600" cy="5472608"/>
              </a:xfrm>
              <a:blipFill rotWithShape="1">
                <a:blip r:embed="rId2"/>
                <a:stretch>
                  <a:fillRect l="-1704" t="-1672" b="-30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745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Cheopsova pyramida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Chufuova</a:t>
            </a:r>
            <a:r>
              <a:rPr lang="cs-CZ" dirty="0" smtClean="0"/>
              <a:t> pyramida, Velká pyramida</a:t>
            </a:r>
          </a:p>
          <a:p>
            <a:r>
              <a:rPr lang="cs-CZ" dirty="0"/>
              <a:t>n</a:t>
            </a:r>
            <a:r>
              <a:rPr lang="cs-CZ" dirty="0" smtClean="0"/>
              <a:t>ejvětší pyramida v Egyptě</a:t>
            </a:r>
          </a:p>
          <a:p>
            <a:r>
              <a:rPr lang="cs-CZ" dirty="0"/>
              <a:t>n</a:t>
            </a:r>
            <a:r>
              <a:rPr lang="cs-CZ" dirty="0" smtClean="0"/>
              <a:t>ejvětší známá kamenná stavba vybudovaná ve starověku</a:t>
            </a:r>
          </a:p>
          <a:p>
            <a:r>
              <a:rPr lang="cs-CZ" dirty="0"/>
              <a:t>n</a:t>
            </a:r>
            <a:r>
              <a:rPr lang="cs-CZ" dirty="0" smtClean="0"/>
              <a:t>achází se na pyramidovém poli v Gíze na předměstí Káhiry</a:t>
            </a:r>
          </a:p>
          <a:p>
            <a:r>
              <a:rPr lang="cs-CZ" dirty="0" smtClean="0"/>
              <a:t>zabírá plochu 5,15 ha</a:t>
            </a:r>
          </a:p>
          <a:p>
            <a:r>
              <a:rPr lang="cs-CZ" dirty="0"/>
              <a:t>n</a:t>
            </a:r>
            <a:r>
              <a:rPr lang="cs-CZ" dirty="0" smtClean="0"/>
              <a:t>a stavbu bylo použito 2,3 mil. kusů kamenných bloků, z nichž každý váží 200 tun</a:t>
            </a:r>
            <a:endParaRPr lang="cs-CZ" dirty="0"/>
          </a:p>
        </p:txBody>
      </p:sp>
      <p:pic>
        <p:nvPicPr>
          <p:cNvPr id="3075" name="Picture 3" descr="C:\Users\profesor\AppData\Local\Microsoft\Windows\Temporary Internet Files\Content.IE5\0HZ4T3K6\MP9004007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508" y="1583674"/>
            <a:ext cx="324690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50901" y="4738750"/>
            <a:ext cx="350211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tx2"/>
                </a:solidFill>
              </a:rPr>
              <a:t>původní výška byla 147 metrů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ůvodní velikost odchylky roviny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     boční stěny od roviny podstavy  </a:t>
            </a:r>
          </a:p>
          <a:p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byla 51°51´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ůvodní délka strany 232 metrů</a:t>
            </a:r>
          </a:p>
        </p:txBody>
      </p:sp>
    </p:spTree>
    <p:extLst>
      <p:ext uri="{BB962C8B-B14F-4D97-AF65-F5344CB8AC3E}">
        <p14:creationId xmlns:p14="http://schemas.microsoft.com/office/powerpoint/2010/main" val="212902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úloha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sz="3600" dirty="0" smtClean="0">
                    <a:solidFill>
                      <a:schemeClr val="tx2"/>
                    </a:solidFill>
                  </a:rPr>
                  <a:t>Vypočítejte původní objem nadzemní části Cheopsovy pyramidy:</a:t>
                </a:r>
              </a:p>
              <a:p>
                <a:pPr marL="0" indent="0">
                  <a:buNone/>
                </a:pPr>
                <a:r>
                  <a:rPr lang="cs-CZ" sz="3600" dirty="0" smtClean="0">
                    <a:solidFill>
                      <a:schemeClr val="tx2"/>
                    </a:solidFill>
                  </a:rPr>
                  <a:t>   v = 147 m</a:t>
                </a:r>
              </a:p>
              <a:p>
                <a:pPr marL="0" indent="0">
                  <a:buNone/>
                </a:pPr>
                <a:r>
                  <a:rPr lang="cs-CZ" sz="3600" dirty="0">
                    <a:solidFill>
                      <a:schemeClr val="tx2"/>
                    </a:solidFill>
                  </a:rPr>
                  <a:t> </a:t>
                </a:r>
                <a:r>
                  <a:rPr lang="cs-CZ" sz="3600" dirty="0" smtClean="0">
                    <a:solidFill>
                      <a:schemeClr val="tx2"/>
                    </a:solidFill>
                  </a:rPr>
                  <a:t>  a = 232 m</a:t>
                </a:r>
              </a:p>
              <a:p>
                <a:pPr marL="0" indent="0">
                  <a:buNone/>
                </a:pPr>
                <a:r>
                  <a:rPr lang="cs-CZ" sz="3600" dirty="0" smtClean="0">
                    <a:solidFill>
                      <a:schemeClr val="tx2"/>
                    </a:solidFill>
                  </a:rPr>
                  <a:t>   </a:t>
                </a:r>
                <a:r>
                  <a:rPr lang="cs-CZ" sz="3600" u="sng" dirty="0" smtClean="0">
                    <a:solidFill>
                      <a:schemeClr val="tx2"/>
                    </a:solidFill>
                  </a:rPr>
                  <a:t>V = ? (m</a:t>
                </a:r>
                <a:r>
                  <a:rPr lang="cs-CZ" sz="3600" u="sng" baseline="30000" dirty="0" smtClean="0">
                    <a:solidFill>
                      <a:schemeClr val="tx2"/>
                    </a:solidFill>
                  </a:rPr>
                  <a:t>3</a:t>
                </a:r>
                <a:r>
                  <a:rPr lang="cs-CZ" sz="3600" u="sng" dirty="0" smtClean="0">
                    <a:solidFill>
                      <a:schemeClr val="tx2"/>
                    </a:solidFill>
                  </a:rPr>
                  <a:t>)</a:t>
                </a: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2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2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tx2"/>
                    </a:solidFill>
                  </a:rPr>
                  <a:t>   </a:t>
                </a:r>
                <a:r>
                  <a:rPr lang="cs-CZ" b="1" dirty="0" smtClean="0">
                    <a:solidFill>
                      <a:schemeClr val="tx2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1" i="1">
                            <a:solidFill>
                              <a:schemeClr val="tx2"/>
                            </a:solidFill>
                            <a:latin typeface="Cambria Math"/>
                            <a:sym typeface="Wingdings" pitchFamily="2" charset="2"/>
                          </a:rPr>
                          <m:t>𝟏</m:t>
                        </m:r>
                      </m:num>
                      <m:den>
                        <m:r>
                          <a:rPr lang="cs-CZ" b="1" i="1">
                            <a:solidFill>
                              <a:schemeClr val="tx2"/>
                            </a:solidFill>
                            <a:latin typeface="Cambria Math"/>
                            <a:sym typeface="Wingdings" pitchFamily="2" charset="2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b="1" dirty="0">
                    <a:solidFill>
                      <a:schemeClr val="tx2"/>
                    </a:solidFill>
                  </a:rPr>
                  <a:t> </a:t>
                </a:r>
                <a:r>
                  <a:rPr lang="cs-CZ" b="1" dirty="0" err="1">
                    <a:solidFill>
                      <a:schemeClr val="tx2"/>
                    </a:solidFill>
                  </a:rPr>
                  <a:t>S</a:t>
                </a:r>
                <a:r>
                  <a:rPr lang="cs-CZ" b="1" baseline="-25000" dirty="0" err="1">
                    <a:solidFill>
                      <a:schemeClr val="tx2"/>
                    </a:solidFill>
                  </a:rPr>
                  <a:t>p</a:t>
                </a:r>
                <a:r>
                  <a:rPr lang="cs-CZ" b="1" dirty="0">
                    <a:solidFill>
                      <a:schemeClr val="tx2"/>
                    </a:solidFill>
                  </a:rPr>
                  <a:t> . v</a:t>
                </a:r>
              </a:p>
              <a:p>
                <a:pPr marL="0" indent="0">
                  <a:buNone/>
                </a:pPr>
                <a:endParaRPr lang="cs-CZ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926" t="-28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profesor\AppData\Local\Microsoft\Windows\Temporary Internet Files\Content.IE5\A2O82191\MP900400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52936"/>
            <a:ext cx="446449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660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196752"/>
                <a:ext cx="8229600" cy="5328592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>
                    <a:sym typeface="Wingdings" pitchFamily="2" charset="2"/>
                  </a:rPr>
                  <a:t>V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1</m:t>
                        </m:r>
                      </m:num>
                      <m:den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err="1"/>
                  <a:t>S</a:t>
                </a:r>
                <a:r>
                  <a:rPr lang="cs-CZ" baseline="-25000" dirty="0" err="1"/>
                  <a:t>p</a:t>
                </a:r>
                <a:r>
                  <a:rPr lang="cs-CZ" dirty="0"/>
                  <a:t> . v</a:t>
                </a:r>
                <a:r>
                  <a:rPr lang="cs-CZ" dirty="0" smtClean="0"/>
                  <a:t>		podstava = čtverec </a:t>
                </a:r>
                <a:r>
                  <a:rPr lang="cs-CZ" dirty="0" smtClean="0">
                    <a:sym typeface="Wingdings" pitchFamily="2" charset="2"/>
                  </a:rPr>
                  <a:t> </a:t>
                </a:r>
                <a:r>
                  <a:rPr lang="cs-CZ" dirty="0" err="1" smtClean="0">
                    <a:sym typeface="Wingdings" pitchFamily="2" charset="2"/>
                  </a:rPr>
                  <a:t>S</a:t>
                </a:r>
                <a:r>
                  <a:rPr lang="cs-CZ" baseline="-25000" dirty="0" err="1" smtClean="0">
                    <a:sym typeface="Wingdings" pitchFamily="2" charset="2"/>
                  </a:rPr>
                  <a:t>p</a:t>
                </a:r>
                <a:r>
                  <a:rPr lang="cs-CZ" dirty="0" smtClean="0">
                    <a:sym typeface="Wingdings" pitchFamily="2" charset="2"/>
                  </a:rPr>
                  <a:t> = a</a:t>
                </a:r>
                <a:r>
                  <a:rPr lang="cs-CZ" baseline="30000" dirty="0" smtClean="0">
                    <a:sym typeface="Wingdings" pitchFamily="2" charset="2"/>
                  </a:rPr>
                  <a:t>2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1</m:t>
                        </m:r>
                      </m:num>
                      <m:den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a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. v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1</m:t>
                        </m:r>
                      </m:num>
                      <m:den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. 232 . 232 . 147</a:t>
                </a:r>
              </a:p>
              <a:p>
                <a:pPr marL="0" indent="0">
                  <a:buNone/>
                </a:pPr>
                <a:r>
                  <a:rPr lang="cs-CZ" dirty="0" smtClean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1</m:t>
                        </m:r>
                      </m:num>
                      <m:den>
                        <m:r>
                          <a:rPr lang="cs-CZ" b="0" i="1">
                            <a:latin typeface="Cambria Math"/>
                            <a:sym typeface="Wingdings" pitchFamily="2" charset="2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. 53 824 . 147</a:t>
                </a:r>
              </a:p>
              <a:p>
                <a:pPr marL="0" indent="0">
                  <a:buNone/>
                </a:pPr>
                <a:r>
                  <a:rPr lang="cs-CZ" dirty="0" smtClean="0"/>
                  <a:t>V = 7 912 129 : 3</a:t>
                </a:r>
              </a:p>
              <a:p>
                <a:pPr marL="0" indent="0">
                  <a:buNone/>
                </a:pPr>
                <a:r>
                  <a:rPr lang="cs-CZ" u="sng" dirty="0" smtClean="0"/>
                  <a:t>V = 2 637 376 m</a:t>
                </a:r>
                <a:r>
                  <a:rPr lang="cs-CZ" u="sng" baseline="30000" dirty="0" smtClean="0"/>
                  <a:t>3</a:t>
                </a:r>
              </a:p>
              <a:p>
                <a:pPr marL="0" indent="0">
                  <a:buNone/>
                </a:pPr>
                <a:endParaRPr lang="cs-CZ" baseline="30000" dirty="0" smtClean="0"/>
              </a:p>
              <a:p>
                <a:pPr marL="0" indent="0">
                  <a:buNone/>
                </a:pPr>
                <a:r>
                  <a:rPr lang="cs-CZ" dirty="0" smtClean="0"/>
                  <a:t>Původní objem nadzemní části Cheopsovy pyramidy je </a:t>
                </a:r>
                <a:r>
                  <a:rPr lang="cs-CZ" smtClean="0"/>
                  <a:t>2 </a:t>
                </a:r>
                <a:r>
                  <a:rPr lang="cs-CZ" smtClean="0"/>
                  <a:t>637 </a:t>
                </a:r>
                <a:r>
                  <a:rPr lang="cs-CZ" dirty="0" smtClean="0"/>
                  <a:t>376 m</a:t>
                </a:r>
                <a:r>
                  <a:rPr lang="cs-CZ" baseline="30000" dirty="0" smtClean="0"/>
                  <a:t>3 </a:t>
                </a:r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endParaRPr lang="cs-CZ" u="sng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196752"/>
                <a:ext cx="8229600" cy="5328592"/>
              </a:xfrm>
              <a:blipFill rotWithShape="1">
                <a:blip r:embed="rId2"/>
                <a:stretch>
                  <a:fillRect l="-1778" t="-801" r="-2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388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Pravidelný čtyřboký jehlan s podstavnou hranou a = 11,4 dm má objem 329,232 dm</a:t>
            </a:r>
            <a:r>
              <a:rPr lang="cs-CZ" baseline="30000" dirty="0" smtClean="0">
                <a:solidFill>
                  <a:schemeClr val="tx2"/>
                </a:solidFill>
              </a:rPr>
              <a:t>3</a:t>
            </a:r>
            <a:r>
              <a:rPr lang="cs-CZ" dirty="0" smtClean="0">
                <a:solidFill>
                  <a:schemeClr val="tx2"/>
                </a:solidFill>
              </a:rPr>
              <a:t> . Vypočítejte jeho: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a/ výšku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b/ povrch.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122" name="Picture 2" descr="http://mdg.vsb.cz/jdolezal/KonGo/Cviceni/ProstoroveUlohy/obrazky/CtyrbokyJehla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96698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3915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ym typeface="Wingdings" pitchFamily="2" charset="2"/>
                  </a:rPr>
                  <a:t>a/ </a:t>
                </a:r>
              </a:p>
              <a:p>
                <a:pPr marL="0" indent="0">
                  <a:buNone/>
                </a:pPr>
                <a:r>
                  <a:rPr lang="cs-CZ" dirty="0" smtClean="0">
                    <a:sym typeface="Wingdings" pitchFamily="2" charset="2"/>
                  </a:rPr>
                  <a:t>V </a:t>
                </a:r>
                <a:r>
                  <a:rPr lang="cs-CZ" dirty="0">
                    <a:sym typeface="Wingdings" pitchFamily="2" charset="2"/>
                  </a:rPr>
                  <a:t>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sym typeface="Wingdings" pitchFamily="2" charset="2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sym typeface="Wingdings" pitchFamily="2" charset="2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err="1"/>
                  <a:t>S</a:t>
                </a:r>
                <a:r>
                  <a:rPr lang="cs-CZ" baseline="-25000" dirty="0" err="1"/>
                  <a:t>p</a:t>
                </a:r>
                <a:r>
                  <a:rPr lang="cs-CZ" dirty="0"/>
                  <a:t> . </a:t>
                </a:r>
                <a:r>
                  <a:rPr lang="cs-CZ" dirty="0" smtClean="0"/>
                  <a:t>v                </a:t>
                </a:r>
                <a:r>
                  <a:rPr lang="cs-CZ" dirty="0"/>
                  <a:t>podstava = čtverec </a:t>
                </a:r>
                <a:r>
                  <a:rPr lang="cs-CZ" dirty="0">
                    <a:sym typeface="Wingdings" pitchFamily="2" charset="2"/>
                  </a:rPr>
                  <a:t> </a:t>
                </a:r>
                <a:r>
                  <a:rPr lang="cs-CZ" dirty="0" err="1">
                    <a:sym typeface="Wingdings" pitchFamily="2" charset="2"/>
                  </a:rPr>
                  <a:t>S</a:t>
                </a:r>
                <a:r>
                  <a:rPr lang="cs-CZ" baseline="-25000" dirty="0" err="1">
                    <a:sym typeface="Wingdings" pitchFamily="2" charset="2"/>
                  </a:rPr>
                  <a:t>p</a:t>
                </a:r>
                <a:r>
                  <a:rPr lang="cs-CZ" dirty="0">
                    <a:sym typeface="Wingdings" pitchFamily="2" charset="2"/>
                  </a:rPr>
                  <a:t> = a</a:t>
                </a:r>
                <a:r>
                  <a:rPr lang="cs-CZ" baseline="30000" dirty="0">
                    <a:sym typeface="Wingdings" pitchFamily="2" charset="2"/>
                  </a:rPr>
                  <a:t>2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sym typeface="Wingdings" pitchFamily="2" charset="2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sym typeface="Wingdings" pitchFamily="2" charset="2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 a</a:t>
                </a:r>
                <a:r>
                  <a:rPr lang="cs-CZ" baseline="30000" dirty="0"/>
                  <a:t>2</a:t>
                </a:r>
                <a:r>
                  <a:rPr lang="cs-CZ" dirty="0"/>
                  <a:t> . v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329,232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  <a:sym typeface="Wingdings" pitchFamily="2" charset="2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  <a:sym typeface="Wingdings" pitchFamily="2" charset="2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/>
                  <a:t>  </a:t>
                </a:r>
                <a:r>
                  <a:rPr lang="cs-CZ" dirty="0" smtClean="0"/>
                  <a:t>11,4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. </a:t>
                </a:r>
                <a:r>
                  <a:rPr lang="cs-CZ" dirty="0" smtClean="0"/>
                  <a:t>v   /.3</a:t>
                </a:r>
              </a:p>
              <a:p>
                <a:pPr marL="0" indent="0">
                  <a:buNone/>
                </a:pPr>
                <a:r>
                  <a:rPr lang="cs-CZ" dirty="0" smtClean="0"/>
                  <a:t>987,696 = 129,96 . </a:t>
                </a:r>
                <a:r>
                  <a:rPr lang="cs-CZ" dirty="0"/>
                  <a:t>v</a:t>
                </a:r>
                <a:r>
                  <a:rPr lang="cs-CZ" dirty="0" smtClean="0"/>
                  <a:t>    / : 129,96</a:t>
                </a:r>
              </a:p>
              <a:p>
                <a:pPr marL="0" indent="0">
                  <a:buNone/>
                </a:pPr>
                <a:r>
                  <a:rPr lang="cs-CZ" u="sng" dirty="0"/>
                  <a:t>v</a:t>
                </a:r>
                <a:r>
                  <a:rPr lang="cs-CZ" u="sng" dirty="0" smtClean="0"/>
                  <a:t> = 7,6 dm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9385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64014"/>
            <a:ext cx="8229600" cy="6336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b/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66909" y="2132856"/>
            <a:ext cx="1060703" cy="10607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 rot="16200000">
            <a:off x="1570259" y="2206008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 rot="10800000">
            <a:off x="2566909" y="319356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5400000">
            <a:off x="3554461" y="2206007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566909" y="1218455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 descr="http://mdg.vsb.cz/jdolezal/KonGo/Cviceni/ProstoroveUlohy/obrazky/CtyrbokyJehla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2233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6696236" y="1844824"/>
            <a:ext cx="97210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804248" y="548680"/>
            <a:ext cx="864096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Pravoúhlý trojúhelník 17"/>
          <p:cNvSpPr/>
          <p:nvPr/>
        </p:nvSpPr>
        <p:spPr>
          <a:xfrm>
            <a:off x="6588224" y="3068960"/>
            <a:ext cx="1152128" cy="1296144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589054" y="4368428"/>
            <a:ext cx="2372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a:2  </a:t>
            </a: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 11,4 :2 = 5,7 dm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00192" y="371703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59481" y="3532366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49623" y="3193559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14810" y="2478541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66909" y="2478541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49624" y="1717761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9" name="Přímá spojnice 28"/>
          <p:cNvCxnSpPr>
            <a:stCxn id="9" idx="3"/>
            <a:endCxn id="9" idx="0"/>
          </p:cNvCxnSpPr>
          <p:nvPr/>
        </p:nvCxnSpPr>
        <p:spPr>
          <a:xfrm>
            <a:off x="3627613" y="2663207"/>
            <a:ext cx="91440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780015" y="2293876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134549" y="4365104"/>
                <a:ext cx="2228842" cy="19048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w</a:t>
                </a:r>
                <a:r>
                  <a:rPr lang="cs-CZ" baseline="30000" dirty="0" smtClean="0"/>
                  <a:t>2 </a:t>
                </a:r>
                <a:r>
                  <a:rPr lang="cs-CZ" dirty="0" smtClean="0"/>
                  <a:t>= v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baseline="30000" dirty="0" smtClean="0"/>
                  <a:t>2</a:t>
                </a:r>
              </a:p>
              <a:p>
                <a:r>
                  <a:rPr lang="cs-CZ" dirty="0"/>
                  <a:t>w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 7,6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+ 5,7</a:t>
                </a:r>
                <a:r>
                  <a:rPr lang="cs-CZ" baseline="30000" dirty="0" smtClean="0"/>
                  <a:t>2</a:t>
                </a:r>
              </a:p>
              <a:p>
                <a:r>
                  <a:rPr lang="cs-CZ" dirty="0"/>
                  <a:t>w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57,76 + 32,49</a:t>
                </a:r>
              </a:p>
              <a:p>
                <a:r>
                  <a:rPr lang="cs-CZ" dirty="0"/>
                  <a:t>w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= 90,25</a:t>
                </a:r>
              </a:p>
              <a:p>
                <a:r>
                  <a:rPr lang="cs-CZ" dirty="0"/>
                  <a:t>w</a:t>
                </a:r>
                <a:r>
                  <a:rPr lang="cs-CZ" dirty="0" smtClean="0"/>
                  <a:t>  =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90,25</m:t>
                        </m:r>
                      </m:e>
                    </m:rad>
                  </m:oMath>
                </a14:m>
                <a:endParaRPr lang="cs-CZ" b="0" dirty="0" smtClean="0">
                  <a:ea typeface="Cambria Math"/>
                </a:endParaRPr>
              </a:p>
              <a:p>
                <a:r>
                  <a:rPr lang="cs-CZ" u="sng" dirty="0"/>
                  <a:t>w</a:t>
                </a:r>
                <a:r>
                  <a:rPr lang="cs-CZ" u="sng" dirty="0" smtClean="0"/>
                  <a:t>  =  9,5 dm</a:t>
                </a:r>
                <a:endParaRPr lang="cs-CZ" u="sng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34549" y="4365104"/>
                <a:ext cx="2228842" cy="1904880"/>
              </a:xfrm>
              <a:prstGeom prst="rect">
                <a:avLst/>
              </a:prstGeom>
              <a:blipFill rotWithShape="1">
                <a:blip r:embed="rId3"/>
                <a:stretch>
                  <a:fillRect l="-2186" b="-41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se šipkou 35"/>
          <p:cNvCxnSpPr>
            <a:stCxn id="31" idx="0"/>
          </p:cNvCxnSpPr>
          <p:nvPr/>
        </p:nvCxnSpPr>
        <p:spPr>
          <a:xfrm flipV="1">
            <a:off x="5248970" y="3901698"/>
            <a:ext cx="1051222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28845" y="3815071"/>
                <a:ext cx="3016053" cy="18453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sym typeface="Wingdings" pitchFamily="2" charset="2"/>
                  </a:rPr>
                  <a:t>S = 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</a:t>
                </a:r>
                <a:r>
                  <a:rPr lang="cs-CZ" b="1" dirty="0" smtClean="0">
                    <a:sym typeface="Wingdings" pitchFamily="2" charset="2"/>
                  </a:rPr>
                  <a:t> + 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pl</a:t>
                </a:r>
                <a:endParaRPr lang="cs-CZ" b="1" baseline="-25000" dirty="0" smtClean="0">
                  <a:sym typeface="Wingdings" pitchFamily="2" charset="2"/>
                </a:endParaRPr>
              </a:p>
              <a:p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</a:t>
                </a:r>
                <a:r>
                  <a:rPr lang="cs-CZ" b="1" dirty="0" smtClean="0">
                    <a:sym typeface="Wingdings" pitchFamily="2" charset="2"/>
                  </a:rPr>
                  <a:t>  =  a . a </a:t>
                </a:r>
              </a:p>
              <a:p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pl</a:t>
                </a:r>
                <a:r>
                  <a:rPr lang="cs-CZ" b="1" baseline="-25000" dirty="0" smtClean="0">
                    <a:sym typeface="Wingdings" pitchFamily="2" charset="2"/>
                  </a:rPr>
                  <a:t>  </a:t>
                </a:r>
                <a:r>
                  <a:rPr lang="cs-CZ" b="1" dirty="0" smtClean="0">
                    <a:sym typeface="Wingdings" pitchFamily="2" charset="2"/>
                  </a:rPr>
                  <a:t>= 4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  <m:t>𝒂</m:t>
                        </m:r>
                        <m: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  <m:t>.</m:t>
                        </m:r>
                        <m: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  <m:t>𝒘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  <a:sym typeface="Wingdings" pitchFamily="2" charset="2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dirty="0" smtClean="0"/>
                  <a:t>  </a:t>
                </a:r>
                <a:r>
                  <a:rPr lang="cs-CZ" dirty="0" smtClean="0">
                    <a:sym typeface="Wingdings" pitchFamily="2" charset="2"/>
                  </a:rPr>
                  <a:t>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pl</a:t>
                </a:r>
                <a:r>
                  <a:rPr lang="cs-CZ" b="1" dirty="0" smtClean="0">
                    <a:sym typeface="Wingdings" pitchFamily="2" charset="2"/>
                  </a:rPr>
                  <a:t> = 2 . a. w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845" y="3815071"/>
                <a:ext cx="3016053" cy="1845377"/>
              </a:xfrm>
              <a:prstGeom prst="rect">
                <a:avLst/>
              </a:prstGeom>
              <a:blipFill rotWithShape="1">
                <a:blip r:embed="rId4"/>
                <a:stretch>
                  <a:fillRect l="-1822" t="-16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Rovnoramenný trojúhelník 38"/>
          <p:cNvSpPr/>
          <p:nvPr/>
        </p:nvSpPr>
        <p:spPr>
          <a:xfrm>
            <a:off x="1506205" y="5020544"/>
            <a:ext cx="1443418" cy="15048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2053509" y="648866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42" name="Přímá spojnice 41"/>
          <p:cNvCxnSpPr>
            <a:stCxn id="40" idx="0"/>
            <a:endCxn id="39" idx="0"/>
          </p:cNvCxnSpPr>
          <p:nvPr/>
        </p:nvCxnSpPr>
        <p:spPr>
          <a:xfrm flipV="1">
            <a:off x="2201146" y="5020544"/>
            <a:ext cx="26768" cy="1468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>
            <a:stCxn id="40" idx="0"/>
            <a:endCxn id="39" idx="0"/>
          </p:cNvCxnSpPr>
          <p:nvPr/>
        </p:nvCxnSpPr>
        <p:spPr>
          <a:xfrm flipV="1">
            <a:off x="2201146" y="5020544"/>
            <a:ext cx="26768" cy="14681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2173895" y="5754606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w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47" name="Přímá spojnice se šipkou 46"/>
          <p:cNvCxnSpPr/>
          <p:nvPr/>
        </p:nvCxnSpPr>
        <p:spPr>
          <a:xfrm flipV="1">
            <a:off x="2714546" y="3068960"/>
            <a:ext cx="1240357" cy="26856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520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476672"/>
                <a:ext cx="8229600" cy="5904656"/>
              </a:xfrm>
            </p:spPr>
            <p:txBody>
              <a:bodyPr/>
              <a:lstStyle/>
              <a:p>
                <a:r>
                  <a:rPr lang="cs-CZ" b="1" dirty="0">
                    <a:sym typeface="Wingdings" pitchFamily="2" charset="2"/>
                  </a:rPr>
                  <a:t>S = </a:t>
                </a:r>
                <a:r>
                  <a:rPr lang="cs-CZ" b="1" dirty="0" err="1">
                    <a:sym typeface="Wingdings" pitchFamily="2" charset="2"/>
                  </a:rPr>
                  <a:t>S</a:t>
                </a:r>
                <a:r>
                  <a:rPr lang="cs-CZ" b="1" baseline="-25000" dirty="0" err="1">
                    <a:sym typeface="Wingdings" pitchFamily="2" charset="2"/>
                  </a:rPr>
                  <a:t>p</a:t>
                </a:r>
                <a:r>
                  <a:rPr lang="cs-CZ" b="1" dirty="0">
                    <a:sym typeface="Wingdings" pitchFamily="2" charset="2"/>
                  </a:rPr>
                  <a:t> + </a:t>
                </a:r>
                <a:r>
                  <a:rPr lang="cs-CZ" b="1" dirty="0" err="1">
                    <a:sym typeface="Wingdings" pitchFamily="2" charset="2"/>
                  </a:rPr>
                  <a:t>S</a:t>
                </a:r>
                <a:r>
                  <a:rPr lang="cs-CZ" b="1" baseline="-25000" dirty="0" err="1">
                    <a:sym typeface="Wingdings" pitchFamily="2" charset="2"/>
                  </a:rPr>
                  <a:t>pl</a:t>
                </a:r>
                <a:endParaRPr lang="cs-CZ" b="1" baseline="-25000" dirty="0">
                  <a:sym typeface="Wingdings" pitchFamily="2" charset="2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ym typeface="Wingdings" pitchFamily="2" charset="2"/>
                  </a:rPr>
                  <a:t>  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</a:t>
                </a:r>
                <a:r>
                  <a:rPr lang="cs-CZ" b="1" dirty="0" smtClean="0">
                    <a:sym typeface="Wingdings" pitchFamily="2" charset="2"/>
                  </a:rPr>
                  <a:t>  </a:t>
                </a:r>
                <a:r>
                  <a:rPr lang="cs-CZ" b="1" dirty="0">
                    <a:sym typeface="Wingdings" pitchFamily="2" charset="2"/>
                  </a:rPr>
                  <a:t>=  a . a </a:t>
                </a:r>
                <a:r>
                  <a:rPr lang="cs-CZ" b="1" dirty="0" smtClean="0">
                    <a:sym typeface="Wingdings" pitchFamily="2" charset="2"/>
                  </a:rPr>
                  <a:t>               </a:t>
                </a:r>
                <a:r>
                  <a:rPr lang="cs-CZ" b="1" dirty="0" err="1" smtClean="0">
                    <a:sym typeface="Wingdings" pitchFamily="2" charset="2"/>
                  </a:rPr>
                  <a:t>S</a:t>
                </a:r>
                <a:r>
                  <a:rPr lang="cs-CZ" b="1" baseline="-25000" dirty="0" err="1" smtClean="0">
                    <a:sym typeface="Wingdings" pitchFamily="2" charset="2"/>
                  </a:rPr>
                  <a:t>pl</a:t>
                </a:r>
                <a:r>
                  <a:rPr lang="cs-CZ" b="1" baseline="-25000" dirty="0" smtClean="0">
                    <a:sym typeface="Wingdings" pitchFamily="2" charset="2"/>
                  </a:rPr>
                  <a:t>  </a:t>
                </a:r>
                <a:r>
                  <a:rPr lang="cs-CZ" b="1" dirty="0">
                    <a:sym typeface="Wingdings" pitchFamily="2" charset="2"/>
                  </a:rPr>
                  <a:t>= 4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  <a:sym typeface="Wingdings" pitchFamily="2" charset="2"/>
                          </a:rPr>
                        </m:ctrlPr>
                      </m:fPr>
                      <m:num>
                        <m:r>
                          <a:rPr lang="cs-CZ" b="1" i="1">
                            <a:latin typeface="Cambria Math"/>
                            <a:sym typeface="Wingdings" pitchFamily="2" charset="2"/>
                          </a:rPr>
                          <m:t>𝒂</m:t>
                        </m:r>
                        <m:r>
                          <a:rPr lang="cs-CZ" b="1" i="1">
                            <a:latin typeface="Cambria Math"/>
                            <a:sym typeface="Wingdings" pitchFamily="2" charset="2"/>
                          </a:rPr>
                          <m:t>.</m:t>
                        </m:r>
                        <m:r>
                          <a:rPr lang="cs-CZ" b="1" i="1">
                            <a:latin typeface="Cambria Math"/>
                            <a:sym typeface="Wingdings" pitchFamily="2" charset="2"/>
                          </a:rPr>
                          <m:t>𝒘</m:t>
                        </m:r>
                      </m:num>
                      <m:den>
                        <m:r>
                          <a:rPr lang="cs-CZ" b="1" i="1">
                            <a:latin typeface="Cambria Math"/>
                            <a:sym typeface="Wingdings" pitchFamily="2" charset="2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dirty="0"/>
                  <a:t>  </a:t>
                </a:r>
                <a:r>
                  <a:rPr lang="cs-CZ" dirty="0">
                    <a:sym typeface="Wingdings" pitchFamily="2" charset="2"/>
                  </a:rPr>
                  <a:t></a:t>
                </a:r>
                <a:r>
                  <a:rPr lang="cs-CZ" b="1" dirty="0" err="1">
                    <a:sym typeface="Wingdings" pitchFamily="2" charset="2"/>
                  </a:rPr>
                  <a:t>S</a:t>
                </a:r>
                <a:r>
                  <a:rPr lang="cs-CZ" b="1" baseline="-25000" dirty="0" err="1">
                    <a:sym typeface="Wingdings" pitchFamily="2" charset="2"/>
                  </a:rPr>
                  <a:t>pl</a:t>
                </a:r>
                <a:r>
                  <a:rPr lang="cs-CZ" b="1" dirty="0">
                    <a:sym typeface="Wingdings" pitchFamily="2" charset="2"/>
                  </a:rPr>
                  <a:t> = 2 . a. </a:t>
                </a:r>
                <a:r>
                  <a:rPr lang="cs-CZ" b="1" dirty="0" smtClean="0">
                    <a:sym typeface="Wingdings" pitchFamily="2" charset="2"/>
                  </a:rPr>
                  <a:t>w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:r>
                  <a:rPr lang="cs-CZ" dirty="0" err="1" smtClean="0">
                    <a:sym typeface="Wingdings" pitchFamily="2" charset="2"/>
                  </a:rPr>
                  <a:t>S</a:t>
                </a:r>
                <a:r>
                  <a:rPr lang="cs-CZ" baseline="-25000" dirty="0" err="1" smtClean="0">
                    <a:sym typeface="Wingdings" pitchFamily="2" charset="2"/>
                  </a:rPr>
                  <a:t>p</a:t>
                </a:r>
                <a:r>
                  <a:rPr lang="cs-CZ" dirty="0" smtClean="0">
                    <a:sym typeface="Wingdings" pitchFamily="2" charset="2"/>
                  </a:rPr>
                  <a:t>  </a:t>
                </a:r>
                <a:r>
                  <a:rPr lang="cs-CZ" dirty="0">
                    <a:sym typeface="Wingdings" pitchFamily="2" charset="2"/>
                  </a:rPr>
                  <a:t>=  </a:t>
                </a:r>
                <a:r>
                  <a:rPr lang="cs-CZ" dirty="0" smtClean="0">
                    <a:sym typeface="Wingdings" pitchFamily="2" charset="2"/>
                  </a:rPr>
                  <a:t>11,4 .11,4                       </a:t>
                </a:r>
                <a:r>
                  <a:rPr lang="cs-CZ" dirty="0" err="1">
                    <a:sym typeface="Wingdings" pitchFamily="2" charset="2"/>
                  </a:rPr>
                  <a:t>S</a:t>
                </a:r>
                <a:r>
                  <a:rPr lang="cs-CZ" baseline="-25000" dirty="0" err="1">
                    <a:sym typeface="Wingdings" pitchFamily="2" charset="2"/>
                  </a:rPr>
                  <a:t>pl</a:t>
                </a:r>
                <a:r>
                  <a:rPr lang="cs-CZ" dirty="0">
                    <a:sym typeface="Wingdings" pitchFamily="2" charset="2"/>
                  </a:rPr>
                  <a:t> = 2 . </a:t>
                </a:r>
                <a:r>
                  <a:rPr lang="cs-CZ" dirty="0" smtClean="0">
                    <a:sym typeface="Wingdings" pitchFamily="2" charset="2"/>
                  </a:rPr>
                  <a:t>11,4. 9,5</a:t>
                </a:r>
                <a:endParaRPr lang="cs-CZ" dirty="0">
                  <a:sym typeface="Wingdings" pitchFamily="2" charset="2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ym typeface="Wingdings" pitchFamily="2" charset="2"/>
                  </a:rPr>
                  <a:t>  </a:t>
                </a:r>
                <a:r>
                  <a:rPr lang="cs-CZ" u="sng" dirty="0" err="1" smtClean="0">
                    <a:sym typeface="Wingdings" pitchFamily="2" charset="2"/>
                  </a:rPr>
                  <a:t>S</a:t>
                </a:r>
                <a:r>
                  <a:rPr lang="cs-CZ" u="sng" baseline="-25000" dirty="0" err="1" smtClean="0">
                    <a:sym typeface="Wingdings" pitchFamily="2" charset="2"/>
                  </a:rPr>
                  <a:t>p</a:t>
                </a:r>
                <a:r>
                  <a:rPr lang="cs-CZ" u="sng" dirty="0" smtClean="0">
                    <a:sym typeface="Wingdings" pitchFamily="2" charset="2"/>
                  </a:rPr>
                  <a:t>  =  129,96 dm</a:t>
                </a:r>
                <a:r>
                  <a:rPr lang="cs-CZ" u="sng" baseline="30000" dirty="0" smtClean="0">
                    <a:sym typeface="Wingdings" pitchFamily="2" charset="2"/>
                  </a:rPr>
                  <a:t>2  </a:t>
                </a:r>
                <a:r>
                  <a:rPr lang="cs-CZ" baseline="30000" dirty="0" smtClean="0">
                    <a:sym typeface="Wingdings" pitchFamily="2" charset="2"/>
                  </a:rPr>
                  <a:t>                            </a:t>
                </a:r>
                <a:r>
                  <a:rPr lang="cs-CZ" u="sng" dirty="0" err="1" smtClean="0">
                    <a:sym typeface="Wingdings" pitchFamily="2" charset="2"/>
                  </a:rPr>
                  <a:t>S</a:t>
                </a:r>
                <a:r>
                  <a:rPr lang="cs-CZ" u="sng" baseline="-25000" dirty="0" err="1" smtClean="0">
                    <a:sym typeface="Wingdings" pitchFamily="2" charset="2"/>
                  </a:rPr>
                  <a:t>pl</a:t>
                </a:r>
                <a:r>
                  <a:rPr lang="cs-CZ" u="sng" dirty="0" smtClean="0">
                    <a:sym typeface="Wingdings" pitchFamily="2" charset="2"/>
                  </a:rPr>
                  <a:t> = 216,6 dm</a:t>
                </a:r>
                <a:r>
                  <a:rPr lang="cs-CZ" u="sng" baseline="30000" dirty="0" smtClean="0">
                    <a:sym typeface="Wingdings" pitchFamily="2" charset="2"/>
                  </a:rPr>
                  <a:t>2</a:t>
                </a:r>
                <a:endParaRPr lang="cs-CZ" u="sng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             S = 129,96 + 216,6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</a:t>
                </a:r>
                <a:r>
                  <a:rPr lang="cs-CZ" b="1" u="sng" dirty="0" smtClean="0"/>
                  <a:t>S =  346,56 dm</a:t>
                </a:r>
                <a:r>
                  <a:rPr lang="cs-CZ" b="1" u="sng" baseline="30000" dirty="0" smtClean="0"/>
                  <a:t>2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Povrch čtyřbokého jehlanu je 346,56 dm</a:t>
                </a:r>
                <a:r>
                  <a:rPr lang="cs-CZ" baseline="30000" dirty="0" smtClean="0"/>
                  <a:t>2</a:t>
                </a:r>
                <a:r>
                  <a:rPr lang="cs-CZ" dirty="0"/>
                  <a:t>.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476672"/>
                <a:ext cx="8229600" cy="5904656"/>
              </a:xfrm>
              <a:blipFill rotWithShape="1">
                <a:blip r:embed="rId2"/>
                <a:stretch>
                  <a:fillRect l="-1926" t="-13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246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Program Microsoft Office 2010, Klipart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cs.wikipedia.org/wiki/Chufuova_pyramida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mdg.vsb.cz/jdolezal/KonGo/Cviceni/ProstoroveUlohy/obrazky/CtyrbokyJehlan.gif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1115</TotalTime>
  <Words>498</Words>
  <Application>Microsoft Office PowerPoint</Application>
  <PresentationFormat>Předvádění na obrazovce (4:3)</PresentationFormat>
  <Paragraphs>108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Prezentace aplikace PowerPoint</vt:lpstr>
      <vt:lpstr>JEHLAN</vt:lpstr>
      <vt:lpstr>Základní pojmy</vt:lpstr>
      <vt:lpstr>Cheopsova pyramida</vt:lpstr>
      <vt:lpstr>1. úloha</vt:lpstr>
      <vt:lpstr>Řešení:</vt:lpstr>
      <vt:lpstr>2. úloha</vt:lpstr>
      <vt:lpstr>Řešení: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132</cp:revision>
  <dcterms:created xsi:type="dcterms:W3CDTF">2013-03-11T16:19:20Z</dcterms:created>
  <dcterms:modified xsi:type="dcterms:W3CDTF">2013-05-07T12:36:37Z</dcterms:modified>
</cp:coreProperties>
</file>