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6" r:id="rId2"/>
    <p:sldId id="257" r:id="rId3"/>
    <p:sldId id="269" r:id="rId4"/>
    <p:sldId id="270" r:id="rId5"/>
    <p:sldId id="271" r:id="rId6"/>
    <p:sldId id="272" r:id="rId7"/>
    <p:sldId id="273" r:id="rId8"/>
    <p:sldId id="274" r:id="rId9"/>
    <p:sldId id="275" r:id="rId10"/>
    <p:sldId id="276" r:id="rId11"/>
    <p:sldId id="277" r:id="rId12"/>
    <p:sldId id="278" r:id="rId13"/>
    <p:sldId id="279" r:id="rId14"/>
    <p:sldId id="280" r:id="rId15"/>
    <p:sldId id="26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0F55BA-B9EC-4C87-8C05-E2032BBDC569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CB1A6E-55FD-47DF-9DE1-12789BB8C4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13191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CB1A6E-55FD-47DF-9DE1-12789BB8C4BA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797368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CB1A6E-55FD-47DF-9DE1-12789BB8C4BA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6326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37297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77421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20276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33709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35774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81485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89161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58107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05230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27697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5437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87087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13" Type="http://schemas.openxmlformats.org/officeDocument/2006/relationships/image" Target="../media/image13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12" Type="http://schemas.openxmlformats.org/officeDocument/2006/relationships/image" Target="../media/image12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11" Type="http://schemas.openxmlformats.org/officeDocument/2006/relationships/image" Target="../media/image11.jpeg"/><Relationship Id="rId5" Type="http://schemas.openxmlformats.org/officeDocument/2006/relationships/image" Target="../media/image5.jpeg"/><Relationship Id="rId10" Type="http://schemas.openxmlformats.org/officeDocument/2006/relationships/image" Target="../media/image10.jpeg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Popis: C:\Users\pc\Desktop\OPVK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268761"/>
            <a:ext cx="5345096" cy="1119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33509684"/>
              </p:ext>
            </p:extLst>
          </p:nvPr>
        </p:nvGraphicFramePr>
        <p:xfrm>
          <a:off x="1403648" y="3573016"/>
          <a:ext cx="6522734" cy="154529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82443"/>
                <a:gridCol w="4940291"/>
              </a:tblGrid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Název školy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100" dirty="0" smtClean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Autor: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b="1" dirty="0" smtClean="0">
                          <a:solidFill>
                            <a:srgbClr val="000000"/>
                          </a:solidFill>
                          <a:effectLst/>
                        </a:rPr>
                        <a:t>Mgr. </a:t>
                      </a:r>
                      <a:r>
                        <a:rPr lang="cs-CZ" sz="1100" b="1" baseline="0" dirty="0" smtClean="0">
                          <a:solidFill>
                            <a:srgbClr val="000000"/>
                          </a:solidFill>
                          <a:effectLst/>
                        </a:rPr>
                        <a:t> Lenka Hanušová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Název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VY_32_INOVACE_1811_KOULE_A_POLOKOULE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58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Téma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Řešení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</a:rPr>
                        <a:t> úloh na  objem a povrch koule , vyvození pojmu polokoule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57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Číslo projektu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CZ.1.07/1.4.00/21.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</a:rPr>
                        <a:t> 2975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06667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chemeClr val="tx2"/>
                </a:solidFill>
              </a:rPr>
              <a:t>ANOTACE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4" name="Zástupný symbol pro obsah 1"/>
          <p:cNvSpPr>
            <a:spLocks noGrp="1"/>
          </p:cNvSpPr>
          <p:nvPr>
            <p:ph idx="1"/>
          </p:nvPr>
        </p:nvSpPr>
        <p:spPr>
          <a:xfrm>
            <a:off x="395536" y="1988840"/>
            <a:ext cx="8229600" cy="4525963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>
                <a:solidFill>
                  <a:schemeClr val="tx2"/>
                </a:solidFill>
              </a:rPr>
              <a:t>Prezentace je určena žákům 9. tříd, </a:t>
            </a:r>
            <a:r>
              <a:rPr lang="cs-CZ" b="1" dirty="0">
                <a:solidFill>
                  <a:schemeClr val="tx2"/>
                </a:solidFill>
              </a:rPr>
              <a:t>přechody snímků v prezentaci jsou kliknutím myši</a:t>
            </a:r>
            <a:r>
              <a:rPr lang="cs-CZ" sz="3200" b="1" dirty="0" smtClean="0">
                <a:solidFill>
                  <a:schemeClr val="tx2"/>
                </a:solidFill>
              </a:rPr>
              <a:t>.</a:t>
            </a:r>
          </a:p>
          <a:p>
            <a:pPr algn="ctr"/>
            <a:r>
              <a:rPr lang="cs-CZ" b="1" dirty="0">
                <a:solidFill>
                  <a:schemeClr val="tx2"/>
                </a:solidFill>
              </a:rPr>
              <a:t>J</a:t>
            </a:r>
            <a:r>
              <a:rPr lang="cs-CZ" sz="3200" b="1" dirty="0" smtClean="0">
                <a:solidFill>
                  <a:schemeClr val="tx2"/>
                </a:solidFill>
              </a:rPr>
              <a:t>e zaměřena na </a:t>
            </a:r>
            <a:r>
              <a:rPr lang="cs-CZ" b="1" dirty="0" smtClean="0">
                <a:solidFill>
                  <a:schemeClr val="tx2"/>
                </a:solidFill>
              </a:rPr>
              <a:t>vyvození</a:t>
            </a:r>
            <a:r>
              <a:rPr lang="cs-CZ" sz="3200" b="1" dirty="0" smtClean="0">
                <a:solidFill>
                  <a:schemeClr val="tx2"/>
                </a:solidFill>
              </a:rPr>
              <a:t> základních pojmů týkajících se </a:t>
            </a:r>
            <a:r>
              <a:rPr lang="cs-CZ" b="1" dirty="0" smtClean="0">
                <a:solidFill>
                  <a:schemeClr val="tx2"/>
                </a:solidFill>
              </a:rPr>
              <a:t>koule a polokoule</a:t>
            </a:r>
            <a:r>
              <a:rPr lang="cs-CZ" sz="3200" b="1" dirty="0" smtClean="0">
                <a:solidFill>
                  <a:schemeClr val="tx2"/>
                </a:solidFill>
              </a:rPr>
              <a:t>.</a:t>
            </a:r>
          </a:p>
          <a:p>
            <a:pPr algn="ctr"/>
            <a:r>
              <a:rPr lang="cs-CZ" sz="3200" b="1" dirty="0" smtClean="0">
                <a:solidFill>
                  <a:schemeClr val="tx2"/>
                </a:solidFill>
              </a:rPr>
              <a:t>Žáci řeší úlohy na výpočet objemu a povrchu </a:t>
            </a:r>
            <a:r>
              <a:rPr lang="cs-CZ" b="1" dirty="0" smtClean="0">
                <a:solidFill>
                  <a:schemeClr val="tx2"/>
                </a:solidFill>
              </a:rPr>
              <a:t>koule</a:t>
            </a:r>
            <a:r>
              <a:rPr lang="cs-CZ" sz="3200" b="1" dirty="0" smtClean="0">
                <a:solidFill>
                  <a:schemeClr val="tx2"/>
                </a:solidFill>
              </a:rPr>
              <a:t>.</a:t>
            </a:r>
            <a:endParaRPr lang="cs-CZ" sz="32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21100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b="1" dirty="0" smtClean="0"/>
              <a:t>Datum vytvoření: </a:t>
            </a:r>
            <a:r>
              <a:rPr lang="cs-CZ" sz="3600" dirty="0"/>
              <a:t>8</a:t>
            </a:r>
            <a:r>
              <a:rPr lang="cs-CZ" sz="3600" dirty="0" smtClean="0"/>
              <a:t>. 5. 2013</a:t>
            </a:r>
          </a:p>
          <a:p>
            <a:pPr marL="0" indent="0">
              <a:buNone/>
            </a:pPr>
            <a:endParaRPr lang="cs-CZ" sz="3600" b="1" dirty="0"/>
          </a:p>
          <a:p>
            <a:pPr marL="0" indent="0">
              <a:buNone/>
            </a:pPr>
            <a:r>
              <a:rPr lang="cs-CZ" sz="3600" b="1" dirty="0" smtClean="0"/>
              <a:t>Klíčová slova:</a:t>
            </a:r>
            <a:r>
              <a:rPr lang="cs-CZ" sz="3600" dirty="0" smtClean="0"/>
              <a:t> koule, polokoule, poloměr, průměr, objem a povrch koule a polokoule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131037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KOULE</a:t>
            </a:r>
            <a:endParaRPr lang="cs-CZ" b="1" dirty="0"/>
          </a:p>
        </p:txBody>
      </p:sp>
      <p:pic>
        <p:nvPicPr>
          <p:cNvPr id="1026" name="Picture 2" descr="C:\Users\profesor\AppData\Local\Microsoft\Windows\Temporary Internet Files\Content.IE5\J70ZEOE5\MP900448551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92922"/>
            <a:ext cx="2295874" cy="24480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profesor\AppData\Local\Microsoft\Windows\Temporary Internet Files\Content.IE5\A2O82191\MP90040494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1770" y="282976"/>
            <a:ext cx="2988841" cy="2065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profesor\AppData\Local\Microsoft\Windows\Temporary Internet Files\Content.IE5\D6DDB9C5\MP90039945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1590" y="2386040"/>
            <a:ext cx="1373025" cy="1704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profesor\AppData\Local\Microsoft\Windows\Temporary Internet Files\Content.IE5\4ICH3885\MP90040239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5085184"/>
            <a:ext cx="2155776" cy="15954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profesor\AppData\Local\Microsoft\Windows\Temporary Internet Files\Content.IE5\A2O82191\MP900398861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577" y="2665427"/>
            <a:ext cx="1521452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profesor\AppData\Local\Microsoft\Windows\Temporary Internet Files\Content.IE5\J70ZEOE5\MP900404938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983391"/>
            <a:ext cx="3572539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profesor\AppData\Local\Microsoft\Windows\Temporary Internet Files\Content.IE5\0HZ4T3K6\MP900409535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5288" y="1192056"/>
            <a:ext cx="2736304" cy="2898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profesor\AppData\Local\Microsoft\Windows\Temporary Internet Files\Content.IE5\4ICH3885\MP900387443[1].jp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9140" y="4273859"/>
            <a:ext cx="3208962" cy="2227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profesor\AppData\Local\Microsoft\Windows\Temporary Internet Files\Content.IE5\01E36VII\MP900438807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6517" y="3285015"/>
            <a:ext cx="995200" cy="929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 descr="C:\Users\profesor\AppData\Local\Microsoft\Windows\Temporary Internet Files\Content.IE5\ARVCENKL\MP900390061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6269" y="2586639"/>
            <a:ext cx="1252736" cy="1396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C:\Users\profesor\AppData\Local\Microsoft\Windows\Temporary Internet Files\Content.IE5\J70ZEOE5\MP900442298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6191" y="2155925"/>
            <a:ext cx="1775841" cy="2535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5" name="Picture 21" descr="C:\Users\profesor\AppData\Local\Microsoft\Windows\Temporary Internet Files\Content.IE5\ARVCENKL\MP900178497[1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3685" y="3936125"/>
            <a:ext cx="1140917" cy="9690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49687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koule?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1475656" y="2276872"/>
            <a:ext cx="2880320" cy="2808312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8" name="Přímá spojnice 7"/>
          <p:cNvCxnSpPr>
            <a:stCxn id="4" idx="0"/>
            <a:endCxn id="4" idx="4"/>
          </p:cNvCxnSpPr>
          <p:nvPr/>
        </p:nvCxnSpPr>
        <p:spPr>
          <a:xfrm>
            <a:off x="2915816" y="2276872"/>
            <a:ext cx="0" cy="280831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TextovéPole 48"/>
          <p:cNvSpPr txBox="1"/>
          <p:nvPr/>
        </p:nvSpPr>
        <p:spPr>
          <a:xfrm>
            <a:off x="3851920" y="4771927"/>
            <a:ext cx="4814075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2800" dirty="0" smtClean="0"/>
              <a:t>rotační těleso, které vznikne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otáčením (rotací) půlkruhu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kolem průměru AB</a:t>
            </a:r>
            <a:endParaRPr lang="cs-CZ" sz="2800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2818738" y="1907540"/>
            <a:ext cx="317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2764974" y="5085184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2915816" y="3496362"/>
            <a:ext cx="2904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  <p:cxnSp>
        <p:nvCxnSpPr>
          <p:cNvPr id="54" name="Přímá spojnice 53"/>
          <p:cNvCxnSpPr/>
          <p:nvPr/>
        </p:nvCxnSpPr>
        <p:spPr>
          <a:xfrm>
            <a:off x="2818738" y="3681028"/>
            <a:ext cx="15885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24814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836712"/>
            <a:ext cx="8229600" cy="5904656"/>
          </a:xfrm>
        </p:spPr>
        <p:txBody>
          <a:bodyPr/>
          <a:lstStyle/>
          <a:p>
            <a:r>
              <a:rPr lang="cs-CZ" dirty="0" smtClean="0"/>
              <a:t>při otáčení vytvoří půlkružnice </a:t>
            </a:r>
            <a:r>
              <a:rPr lang="cs-CZ" b="1" dirty="0" smtClean="0"/>
              <a:t>kulovou plochu</a:t>
            </a:r>
            <a:endParaRPr lang="cs-CZ" dirty="0" smtClean="0"/>
          </a:p>
          <a:p>
            <a:r>
              <a:rPr lang="cs-CZ" dirty="0"/>
              <a:t>b</a:t>
            </a:r>
            <a:r>
              <a:rPr lang="cs-CZ" dirty="0" smtClean="0"/>
              <a:t>od S je střed koule i kulové plochy</a:t>
            </a:r>
          </a:p>
          <a:p>
            <a:r>
              <a:rPr lang="cs-CZ" dirty="0"/>
              <a:t>p</a:t>
            </a:r>
            <a:r>
              <a:rPr lang="cs-CZ" dirty="0" smtClean="0"/>
              <a:t>růměr AB otáčejícího se půlkruhu je zároveň </a:t>
            </a:r>
            <a:r>
              <a:rPr lang="cs-CZ" b="1" dirty="0" smtClean="0"/>
              <a:t>průměrem koule</a:t>
            </a:r>
            <a:r>
              <a:rPr lang="cs-CZ" dirty="0" smtClean="0"/>
              <a:t> i </a:t>
            </a:r>
            <a:r>
              <a:rPr lang="cs-CZ" b="1" dirty="0" smtClean="0"/>
              <a:t>kulové plochy</a:t>
            </a:r>
            <a:endParaRPr lang="cs-CZ" dirty="0" smtClean="0"/>
          </a:p>
          <a:p>
            <a:r>
              <a:rPr lang="cs-CZ" dirty="0" smtClean="0"/>
              <a:t>|AB| = d</a:t>
            </a:r>
          </a:p>
          <a:p>
            <a:r>
              <a:rPr lang="cs-CZ" dirty="0" smtClean="0"/>
              <a:t>poloměrem </a:t>
            </a:r>
            <a:r>
              <a:rPr lang="cs-CZ" b="1" dirty="0" smtClean="0"/>
              <a:t>r</a:t>
            </a:r>
            <a:r>
              <a:rPr lang="cs-CZ" dirty="0" smtClean="0"/>
              <a:t> koule i kulové plochy je každá úsečka, jejíž jeden krajní bod je střed koule a druhý libovolný bod kulové plochy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|SA| = |SB| = r</a:t>
            </a:r>
          </a:p>
          <a:p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4304270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Objem a povrch koule</a:t>
            </a:r>
            <a:endParaRPr lang="cs-CZ" b="1" u="sng" dirty="0"/>
          </a:p>
        </p:txBody>
      </p:sp>
      <p:pic>
        <p:nvPicPr>
          <p:cNvPr id="2050" name="Picture 2" descr="C:\Users\profesor\AppData\Local\Microsoft\Windows\Temporary Internet Files\Content.IE5\01E36VII\MP900448507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4365104"/>
            <a:ext cx="3528392" cy="23657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475656" y="2276872"/>
                <a:ext cx="4831772" cy="277216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3200" b="1" dirty="0" smtClean="0"/>
                  <a:t>V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latin typeface="Cambria Math"/>
                          </a:rPr>
                          <m:t>𝟒</m:t>
                        </m:r>
                      </m:num>
                      <m:den>
                        <m:r>
                          <a:rPr lang="cs-CZ" sz="3200" b="1" i="1" smtClean="0"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r>
                  <a:rPr lang="cs-CZ" sz="3200" b="1" dirty="0" smtClean="0"/>
                  <a:t> </a:t>
                </a:r>
                <a:r>
                  <a:rPr lang="el-GR" sz="3200" b="1" dirty="0" smtClean="0"/>
                  <a:t>π</a:t>
                </a:r>
                <a:r>
                  <a:rPr lang="cs-CZ" sz="3200" b="1" dirty="0" smtClean="0"/>
                  <a:t> r</a:t>
                </a:r>
                <a:r>
                  <a:rPr lang="cs-CZ" sz="3200" b="1" baseline="30000" dirty="0" smtClean="0"/>
                  <a:t>3</a:t>
                </a:r>
                <a:r>
                  <a:rPr lang="cs-CZ" sz="3200" b="1" dirty="0" smtClean="0"/>
                  <a:t>  ….. </a:t>
                </a:r>
                <a:r>
                  <a:rPr lang="cs-CZ" sz="3200" b="1" dirty="0"/>
                  <a:t>o</a:t>
                </a:r>
                <a:r>
                  <a:rPr lang="cs-CZ" sz="3200" b="1" dirty="0" smtClean="0"/>
                  <a:t>bjem koule</a:t>
                </a:r>
              </a:p>
              <a:p>
                <a:endParaRPr lang="cs-CZ" sz="3200" b="1" dirty="0"/>
              </a:p>
              <a:p>
                <a:r>
                  <a:rPr lang="cs-CZ" sz="3200" b="1" dirty="0" smtClean="0"/>
                  <a:t>S = 4 </a:t>
                </a:r>
                <a:r>
                  <a:rPr lang="el-GR" sz="3200" b="1" dirty="0" smtClean="0"/>
                  <a:t>π</a:t>
                </a:r>
                <a:r>
                  <a:rPr lang="cs-CZ" sz="3200" b="1" dirty="0" smtClean="0"/>
                  <a:t> r</a:t>
                </a:r>
                <a:r>
                  <a:rPr lang="cs-CZ" sz="3200" b="1" baseline="30000" dirty="0" smtClean="0"/>
                  <a:t>2</a:t>
                </a:r>
                <a:r>
                  <a:rPr lang="cs-CZ" sz="3200" b="1" dirty="0" smtClean="0"/>
                  <a:t>  ….. </a:t>
                </a:r>
                <a:r>
                  <a:rPr lang="cs-CZ" sz="3200" b="1" dirty="0"/>
                  <a:t>p</a:t>
                </a:r>
                <a:r>
                  <a:rPr lang="cs-CZ" sz="3200" b="1" dirty="0" smtClean="0"/>
                  <a:t>ovrch koule </a:t>
                </a:r>
              </a:p>
              <a:p>
                <a:endParaRPr lang="cs-CZ" sz="3200" b="1" dirty="0"/>
              </a:p>
              <a:p>
                <a:r>
                  <a:rPr lang="cs-CZ" sz="3200" b="1" dirty="0" smtClean="0"/>
                  <a:t>π (Ludolfovo číslo) …..  3,14</a:t>
                </a:r>
                <a:endParaRPr lang="cs-CZ" sz="3200" b="1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75656" y="2276872"/>
                <a:ext cx="4831772" cy="2772169"/>
              </a:xfrm>
              <a:prstGeom prst="rect">
                <a:avLst/>
              </a:prstGeom>
              <a:blipFill rotWithShape="1">
                <a:blip r:embed="rId3"/>
                <a:stretch>
                  <a:fillRect l="-3153" r="-2270" b="-66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992773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 úloha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600" dirty="0" smtClean="0"/>
              <a:t>Co ve vzorcích pro objem a povrch koule představují výrazy </a:t>
            </a:r>
            <a:r>
              <a:rPr lang="cs-CZ" sz="3600" b="1" dirty="0" smtClean="0"/>
              <a:t>r</a:t>
            </a:r>
            <a:r>
              <a:rPr lang="cs-CZ" sz="3600" b="1" baseline="30000" dirty="0" smtClean="0"/>
              <a:t>3</a:t>
            </a:r>
            <a:r>
              <a:rPr lang="cs-CZ" sz="3600" b="1" dirty="0" smtClean="0"/>
              <a:t> </a:t>
            </a:r>
            <a:r>
              <a:rPr lang="cs-CZ" sz="3600" dirty="0" smtClean="0"/>
              <a:t>, </a:t>
            </a:r>
            <a:r>
              <a:rPr lang="cs-CZ" sz="3600" b="1" dirty="0" smtClean="0"/>
              <a:t> </a:t>
            </a:r>
            <a:r>
              <a:rPr lang="cs-CZ" sz="3600" b="1" dirty="0"/>
              <a:t>r</a:t>
            </a:r>
            <a:r>
              <a:rPr lang="cs-CZ" sz="3600" b="1" baseline="30000" dirty="0"/>
              <a:t>2</a:t>
            </a:r>
            <a:r>
              <a:rPr lang="cs-CZ" sz="3600" b="1" dirty="0"/>
              <a:t> </a:t>
            </a:r>
            <a:r>
              <a:rPr lang="cs-CZ" sz="3600" dirty="0" smtClean="0"/>
              <a:t>, </a:t>
            </a:r>
            <a:r>
              <a:rPr lang="el-GR" sz="3600" b="1" dirty="0" smtClean="0"/>
              <a:t>π</a:t>
            </a:r>
            <a:r>
              <a:rPr lang="cs-CZ" sz="3600" b="1" dirty="0" smtClean="0"/>
              <a:t> </a:t>
            </a:r>
            <a:r>
              <a:rPr lang="cs-CZ" sz="3600" b="1" dirty="0"/>
              <a:t>r</a:t>
            </a:r>
            <a:r>
              <a:rPr lang="cs-CZ" sz="3600" b="1" baseline="30000" dirty="0"/>
              <a:t>2</a:t>
            </a:r>
            <a:r>
              <a:rPr lang="cs-CZ" sz="3600" b="1" dirty="0"/>
              <a:t> </a:t>
            </a:r>
            <a:r>
              <a:rPr lang="cs-CZ" sz="3600" dirty="0" smtClean="0"/>
              <a:t>?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4865516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 úloha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600" dirty="0" smtClean="0"/>
              <a:t>Vypočítejte objem a povrch koule:</a:t>
            </a:r>
          </a:p>
          <a:p>
            <a:pPr marL="0" indent="0" algn="ctr">
              <a:buNone/>
            </a:pPr>
            <a:r>
              <a:rPr lang="cs-CZ" sz="3600" dirty="0" smtClean="0"/>
              <a:t>a/ s poloměrem r = 0,6 m</a:t>
            </a:r>
          </a:p>
          <a:p>
            <a:pPr marL="0" indent="0" algn="ctr">
              <a:buNone/>
            </a:pPr>
            <a:r>
              <a:rPr lang="cs-CZ" sz="3600" dirty="0" smtClean="0"/>
              <a:t>b/ s průměrem d = 8 dm.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9896509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a/  V = 0,9 m</a:t>
            </a:r>
            <a:r>
              <a:rPr lang="cs-CZ" baseline="30000" dirty="0" smtClean="0"/>
              <a:t>3                   </a:t>
            </a:r>
            <a:r>
              <a:rPr lang="cs-CZ" dirty="0" smtClean="0"/>
              <a:t>S = 4,5 m</a:t>
            </a:r>
            <a:r>
              <a:rPr lang="cs-CZ" baseline="30000" dirty="0" smtClean="0"/>
              <a:t>2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b/  r = 4 dm</a:t>
            </a:r>
          </a:p>
          <a:p>
            <a:pPr marL="0" indent="0">
              <a:buNone/>
            </a:pPr>
            <a:r>
              <a:rPr lang="cs-CZ" dirty="0" smtClean="0"/>
              <a:t>      V = 268 dm</a:t>
            </a:r>
            <a:r>
              <a:rPr lang="cs-CZ" baseline="30000" dirty="0" smtClean="0"/>
              <a:t>3</a:t>
            </a:r>
            <a:r>
              <a:rPr lang="cs-CZ" dirty="0" smtClean="0"/>
              <a:t>         S = 201 dm</a:t>
            </a:r>
            <a:r>
              <a:rPr lang="cs-CZ" baseline="30000" dirty="0" smtClean="0"/>
              <a:t>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48891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Co je polokoule?</a:t>
            </a:r>
            <a:endParaRPr lang="cs-CZ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r>
                  <a:rPr lang="cs-CZ" dirty="0" smtClean="0"/>
                  <a:t>část (polovina) koule</a:t>
                </a:r>
              </a:p>
              <a:p>
                <a:r>
                  <a:rPr lang="cs-CZ" dirty="0"/>
                  <a:t>v</a:t>
                </a:r>
                <a:r>
                  <a:rPr lang="cs-CZ" dirty="0" smtClean="0"/>
                  <a:t>znikne rozdělením koule rovinou procházející jejím středem </a:t>
                </a:r>
              </a:p>
              <a:p>
                <a:r>
                  <a:rPr lang="cs-CZ" dirty="0"/>
                  <a:t>t</a:t>
                </a:r>
                <a:r>
                  <a:rPr lang="cs-CZ" dirty="0" smtClean="0"/>
                  <a:t>ato rovina rozděluje kouli na dvě shodné polokoule</a:t>
                </a:r>
              </a:p>
              <a:p>
                <a:r>
                  <a:rPr lang="cs-CZ" dirty="0"/>
                  <a:t>o</a:t>
                </a:r>
                <a:r>
                  <a:rPr lang="cs-CZ" dirty="0" smtClean="0"/>
                  <a:t>bjem polokoule …..  </a:t>
                </a:r>
                <a:r>
                  <a:rPr lang="cs-CZ" b="1" dirty="0" err="1" smtClean="0"/>
                  <a:t>V</a:t>
                </a:r>
                <a:r>
                  <a:rPr lang="cs-CZ" b="1" baseline="-25000" dirty="0" err="1" smtClean="0"/>
                  <a:t>p</a:t>
                </a:r>
                <a:r>
                  <a:rPr lang="cs-CZ" b="1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b="1" i="1" smtClean="0"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r>
                  <a:rPr lang="cs-CZ" dirty="0" smtClean="0"/>
                  <a:t> </a:t>
                </a:r>
                <a:r>
                  <a:rPr lang="el-GR" b="1" dirty="0"/>
                  <a:t>π</a:t>
                </a:r>
                <a:r>
                  <a:rPr lang="cs-CZ" b="1" dirty="0"/>
                  <a:t> r</a:t>
                </a:r>
                <a:r>
                  <a:rPr lang="cs-CZ" b="1" baseline="30000" dirty="0"/>
                  <a:t>3</a:t>
                </a:r>
                <a:r>
                  <a:rPr lang="cs-CZ" b="1" dirty="0"/>
                  <a:t> </a:t>
                </a:r>
                <a:endParaRPr lang="cs-CZ" dirty="0" smtClean="0"/>
              </a:p>
              <a:p>
                <a:r>
                  <a:rPr lang="cs-CZ" dirty="0"/>
                  <a:t>p</a:t>
                </a:r>
                <a:r>
                  <a:rPr lang="cs-CZ" dirty="0" smtClean="0"/>
                  <a:t>ovrch polokoule …..  </a:t>
                </a:r>
                <a:r>
                  <a:rPr lang="cs-CZ" b="1" dirty="0" err="1" smtClean="0"/>
                  <a:t>S</a:t>
                </a:r>
                <a:r>
                  <a:rPr lang="cs-CZ" b="1" baseline="-25000" dirty="0" err="1" smtClean="0"/>
                  <a:t>p</a:t>
                </a:r>
                <a:r>
                  <a:rPr lang="cs-CZ" b="1" dirty="0" smtClean="0"/>
                  <a:t> = 3</a:t>
                </a:r>
                <a:r>
                  <a:rPr lang="el-GR" b="1" dirty="0" smtClean="0"/>
                  <a:t> </a:t>
                </a:r>
                <a:r>
                  <a:rPr lang="el-GR" b="1" dirty="0"/>
                  <a:t>π</a:t>
                </a:r>
                <a:r>
                  <a:rPr lang="cs-CZ" b="1" dirty="0"/>
                  <a:t> </a:t>
                </a:r>
                <a:r>
                  <a:rPr lang="cs-CZ" b="1" dirty="0" smtClean="0"/>
                  <a:t>r</a:t>
                </a:r>
                <a:r>
                  <a:rPr lang="cs-CZ" b="1" baseline="30000" dirty="0" smtClean="0"/>
                  <a:t>2</a:t>
                </a:r>
                <a:r>
                  <a:rPr lang="cs-CZ" b="1" dirty="0" smtClean="0"/>
                  <a:t> </a:t>
                </a:r>
                <a:endParaRPr lang="cs-CZ" dirty="0" smtClean="0"/>
              </a:p>
              <a:p>
                <a:pPr marL="0" indent="0">
                  <a:buNone/>
                </a:pPr>
                <a:endParaRPr lang="cs-CZ" dirty="0" smtClean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630" t="-1752" r="-1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1651265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Kde se s polokoulí setkáme?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</a:t>
            </a:r>
            <a:r>
              <a:rPr lang="cs-CZ" dirty="0" smtClean="0"/>
              <a:t> kuchyni – naběračka, sklenička na víno, kopeček rýže nebo zmrzliny, …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5" name="Picture 3" descr="C:\Users\profesor\AppData\Local\Microsoft\Windows\Temporary Internet Files\Content.IE5\0HZ4T3K6\MP90040677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2708920"/>
            <a:ext cx="4627984" cy="37023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profesor\AppData\Local\Microsoft\Windows\Temporary Internet Files\Content.IE5\D6DDB9C5\MP90040061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999537"/>
            <a:ext cx="2496312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122463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3.úloha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600" dirty="0" smtClean="0"/>
              <a:t>Vnitřní prostor naběračky má tvar polokoule s poloměrem 2,9 cm. Je možné pěti plnými naběračkami nalít do sklenice asi čtvrt litru čaje?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646478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70000" lnSpcReduction="20000"/>
              </a:bodyPr>
              <a:lstStyle/>
              <a:p>
                <a:pPr marL="0" indent="0">
                  <a:buNone/>
                </a:pPr>
                <a:r>
                  <a:rPr lang="cs-CZ" b="1" dirty="0" smtClean="0"/>
                  <a:t>V</a:t>
                </a:r>
                <a:r>
                  <a:rPr lang="cs-CZ" b="1" baseline="-25000" dirty="0" err="1"/>
                  <a:t>p</a:t>
                </a:r>
                <a:r>
                  <a:rPr lang="cs-CZ" b="1" dirty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b="1" i="1"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r>
                  <a:rPr lang="cs-CZ" dirty="0"/>
                  <a:t> </a:t>
                </a:r>
                <a:r>
                  <a:rPr lang="el-GR" b="1" dirty="0"/>
                  <a:t>π</a:t>
                </a:r>
                <a:r>
                  <a:rPr lang="cs-CZ" b="1" dirty="0"/>
                  <a:t> r</a:t>
                </a:r>
                <a:r>
                  <a:rPr lang="cs-CZ" b="1" baseline="30000" dirty="0"/>
                  <a:t>3</a:t>
                </a:r>
                <a:r>
                  <a:rPr lang="cs-CZ" b="1" dirty="0"/>
                  <a:t> </a:t>
                </a:r>
                <a:endParaRPr lang="cs-CZ" dirty="0"/>
              </a:p>
              <a:p>
                <a:pPr marL="0" indent="0">
                  <a:buNone/>
                </a:pPr>
                <a:r>
                  <a:rPr lang="cs-CZ" dirty="0" err="1" smtClean="0"/>
                  <a:t>V</a:t>
                </a:r>
                <a:r>
                  <a:rPr lang="cs-CZ" baseline="-25000" dirty="0" err="1" smtClean="0"/>
                  <a:t>p</a:t>
                </a:r>
                <a:r>
                  <a:rPr lang="cs-CZ" dirty="0" smtClean="0"/>
                  <a:t> = </a:t>
                </a:r>
                <a:r>
                  <a:rPr lang="cs-CZ" b="1" dirty="0" smtClean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b="1" i="1"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r>
                  <a:rPr lang="cs-CZ" dirty="0"/>
                  <a:t> </a:t>
                </a:r>
                <a:r>
                  <a:rPr lang="cs-CZ" dirty="0" smtClean="0"/>
                  <a:t>. 3,14 . 2,9</a:t>
                </a:r>
                <a:r>
                  <a:rPr lang="cs-CZ" baseline="30000" dirty="0" smtClean="0"/>
                  <a:t>3</a:t>
                </a:r>
                <a:endParaRPr lang="cs-CZ" dirty="0" smtClean="0"/>
              </a:p>
              <a:p>
                <a:pPr marL="0" indent="0">
                  <a:buNone/>
                </a:pPr>
                <a:r>
                  <a:rPr lang="cs-CZ" dirty="0"/>
                  <a:t>V</a:t>
                </a:r>
                <a:r>
                  <a:rPr lang="cs-CZ" baseline="-25000" dirty="0" err="1"/>
                  <a:t>p</a:t>
                </a:r>
                <a:r>
                  <a:rPr lang="cs-CZ" dirty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b="0" i="1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dirty="0" smtClean="0"/>
                  <a:t> . 76,58146</a:t>
                </a:r>
              </a:p>
              <a:p>
                <a:pPr marL="0" indent="0">
                  <a:buNone/>
                </a:pPr>
                <a:r>
                  <a:rPr lang="cs-CZ" dirty="0" err="1"/>
                  <a:t>V</a:t>
                </a:r>
                <a:r>
                  <a:rPr lang="cs-CZ" baseline="-25000" dirty="0" err="1"/>
                  <a:t>p</a:t>
                </a:r>
                <a:r>
                  <a:rPr lang="cs-CZ" dirty="0"/>
                  <a:t> = </a:t>
                </a:r>
                <a:r>
                  <a:rPr lang="cs-CZ" dirty="0" smtClean="0"/>
                  <a:t>76,58146 . 2 : 3</a:t>
                </a:r>
              </a:p>
              <a:p>
                <a:pPr marL="0" indent="0">
                  <a:buNone/>
                </a:pPr>
                <a:r>
                  <a:rPr lang="cs-CZ" dirty="0" err="1"/>
                  <a:t>V</a:t>
                </a:r>
                <a:r>
                  <a:rPr lang="cs-CZ" baseline="-25000" dirty="0" err="1"/>
                  <a:t>p</a:t>
                </a:r>
                <a:r>
                  <a:rPr lang="cs-CZ" dirty="0"/>
                  <a:t> </a:t>
                </a:r>
                <a:r>
                  <a:rPr lang="cs-CZ" dirty="0" smtClean="0"/>
                  <a:t>= 51,054306666…</a:t>
                </a:r>
              </a:p>
              <a:p>
                <a:pPr marL="0" indent="0">
                  <a:buNone/>
                </a:pPr>
                <a:r>
                  <a:rPr lang="cs-CZ" b="1" u="sng" dirty="0" err="1"/>
                  <a:t>V</a:t>
                </a:r>
                <a:r>
                  <a:rPr lang="cs-CZ" b="1" u="sng" baseline="-25000" dirty="0" err="1"/>
                  <a:t>p</a:t>
                </a:r>
                <a:r>
                  <a:rPr lang="cs-CZ" b="1" u="sng" dirty="0"/>
                  <a:t> </a:t>
                </a:r>
                <a:r>
                  <a:rPr lang="cs-CZ" b="1" u="sng" dirty="0" smtClean="0"/>
                  <a:t>= 51,05 cm</a:t>
                </a:r>
                <a:r>
                  <a:rPr lang="cs-CZ" b="1" u="sng" baseline="30000" dirty="0" smtClean="0"/>
                  <a:t>3</a:t>
                </a:r>
                <a:endParaRPr lang="cs-CZ" b="1" u="sng" dirty="0" smtClean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r>
                  <a:rPr lang="cs-CZ" dirty="0" smtClean="0"/>
                  <a:t>5 . 51, 05 = 255,25 cm</a:t>
                </a:r>
                <a:r>
                  <a:rPr lang="cs-CZ" baseline="30000" dirty="0" smtClean="0"/>
                  <a:t>3</a:t>
                </a:r>
                <a:r>
                  <a:rPr lang="cs-CZ" dirty="0" smtClean="0"/>
                  <a:t> = 0,25525 dm</a:t>
                </a:r>
                <a:r>
                  <a:rPr lang="cs-CZ" baseline="30000" dirty="0" smtClean="0"/>
                  <a:t>3</a:t>
                </a:r>
                <a:r>
                  <a:rPr lang="cs-CZ" dirty="0" smtClean="0"/>
                  <a:t>  &gt;  ¼ litru ( 0,250 dm</a:t>
                </a:r>
                <a:r>
                  <a:rPr lang="cs-CZ" baseline="30000" dirty="0" smtClean="0"/>
                  <a:t>3</a:t>
                </a:r>
                <a:r>
                  <a:rPr lang="cs-CZ" dirty="0" smtClean="0"/>
                  <a:t>) </a:t>
                </a:r>
                <a:r>
                  <a:rPr lang="cs-CZ" dirty="0" smtClean="0">
                    <a:sym typeface="Wingdings" pitchFamily="2" charset="2"/>
                  </a:rPr>
                  <a:t> </a:t>
                </a:r>
                <a:r>
                  <a:rPr lang="cs-CZ" b="1" dirty="0">
                    <a:sym typeface="Wingdings" pitchFamily="2" charset="2"/>
                  </a:rPr>
                  <a:t>L</a:t>
                </a:r>
                <a:r>
                  <a:rPr lang="cs-CZ" b="1" dirty="0" smtClean="0">
                    <a:sym typeface="Wingdings" pitchFamily="2" charset="2"/>
                  </a:rPr>
                  <a:t>ze nalít do skleničky čaj.</a:t>
                </a:r>
                <a:endParaRPr lang="cs-CZ" b="1" dirty="0"/>
              </a:p>
              <a:p>
                <a:pPr marL="0" indent="0">
                  <a:buNone/>
                </a:pPr>
                <a:r>
                  <a:rPr lang="cs-CZ" dirty="0" smtClean="0"/>
                  <a:t> </a:t>
                </a:r>
                <a:endParaRPr lang="cs-CZ" dirty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r>
                  <a:rPr lang="cs-CZ" b="1" dirty="0" smtClean="0"/>
                  <a:t> </a:t>
                </a:r>
                <a:endParaRPr lang="cs-CZ" dirty="0"/>
              </a:p>
              <a:p>
                <a:pPr marL="0" indent="0">
                  <a:buNone/>
                </a:pP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889" t="-67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797406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Program Microsoft Office 2010, Klipart</a:t>
            </a:r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91992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1219</TotalTime>
  <Words>441</Words>
  <Application>Microsoft Office PowerPoint</Application>
  <PresentationFormat>Předvádění na obrazovce (4:3)</PresentationFormat>
  <Paragraphs>75</Paragraphs>
  <Slides>15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Prezentace aplikace PowerPoint</vt:lpstr>
      <vt:lpstr>ANOTACE</vt:lpstr>
      <vt:lpstr>Prezentace aplikace PowerPoint</vt:lpstr>
      <vt:lpstr>KOULE</vt:lpstr>
      <vt:lpstr>Co je koule?</vt:lpstr>
      <vt:lpstr>Prezentace aplikace PowerPoint</vt:lpstr>
      <vt:lpstr>Objem a povrch koule</vt:lpstr>
      <vt:lpstr>1. úloha</vt:lpstr>
      <vt:lpstr>2. úloha</vt:lpstr>
      <vt:lpstr>Řešení:</vt:lpstr>
      <vt:lpstr>Co je polokoule?</vt:lpstr>
      <vt:lpstr>Kde se s polokoulí setkáme?</vt:lpstr>
      <vt:lpstr>3.úloha</vt:lpstr>
      <vt:lpstr>Řešení: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profesor</dc:creator>
  <cp:lastModifiedBy>profesor</cp:lastModifiedBy>
  <cp:revision>144</cp:revision>
  <dcterms:created xsi:type="dcterms:W3CDTF">2013-03-11T16:19:20Z</dcterms:created>
  <dcterms:modified xsi:type="dcterms:W3CDTF">2013-12-12T17:23:14Z</dcterms:modified>
</cp:coreProperties>
</file>