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872767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VY_32_INOVACE_1812_SLOŽENÉ_ÚROKOVÁNÍ   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Řešení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úloh na 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složené 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úrokování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Prezentace je určena žákům 9.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b="1" dirty="0">
                <a:solidFill>
                  <a:schemeClr val="tx2"/>
                </a:solidFill>
              </a:rPr>
              <a:t>J</a:t>
            </a:r>
            <a:r>
              <a:rPr lang="cs-CZ" sz="3200" b="1" dirty="0" smtClean="0">
                <a:solidFill>
                  <a:schemeClr val="tx2"/>
                </a:solidFill>
              </a:rPr>
              <a:t>e zaměřena na opakování základních pojmů </a:t>
            </a:r>
            <a:r>
              <a:rPr lang="cs-CZ" sz="3200" b="1" dirty="0" smtClean="0">
                <a:solidFill>
                  <a:schemeClr val="tx2"/>
                </a:solidFill>
              </a:rPr>
              <a:t>složeného úrokování.</a:t>
            </a:r>
            <a:endParaRPr lang="cs-CZ" sz="3200" b="1" dirty="0" smtClean="0">
              <a:solidFill>
                <a:schemeClr val="tx2"/>
              </a:solidFill>
            </a:endParaRPr>
          </a:p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Žáci řeší úlohy na </a:t>
            </a:r>
            <a:r>
              <a:rPr lang="cs-CZ" sz="3200" b="1" dirty="0" smtClean="0">
                <a:solidFill>
                  <a:schemeClr val="tx2"/>
                </a:solidFill>
              </a:rPr>
              <a:t>složené úrokování                 s </a:t>
            </a:r>
            <a:r>
              <a:rPr lang="cs-CZ" sz="3200" b="1" dirty="0" smtClean="0">
                <a:solidFill>
                  <a:schemeClr val="tx2"/>
                </a:solidFill>
              </a:rPr>
              <a:t>využitím </a:t>
            </a:r>
            <a:r>
              <a:rPr lang="cs-CZ" sz="3200" b="1" dirty="0" smtClean="0">
                <a:solidFill>
                  <a:schemeClr val="tx2"/>
                </a:solidFill>
              </a:rPr>
              <a:t>výpočtu přes jedno procento           a znalostí </a:t>
            </a:r>
            <a:r>
              <a:rPr lang="cs-CZ" sz="3200" b="1" dirty="0" smtClean="0">
                <a:solidFill>
                  <a:schemeClr val="tx2"/>
                </a:solidFill>
              </a:rPr>
              <a:t>o čistém úroku a 15 % </a:t>
            </a:r>
            <a:r>
              <a:rPr lang="cs-CZ" sz="3200" b="1" dirty="0" smtClean="0">
                <a:solidFill>
                  <a:schemeClr val="tx2"/>
                </a:solidFill>
              </a:rPr>
              <a:t>dani         nebo pomocí vzorce.</a:t>
            </a: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13</a:t>
            </a:r>
            <a:r>
              <a:rPr lang="cs-CZ" sz="3600" dirty="0" smtClean="0"/>
              <a:t>. </a:t>
            </a:r>
            <a:r>
              <a:rPr lang="cs-CZ" sz="3600" dirty="0"/>
              <a:t>5</a:t>
            </a:r>
            <a:r>
              <a:rPr lang="cs-CZ" sz="3600" dirty="0" smtClean="0"/>
              <a:t>. </a:t>
            </a:r>
            <a:r>
              <a:rPr lang="cs-CZ" sz="3600" dirty="0" smtClean="0"/>
              <a:t>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</a:t>
            </a:r>
            <a:r>
              <a:rPr lang="cs-CZ" sz="3600" dirty="0" smtClean="0"/>
              <a:t> </a:t>
            </a:r>
            <a:r>
              <a:rPr lang="cs-CZ" sz="3600" dirty="0" smtClean="0"/>
              <a:t>složené úrokování, </a:t>
            </a:r>
            <a:r>
              <a:rPr lang="cs-CZ" sz="3600" dirty="0" smtClean="0"/>
              <a:t>jistina, úroková míra, úrok, </a:t>
            </a:r>
            <a:r>
              <a:rPr lang="cs-CZ" sz="3600" dirty="0" smtClean="0"/>
              <a:t>úrokovací období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SLOŽENÉ ÚROKOVÁNÍ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60851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výpočet úroku za úrokovací dobu, která je </a:t>
            </a:r>
            <a:r>
              <a:rPr lang="cs-CZ" sz="2800" u="sng" dirty="0" smtClean="0"/>
              <a:t>delší než jedno úrokovací období</a:t>
            </a:r>
            <a:r>
              <a:rPr lang="cs-CZ" sz="2800" dirty="0" smtClean="0"/>
              <a:t>, tj. delší než jeden rok</a:t>
            </a:r>
          </a:p>
          <a:p>
            <a:r>
              <a:rPr lang="cs-CZ" sz="2800" dirty="0" smtClean="0"/>
              <a:t>na konci prvního roku se úrok vypočítává z vložené částky (a to i když byla uložena později než 1. ledna)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a konci druhého roku se úrok vypočítává z částky rovnající se součtu původní vložené částky a čistého úroku (po odečtení 15 % daně)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bdobně se vypočítává úrok na konci každého dalšího roku</a:t>
            </a:r>
          </a:p>
          <a:p>
            <a:pPr marL="0" indent="0">
              <a:buNone/>
            </a:pPr>
            <a:endParaRPr lang="cs-CZ" sz="2800" dirty="0" smtClean="0"/>
          </a:p>
          <a:p>
            <a:endParaRPr lang="cs-CZ" sz="2800" dirty="0" smtClean="0"/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11725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264081"/>
            <a:ext cx="3672408" cy="1143000"/>
          </a:xfrm>
        </p:spPr>
        <p:txBody>
          <a:bodyPr>
            <a:normAutofit fontScale="90000"/>
          </a:bodyPr>
          <a:lstStyle/>
          <a:p>
            <a:r>
              <a:rPr lang="cs-CZ" sz="8000" b="1" dirty="0" smtClean="0">
                <a:solidFill>
                  <a:schemeClr val="tx2"/>
                </a:solidFill>
              </a:rPr>
              <a:t>ÚLOHA</a:t>
            </a:r>
            <a:endParaRPr lang="cs-CZ" sz="8000" b="1" dirty="0">
              <a:solidFill>
                <a:schemeClr val="tx2"/>
              </a:solidFill>
            </a:endParaRPr>
          </a:p>
        </p:txBody>
      </p:sp>
      <p:pic>
        <p:nvPicPr>
          <p:cNvPr id="1026" name="Picture 2" descr="C:\Users\profesor\AppData\Local\Microsoft\Windows\Temporary Internet Files\Content.IE5\01E36VII\MP9002894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203960" cy="160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rofesor\AppData\Local\Microsoft\Windows\Temporary Internet Files\Content.IE5\01E36VII\MP90028943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1203960" cy="155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1988840"/>
            <a:ext cx="813370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/>
                </a:solidFill>
              </a:rPr>
              <a:t>Paní Veselá si uložila 1. 1. 2009 v bance 5000 Kč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s úrokovou mírou 10 %. Po dobu 3 let k tomuto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vkladu žádnou částku nepřidávala, ani z tohoto </a:t>
            </a:r>
          </a:p>
          <a:p>
            <a:r>
              <a:rPr lang="cs-CZ" sz="3200" dirty="0" smtClean="0">
                <a:solidFill>
                  <a:schemeClr val="tx2"/>
                </a:solidFill>
              </a:rPr>
              <a:t>vkladu žádnou částku nevybírala. Určete výsled-</a:t>
            </a:r>
          </a:p>
          <a:p>
            <a:r>
              <a:rPr lang="cs-CZ" sz="3200" dirty="0" err="1" smtClean="0">
                <a:solidFill>
                  <a:schemeClr val="tx2"/>
                </a:solidFill>
              </a:rPr>
              <a:t>nou</a:t>
            </a:r>
            <a:r>
              <a:rPr lang="cs-CZ" sz="3200" dirty="0" smtClean="0">
                <a:solidFill>
                  <a:schemeClr val="tx2"/>
                </a:solidFill>
              </a:rPr>
              <a:t> hodnotu jistiny paní Veselé po uplynutí tří</a:t>
            </a:r>
          </a:p>
          <a:p>
            <a:r>
              <a:rPr lang="cs-CZ" sz="3200" dirty="0">
                <a:solidFill>
                  <a:schemeClr val="tx2"/>
                </a:solidFill>
              </a:rPr>
              <a:t>l</a:t>
            </a:r>
            <a:r>
              <a:rPr lang="cs-CZ" sz="3200" dirty="0" smtClean="0">
                <a:solidFill>
                  <a:schemeClr val="tx2"/>
                </a:solidFill>
              </a:rPr>
              <a:t>et.  </a:t>
            </a:r>
            <a:endParaRPr lang="cs-CZ" sz="3200" dirty="0">
              <a:solidFill>
                <a:schemeClr val="tx2"/>
              </a:solidFill>
            </a:endParaRPr>
          </a:p>
        </p:txBody>
      </p:sp>
      <p:pic>
        <p:nvPicPr>
          <p:cNvPr id="1027" name="Picture 3" descr="C:\Users\profesor\AppData\Local\Microsoft\Windows\Temporary Internet Files\Content.IE5\JRWZ0DEL\MP90042361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675540"/>
            <a:ext cx="5688632" cy="182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66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712968" cy="5184576"/>
          </a:xfrm>
        </p:spPr>
        <p:txBody>
          <a:bodyPr>
            <a:normAutofit fontScale="92500"/>
          </a:bodyPr>
          <a:lstStyle/>
          <a:p>
            <a:r>
              <a:rPr lang="cs-CZ" u="sng" dirty="0" smtClean="0"/>
              <a:t>1. rok</a:t>
            </a:r>
            <a:r>
              <a:rPr lang="cs-CZ" dirty="0" smtClean="0"/>
              <a:t>     </a:t>
            </a:r>
            <a:r>
              <a:rPr lang="cs-CZ" b="1" dirty="0" smtClean="0"/>
              <a:t>j</a:t>
            </a:r>
            <a:r>
              <a:rPr lang="cs-CZ" b="1" baseline="-25000" dirty="0" smtClean="0"/>
              <a:t>0</a:t>
            </a:r>
            <a:r>
              <a:rPr lang="cs-CZ" b="1" dirty="0" smtClean="0"/>
              <a:t> = 5 000 Kč</a:t>
            </a:r>
            <a:endParaRPr lang="cs-CZ" u="sng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10%  z 5 000 Kč …..  (5000:100).10 = 500 Kč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85% z 500 Kč …..  (500:100).85 = 5.85 = 425 Kč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jistina na konci 1. roku …..  5000 + 425 = </a:t>
            </a:r>
            <a:r>
              <a:rPr lang="cs-CZ" u="sng" dirty="0" smtClean="0"/>
              <a:t>5425 Kč</a:t>
            </a:r>
          </a:p>
          <a:p>
            <a:r>
              <a:rPr lang="cs-CZ" u="sng" dirty="0" smtClean="0"/>
              <a:t>2. rok</a:t>
            </a:r>
            <a:r>
              <a:rPr lang="cs-CZ" dirty="0" smtClean="0"/>
              <a:t>      </a:t>
            </a:r>
            <a:r>
              <a:rPr lang="cs-CZ" b="1" dirty="0" smtClean="0"/>
              <a:t>j</a:t>
            </a:r>
            <a:r>
              <a:rPr lang="cs-CZ" b="1" baseline="-25000" dirty="0" smtClean="0"/>
              <a:t>1</a:t>
            </a:r>
            <a:r>
              <a:rPr lang="cs-CZ" b="1" dirty="0" smtClean="0"/>
              <a:t> = 5 425 Kč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10%  z  5 425 Kč …..  (5425:100).10 = 542,50 Kč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85% z  542,50 Kč …..  (542,50:100).85 = 461,125=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= 461,10 Kč</a:t>
            </a:r>
          </a:p>
          <a:p>
            <a:pPr marL="0" indent="0">
              <a:buNone/>
            </a:pPr>
            <a:r>
              <a:rPr lang="cs-CZ" dirty="0" smtClean="0"/>
              <a:t>  jistina na konci 2. roku ….. 5425+461,10= </a:t>
            </a:r>
            <a:r>
              <a:rPr lang="cs-CZ" u="sng" dirty="0" smtClean="0"/>
              <a:t>5886,10 Kč</a:t>
            </a:r>
          </a:p>
        </p:txBody>
      </p:sp>
    </p:spTree>
    <p:extLst>
      <p:ext uri="{BB962C8B-B14F-4D97-AF65-F5344CB8AC3E}">
        <p14:creationId xmlns:p14="http://schemas.microsoft.com/office/powerpoint/2010/main" val="340939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548680"/>
            <a:ext cx="8856984" cy="5904656"/>
          </a:xfrm>
        </p:spPr>
        <p:txBody>
          <a:bodyPr>
            <a:normAutofit/>
          </a:bodyPr>
          <a:lstStyle/>
          <a:p>
            <a:r>
              <a:rPr lang="cs-CZ" u="sng" dirty="0" smtClean="0"/>
              <a:t>3. rok </a:t>
            </a:r>
            <a:r>
              <a:rPr lang="cs-CZ" dirty="0" smtClean="0"/>
              <a:t>     </a:t>
            </a:r>
            <a:r>
              <a:rPr lang="cs-CZ" b="1" dirty="0" smtClean="0"/>
              <a:t>j</a:t>
            </a:r>
            <a:r>
              <a:rPr lang="cs-CZ" b="1" baseline="-25000" dirty="0" smtClean="0"/>
              <a:t>2</a:t>
            </a:r>
            <a:r>
              <a:rPr lang="cs-CZ" b="1" dirty="0" smtClean="0"/>
              <a:t> = 5 886,10 Kč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 </a:t>
            </a:r>
            <a:r>
              <a:rPr lang="cs-CZ" dirty="0" smtClean="0"/>
              <a:t>10%  z 5 886,10 Kč ….. (5886,10:100).10=588,61=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= 588,60Kč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85%  z 588,60 Kč …. (588,60:100).85 = 500,320625=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= 500,30 Kč</a:t>
            </a:r>
          </a:p>
          <a:p>
            <a:pPr marL="0" indent="0">
              <a:buNone/>
            </a:pPr>
            <a:r>
              <a:rPr lang="cs-CZ" dirty="0" smtClean="0"/>
              <a:t>jistina na konci 3. roku …. 5 886,10 + 500,30 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= </a:t>
            </a:r>
            <a:r>
              <a:rPr lang="cs-CZ" u="sng" dirty="0" smtClean="0"/>
              <a:t>6 386,40 Kč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>
                <a:sym typeface="Wingdings" pitchFamily="2" charset="2"/>
              </a:rPr>
              <a:t>  </a:t>
            </a:r>
            <a:r>
              <a:rPr lang="cs-CZ" b="1" dirty="0" smtClean="0">
                <a:sym typeface="Wingdings" pitchFamily="2" charset="2"/>
              </a:rPr>
              <a:t>j</a:t>
            </a:r>
            <a:r>
              <a:rPr lang="cs-CZ" b="1" baseline="-25000" dirty="0" smtClean="0">
                <a:sym typeface="Wingdings" pitchFamily="2" charset="2"/>
              </a:rPr>
              <a:t>3</a:t>
            </a:r>
            <a:r>
              <a:rPr lang="cs-CZ" b="1" dirty="0" smtClean="0">
                <a:sym typeface="Wingdings" pitchFamily="2" charset="2"/>
              </a:rPr>
              <a:t> = 6 386,40 Kč</a:t>
            </a:r>
            <a:endParaRPr lang="cs-CZ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cs-CZ" b="1" i="1" dirty="0" smtClean="0">
                <a:sym typeface="Wingdings" pitchFamily="2" charset="2"/>
              </a:rPr>
              <a:t>Výsledná hodnota vkladu paní Veselé po uplynutí   3 let byla 6 386,40 Kč.</a:t>
            </a:r>
            <a:endParaRPr lang="cs-CZ" b="1" i="1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24224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Použití vzorce k výpočtu:</a:t>
            </a:r>
            <a:endParaRPr lang="cs-CZ" u="sng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sz="2800" dirty="0" smtClean="0"/>
                  <a:t>pokud nebylo zavedeno zdanění úroků</a:t>
                </a:r>
              </a:p>
              <a:p>
                <a:pPr marL="0" indent="0">
                  <a:buNone/>
                </a:pPr>
                <a:r>
                  <a:rPr lang="cs-CZ" sz="2800" dirty="0"/>
                  <a:t> </a:t>
                </a:r>
                <a:r>
                  <a:rPr lang="cs-CZ" sz="2800" dirty="0" smtClean="0"/>
                  <a:t>    </a:t>
                </a:r>
                <a:r>
                  <a:rPr lang="cs-CZ" sz="2800" i="1" dirty="0" smtClean="0"/>
                  <a:t>n …. </a:t>
                </a:r>
                <a:r>
                  <a:rPr lang="cs-CZ" sz="2800" i="1" dirty="0"/>
                  <a:t>p</a:t>
                </a:r>
                <a:r>
                  <a:rPr lang="cs-CZ" sz="2800" i="1" dirty="0" smtClean="0"/>
                  <a:t>očet let                    p …. úroková míra</a:t>
                </a:r>
              </a:p>
              <a:p>
                <a:pPr marL="0" indent="0">
                  <a:buNone/>
                </a:pPr>
                <a:r>
                  <a:rPr lang="cs-CZ" sz="2800" i="1" dirty="0" smtClean="0"/>
                  <a:t>     j</a:t>
                </a:r>
                <a:r>
                  <a:rPr lang="cs-CZ" sz="2800" i="1" baseline="-25000" dirty="0" smtClean="0"/>
                  <a:t>0</a:t>
                </a:r>
                <a:r>
                  <a:rPr lang="cs-CZ" sz="2800" i="1" dirty="0" smtClean="0"/>
                  <a:t> …. </a:t>
                </a:r>
                <a:r>
                  <a:rPr lang="cs-CZ" sz="2800" i="1" dirty="0"/>
                  <a:t>p</a:t>
                </a:r>
                <a:r>
                  <a:rPr lang="cs-CZ" sz="2800" i="1" dirty="0" smtClean="0"/>
                  <a:t>očáteční jistina      </a:t>
                </a:r>
                <a:r>
                  <a:rPr lang="cs-CZ" sz="2800" i="1" dirty="0" err="1" smtClean="0"/>
                  <a:t>j</a:t>
                </a:r>
                <a:r>
                  <a:rPr lang="cs-CZ" sz="2800" i="1" baseline="-25000" dirty="0" err="1" smtClean="0"/>
                  <a:t>n</a:t>
                </a:r>
                <a:r>
                  <a:rPr lang="cs-CZ" sz="2800" i="1" dirty="0" smtClean="0"/>
                  <a:t> …. </a:t>
                </a:r>
                <a:r>
                  <a:rPr lang="cs-CZ" sz="2800" i="1" dirty="0"/>
                  <a:t>k</a:t>
                </a:r>
                <a:r>
                  <a:rPr lang="cs-CZ" sz="2800" i="1" dirty="0" smtClean="0"/>
                  <a:t>onečná jistina</a:t>
                </a:r>
              </a:p>
              <a:p>
                <a:pPr marL="0" indent="0">
                  <a:buNone/>
                </a:pPr>
                <a:r>
                  <a:rPr lang="cs-CZ" sz="3600" b="1" dirty="0" smtClean="0">
                    <a:solidFill>
                      <a:srgbClr val="C00000"/>
                    </a:solidFill>
                  </a:rPr>
                  <a:t>                    </a:t>
                </a:r>
                <a:r>
                  <a:rPr lang="cs-CZ" sz="3600" b="1" dirty="0" err="1" smtClean="0">
                    <a:solidFill>
                      <a:srgbClr val="C00000"/>
                    </a:solidFill>
                  </a:rPr>
                  <a:t>j</a:t>
                </a:r>
                <a:r>
                  <a:rPr lang="cs-CZ" sz="3600" b="1" baseline="-25000" dirty="0" err="1" smtClean="0">
                    <a:solidFill>
                      <a:srgbClr val="C00000"/>
                    </a:solidFill>
                  </a:rPr>
                  <a:t>n</a:t>
                </a:r>
                <a:r>
                  <a:rPr lang="cs-CZ" sz="3600" b="1" baseline="-25000" dirty="0" smtClean="0">
                    <a:solidFill>
                      <a:srgbClr val="C00000"/>
                    </a:solidFill>
                  </a:rPr>
                  <a:t> </a:t>
                </a:r>
                <a:r>
                  <a:rPr lang="cs-CZ" sz="3600" b="1" dirty="0" smtClean="0">
                    <a:solidFill>
                      <a:srgbClr val="C00000"/>
                    </a:solidFill>
                  </a:rPr>
                  <a:t>= j</a:t>
                </a:r>
                <a:r>
                  <a:rPr lang="cs-CZ" sz="3600" b="1" baseline="-25000" dirty="0" smtClean="0">
                    <a:solidFill>
                      <a:srgbClr val="C00000"/>
                    </a:solidFill>
                  </a:rPr>
                  <a:t>0 </a:t>
                </a:r>
                <a:r>
                  <a:rPr lang="cs-CZ" sz="3600" b="1" dirty="0" smtClean="0">
                    <a:solidFill>
                      <a:srgbClr val="C00000"/>
                    </a:solidFill>
                  </a:rPr>
                  <a:t>. (1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</m:num>
                      <m:den>
                        <m:r>
                          <a:rPr lang="cs-CZ" sz="3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cs-CZ" sz="3600" b="1" dirty="0" smtClean="0">
                    <a:solidFill>
                      <a:srgbClr val="C00000"/>
                    </a:solidFill>
                  </a:rPr>
                  <a:t>)</a:t>
                </a:r>
                <a:r>
                  <a:rPr lang="cs-CZ" sz="3600" b="1" baseline="30000" dirty="0" smtClean="0">
                    <a:solidFill>
                      <a:srgbClr val="C00000"/>
                    </a:solidFill>
                  </a:rPr>
                  <a:t>n</a:t>
                </a:r>
              </a:p>
              <a:p>
                <a:r>
                  <a:rPr lang="cs-CZ" sz="2800" dirty="0"/>
                  <a:t>p</a:t>
                </a:r>
                <a:r>
                  <a:rPr lang="cs-CZ" sz="2800" dirty="0" smtClean="0"/>
                  <a:t>okud bude daněno 15%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rgbClr val="C00000"/>
                    </a:solidFill>
                  </a:rPr>
                  <a:t>                         </a:t>
                </a:r>
                <a:r>
                  <a:rPr lang="cs-CZ" sz="3600" b="1" dirty="0" err="1">
                    <a:solidFill>
                      <a:srgbClr val="C00000"/>
                    </a:solidFill>
                  </a:rPr>
                  <a:t>j</a:t>
                </a:r>
                <a:r>
                  <a:rPr lang="cs-CZ" sz="3600" b="1" baseline="-25000" dirty="0" err="1">
                    <a:solidFill>
                      <a:srgbClr val="C00000"/>
                    </a:solidFill>
                  </a:rPr>
                  <a:t>n</a:t>
                </a:r>
                <a:r>
                  <a:rPr lang="cs-CZ" sz="3600" b="1" baseline="-25000" dirty="0">
                    <a:solidFill>
                      <a:srgbClr val="C00000"/>
                    </a:solidFill>
                  </a:rPr>
                  <a:t> </a:t>
                </a:r>
                <a:r>
                  <a:rPr lang="cs-CZ" sz="3600" b="1" dirty="0">
                    <a:solidFill>
                      <a:srgbClr val="C00000"/>
                    </a:solidFill>
                  </a:rPr>
                  <a:t>= j</a:t>
                </a:r>
                <a:r>
                  <a:rPr lang="cs-CZ" sz="3600" b="1" baseline="-25000" dirty="0">
                    <a:solidFill>
                      <a:srgbClr val="C00000"/>
                    </a:solidFill>
                  </a:rPr>
                  <a:t>0 </a:t>
                </a:r>
                <a:r>
                  <a:rPr lang="cs-CZ" sz="3600" b="1" dirty="0">
                    <a:solidFill>
                      <a:srgbClr val="C00000"/>
                    </a:solidFill>
                  </a:rPr>
                  <a:t>. (1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sz="3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3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𝟖𝟓</m:t>
                        </m:r>
                        <m:r>
                          <a:rPr lang="cs-CZ" sz="3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36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</m:num>
                      <m:den>
                        <m:r>
                          <a:rPr lang="cs-CZ" sz="36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cs-CZ" sz="3600" b="1" dirty="0">
                    <a:solidFill>
                      <a:srgbClr val="C00000"/>
                    </a:solidFill>
                  </a:rPr>
                  <a:t>)</a:t>
                </a:r>
                <a:r>
                  <a:rPr lang="cs-CZ" sz="3600" b="1" baseline="30000" dirty="0">
                    <a:solidFill>
                      <a:srgbClr val="C00000"/>
                    </a:solidFill>
                  </a:rPr>
                  <a:t>n</a:t>
                </a:r>
              </a:p>
              <a:p>
                <a:pPr marL="0" indent="0">
                  <a:buNone/>
                </a:pPr>
                <a:endParaRPr lang="cs-CZ" sz="28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59"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profesor\AppData\Local\Microsoft\Windows\Temporary Internet Files\Content.IE5\J70ZEOE5\MP9004009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29000"/>
            <a:ext cx="2000605" cy="277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2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4248472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chemeClr val="tx2"/>
                </a:solidFill>
              </a:rPr>
              <a:t>Úloha</a:t>
            </a:r>
            <a:endParaRPr lang="cs-CZ" sz="8000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81453"/>
            <a:ext cx="84249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>
                <a:solidFill>
                  <a:schemeClr val="tx2"/>
                </a:solidFill>
              </a:rPr>
              <a:t>Pan Malý si uložil  v bance10 000 Kč s úrokovou mírou 11 %. Po dobu     4 let nikdo k tomuto vkladu žádnou částku nepřidával, ani z něj žádnou částku nevybíral. Určete výslednou jistinu na konci 4. roku.</a:t>
            </a:r>
          </a:p>
        </p:txBody>
      </p:sp>
      <p:pic>
        <p:nvPicPr>
          <p:cNvPr id="4" name="Picture 2" descr="C:\Users\profesor\AppData\Local\Microsoft\Windows\Temporary Internet Files\Content.IE5\01E36VII\MP9002894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1203960" cy="155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rofesor\AppData\Local\Microsoft\Windows\Temporary Internet Files\Content.IE5\01E36VII\MP9002894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8640"/>
            <a:ext cx="1203960" cy="155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rofesor\AppData\Local\Microsoft\Windows\Temporary Internet Files\Content.IE5\ARVCENKL\MP90040492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072" y="5154666"/>
            <a:ext cx="266429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47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352928" cy="532859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j</a:t>
                </a:r>
                <a:r>
                  <a:rPr lang="cs-CZ" baseline="-25000" dirty="0" smtClean="0"/>
                  <a:t>0</a:t>
                </a:r>
                <a:r>
                  <a:rPr lang="cs-CZ" dirty="0" smtClean="0"/>
                  <a:t> = 10 000 Kč           p = 11 %            n = 4 roky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C00000"/>
                    </a:solidFill>
                  </a:rPr>
                  <a:t>                          </a:t>
                </a:r>
                <a:r>
                  <a:rPr lang="cs-CZ" b="1" dirty="0" err="1" smtClean="0">
                    <a:solidFill>
                      <a:srgbClr val="C00000"/>
                    </a:solidFill>
                  </a:rPr>
                  <a:t>j</a:t>
                </a:r>
                <a:r>
                  <a:rPr lang="cs-CZ" b="1" baseline="-25000" dirty="0" err="1" smtClean="0">
                    <a:solidFill>
                      <a:srgbClr val="C00000"/>
                    </a:solidFill>
                  </a:rPr>
                  <a:t>n</a:t>
                </a:r>
                <a:r>
                  <a:rPr lang="cs-CZ" b="1" baseline="-25000" dirty="0" smtClean="0">
                    <a:solidFill>
                      <a:srgbClr val="C00000"/>
                    </a:solidFill>
                  </a:rPr>
                  <a:t> </a:t>
                </a:r>
                <a:r>
                  <a:rPr lang="cs-CZ" b="1" dirty="0">
                    <a:solidFill>
                      <a:srgbClr val="C00000"/>
                    </a:solidFill>
                  </a:rPr>
                  <a:t>= j</a:t>
                </a:r>
                <a:r>
                  <a:rPr lang="cs-CZ" b="1" baseline="-25000" dirty="0">
                    <a:solidFill>
                      <a:srgbClr val="C00000"/>
                    </a:solidFill>
                  </a:rPr>
                  <a:t>0 </a:t>
                </a:r>
                <a:r>
                  <a:rPr lang="cs-CZ" b="1" dirty="0">
                    <a:solidFill>
                      <a:srgbClr val="C00000"/>
                    </a:solidFill>
                  </a:rPr>
                  <a:t>. </a:t>
                </a:r>
                <a:r>
                  <a:rPr lang="cs-CZ" b="1" dirty="0">
                    <a:solidFill>
                      <a:srgbClr val="C00000"/>
                    </a:solidFill>
                  </a:rPr>
                  <a:t>(1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𝟖𝟓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</m:num>
                      <m:den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cs-CZ" b="1" dirty="0">
                    <a:solidFill>
                      <a:srgbClr val="C00000"/>
                    </a:solidFill>
                  </a:rPr>
                  <a:t>)</a:t>
                </a:r>
                <a:r>
                  <a:rPr lang="cs-CZ" b="1" baseline="30000" dirty="0" smtClean="0">
                    <a:solidFill>
                      <a:srgbClr val="C00000"/>
                    </a:solidFill>
                  </a:rPr>
                  <a:t>n                </a:t>
                </a:r>
              </a:p>
              <a:p>
                <a:pPr marL="0" indent="0">
                  <a:buNone/>
                </a:pPr>
                <a:r>
                  <a:rPr lang="cs-CZ" b="1" baseline="30000" dirty="0" smtClean="0">
                    <a:solidFill>
                      <a:srgbClr val="C00000"/>
                    </a:solidFill>
                  </a:rPr>
                  <a:t>                                       </a:t>
                </a:r>
                <a:r>
                  <a:rPr lang="cs-CZ" sz="2800" dirty="0" smtClean="0">
                    <a:solidFill>
                      <a:schemeClr val="tx1"/>
                    </a:solidFill>
                  </a:rPr>
                  <a:t>j</a:t>
                </a:r>
                <a:r>
                  <a:rPr lang="cs-CZ" sz="2800" baseline="-25000" dirty="0" smtClean="0"/>
                  <a:t>4</a:t>
                </a:r>
                <a:r>
                  <a:rPr lang="cs-CZ" sz="2800" baseline="-25000" dirty="0" smtClean="0">
                    <a:solidFill>
                      <a:schemeClr val="tx1"/>
                    </a:solidFill>
                  </a:rPr>
                  <a:t> </a:t>
                </a:r>
                <a:r>
                  <a:rPr lang="cs-CZ" sz="2800" dirty="0">
                    <a:solidFill>
                      <a:schemeClr val="tx1"/>
                    </a:solidFill>
                  </a:rPr>
                  <a:t>= </a:t>
                </a:r>
                <a:r>
                  <a:rPr lang="cs-CZ" sz="2800" dirty="0" smtClean="0">
                    <a:solidFill>
                      <a:schemeClr val="tx1"/>
                    </a:solidFill>
                  </a:rPr>
                  <a:t>10000</a:t>
                </a:r>
                <a:r>
                  <a:rPr lang="cs-CZ" sz="2800" baseline="-25000" dirty="0" smtClean="0">
                    <a:solidFill>
                      <a:schemeClr val="tx1"/>
                    </a:solidFill>
                  </a:rPr>
                  <a:t> </a:t>
                </a:r>
                <a:r>
                  <a:rPr lang="cs-CZ" sz="2800" dirty="0">
                    <a:solidFill>
                      <a:schemeClr val="tx1"/>
                    </a:solidFill>
                  </a:rPr>
                  <a:t>. </a:t>
                </a:r>
                <a:r>
                  <a:rPr lang="cs-CZ" sz="2800" dirty="0">
                    <a:solidFill>
                      <a:schemeClr val="tx1"/>
                    </a:solidFill>
                  </a:rPr>
                  <a:t>(1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0,85.</m:t>
                        </m:r>
                        <m:r>
                          <a:rPr lang="cs-CZ" sz="28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11</m:t>
                        </m:r>
                      </m:num>
                      <m:den>
                        <m:r>
                          <a:rPr lang="cs-CZ" sz="28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dirty="0">
                    <a:solidFill>
                      <a:schemeClr val="tx1"/>
                    </a:solidFill>
                  </a:rPr>
                  <a:t>)</a:t>
                </a:r>
                <a:r>
                  <a:rPr lang="cs-CZ" sz="2800" baseline="30000" dirty="0" smtClean="0">
                    <a:solidFill>
                      <a:schemeClr val="tx1"/>
                    </a:solidFill>
                  </a:rPr>
                  <a:t>4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                              j</a:t>
                </a:r>
                <a:r>
                  <a:rPr lang="cs-CZ" sz="2800" baseline="-25000" dirty="0" smtClean="0"/>
                  <a:t>4</a:t>
                </a:r>
                <a:r>
                  <a:rPr lang="cs-CZ" sz="2800" baseline="-25000" dirty="0" smtClean="0">
                    <a:solidFill>
                      <a:schemeClr val="tx1"/>
                    </a:solidFill>
                  </a:rPr>
                  <a:t> </a:t>
                </a:r>
                <a:r>
                  <a:rPr lang="cs-CZ" sz="2800" dirty="0">
                    <a:solidFill>
                      <a:schemeClr val="tx1"/>
                    </a:solidFill>
                  </a:rPr>
                  <a:t>= </a:t>
                </a:r>
                <a:r>
                  <a:rPr lang="cs-CZ" sz="2800" dirty="0" smtClean="0">
                    <a:solidFill>
                      <a:schemeClr val="tx1"/>
                    </a:solidFill>
                  </a:rPr>
                  <a:t>10000</a:t>
                </a:r>
                <a:r>
                  <a:rPr lang="cs-CZ" sz="2800" baseline="-25000" dirty="0" smtClean="0">
                    <a:solidFill>
                      <a:schemeClr val="tx1"/>
                    </a:solidFill>
                  </a:rPr>
                  <a:t> </a:t>
                </a:r>
                <a:r>
                  <a:rPr lang="cs-CZ" sz="2800" dirty="0">
                    <a:solidFill>
                      <a:schemeClr val="tx1"/>
                    </a:solidFill>
                  </a:rPr>
                  <a:t>. </a:t>
                </a:r>
                <a:r>
                  <a:rPr lang="cs-CZ" sz="2800" dirty="0">
                    <a:solidFill>
                      <a:schemeClr val="tx1"/>
                    </a:solidFill>
                  </a:rPr>
                  <a:t>(1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9,35</m:t>
                        </m:r>
                      </m:num>
                      <m:den>
                        <m:r>
                          <a:rPr lang="cs-CZ" sz="28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dirty="0">
                    <a:solidFill>
                      <a:schemeClr val="tx1"/>
                    </a:solidFill>
                  </a:rPr>
                  <a:t>)</a:t>
                </a:r>
                <a:r>
                  <a:rPr lang="cs-CZ" sz="2800" baseline="30000" dirty="0" smtClean="0">
                    <a:solidFill>
                      <a:schemeClr val="tx1"/>
                    </a:solidFill>
                  </a:rPr>
                  <a:t>4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                              j</a:t>
                </a:r>
                <a:r>
                  <a:rPr lang="cs-CZ" sz="2800" baseline="-25000" dirty="0" smtClean="0"/>
                  <a:t>4</a:t>
                </a:r>
                <a:r>
                  <a:rPr lang="cs-CZ" sz="2800" baseline="-25000" dirty="0" smtClean="0">
                    <a:solidFill>
                      <a:schemeClr val="tx1"/>
                    </a:solidFill>
                  </a:rPr>
                  <a:t> </a:t>
                </a:r>
                <a:r>
                  <a:rPr lang="cs-CZ" sz="2800" dirty="0">
                    <a:solidFill>
                      <a:schemeClr val="tx1"/>
                    </a:solidFill>
                  </a:rPr>
                  <a:t>= </a:t>
                </a:r>
                <a:r>
                  <a:rPr lang="cs-CZ" sz="2800" dirty="0" smtClean="0">
                    <a:solidFill>
                      <a:schemeClr val="tx1"/>
                    </a:solidFill>
                  </a:rPr>
                  <a:t>10000 . (1,0935)</a:t>
                </a:r>
                <a:r>
                  <a:rPr lang="cs-CZ" sz="2800" baseline="30000" dirty="0" smtClean="0"/>
                  <a:t>4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                              j</a:t>
                </a:r>
                <a:r>
                  <a:rPr lang="cs-CZ" sz="2800" baseline="-25000" dirty="0" smtClean="0"/>
                  <a:t>4</a:t>
                </a:r>
                <a:r>
                  <a:rPr lang="cs-CZ" sz="2800" baseline="-25000" dirty="0" smtClean="0">
                    <a:solidFill>
                      <a:schemeClr val="tx1"/>
                    </a:solidFill>
                  </a:rPr>
                  <a:t> </a:t>
                </a:r>
                <a:r>
                  <a:rPr lang="cs-CZ" sz="2800" dirty="0">
                    <a:solidFill>
                      <a:schemeClr val="tx1"/>
                    </a:solidFill>
                  </a:rPr>
                  <a:t>= </a:t>
                </a:r>
                <a:r>
                  <a:rPr lang="cs-CZ" sz="2800" dirty="0" smtClean="0">
                    <a:solidFill>
                      <a:schemeClr val="tx1"/>
                    </a:solidFill>
                  </a:rPr>
                  <a:t>14 297,995284…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                              </a:t>
                </a:r>
                <a:r>
                  <a:rPr lang="cs-CZ" sz="2800" u="sng" dirty="0" smtClean="0"/>
                  <a:t>j</a:t>
                </a:r>
                <a:r>
                  <a:rPr lang="cs-CZ" sz="2800" u="sng" baseline="-25000" dirty="0" smtClean="0"/>
                  <a:t>4</a:t>
                </a:r>
                <a:r>
                  <a:rPr lang="cs-CZ" sz="2800" u="sng" dirty="0" smtClean="0"/>
                  <a:t> = 14 298 Kč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tx1"/>
                    </a:solidFill>
                  </a:rPr>
                  <a:t>Výsledná jistina pana Malého byla po 4 letech 14298 Kč.</a:t>
                </a:r>
                <a:endParaRPr lang="cs-CZ" sz="28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352928" cy="5328592"/>
              </a:xfrm>
              <a:blipFill rotWithShape="1">
                <a:blip r:embed="rId2"/>
                <a:stretch>
                  <a:fillRect l="-1898" t="-1487" r="-2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047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Úlohy pro samostatnou práci: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Babička uložila vnukovi 1.1.2009 na vkladní knížku 15 000 Kč při úrokové míře 8%. Tuto vkladní knížku vnukovi věnovala k 18. narozeninám v roce 2012. Určete výslednou jistinu na darované vkladní knížce.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Pan Horský prodal chatu za 560 000 Kč. Tuto částku si uložil u ČSOB jako termínovaný vklad s pětiletou výpovědní lhůtou. Určete hodnotu této jistiny po uplynutí smluvené doby, jestliže úroková míra byla 9,2 %.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329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Návrhy témat na krátké referáty: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Burza </a:t>
            </a:r>
          </a:p>
          <a:p>
            <a:pPr marL="0" indent="0">
              <a:buNone/>
            </a:pPr>
            <a:r>
              <a:rPr lang="cs-CZ" dirty="0" smtClean="0"/>
              <a:t>(cenné papíry, kurzovní lístek, NYSE, LSE)</a:t>
            </a:r>
          </a:p>
          <a:p>
            <a:r>
              <a:rPr lang="cs-CZ" dirty="0" smtClean="0"/>
              <a:t>Hrubý domácí produkt </a:t>
            </a:r>
          </a:p>
          <a:p>
            <a:pPr marL="0" indent="0">
              <a:buNone/>
            </a:pPr>
            <a:r>
              <a:rPr lang="cs-CZ" dirty="0" smtClean="0"/>
              <a:t>(inflace, nezaměstnanost, státní rozpočet)</a:t>
            </a:r>
          </a:p>
          <a:p>
            <a:r>
              <a:rPr lang="cs-CZ" dirty="0" smtClean="0"/>
              <a:t>Finanční trh</a:t>
            </a:r>
          </a:p>
          <a:p>
            <a:pPr marL="0" indent="0">
              <a:buNone/>
            </a:pPr>
            <a:r>
              <a:rPr lang="cs-CZ" dirty="0" smtClean="0"/>
              <a:t>(ČNB, obchodní banky, pojišťovny,</a:t>
            </a:r>
          </a:p>
          <a:p>
            <a:pPr marL="0" indent="0">
              <a:buNone/>
            </a:pPr>
            <a:r>
              <a:rPr lang="cs-CZ" dirty="0" smtClean="0"/>
              <a:t> úvěry, hypotéky)</a:t>
            </a:r>
          </a:p>
          <a:p>
            <a:endParaRPr lang="cs-CZ" dirty="0"/>
          </a:p>
        </p:txBody>
      </p:sp>
      <p:pic>
        <p:nvPicPr>
          <p:cNvPr id="4098" name="Picture 2" descr="C:\Users\profesor\AppData\Local\Microsoft\Windows\Temporary Internet Files\Content.IE5\0HZ4T3K6\MP9004224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870" y="4581128"/>
            <a:ext cx="273630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3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Program Microsoft Office 2010, Klipart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734</Words>
  <Application>Microsoft Office PowerPoint</Application>
  <PresentationFormat>Předvádění na obrazovce (4:3)</PresentationFormat>
  <Paragraphs>82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Prezentace aplikace PowerPoint</vt:lpstr>
      <vt:lpstr>SLOŽENÉ ÚROKOVÁNÍ</vt:lpstr>
      <vt:lpstr>ÚLOHA</vt:lpstr>
      <vt:lpstr>Řešení:</vt:lpstr>
      <vt:lpstr>Prezentace aplikace PowerPoint</vt:lpstr>
      <vt:lpstr>Použití vzorce k výpočtu:</vt:lpstr>
      <vt:lpstr>Úloha</vt:lpstr>
      <vt:lpstr>Řešení:</vt:lpstr>
      <vt:lpstr>Úlohy pro samostatnou práci:</vt:lpstr>
      <vt:lpstr>Návrhy témat na krátké referáty: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128</cp:revision>
  <dcterms:created xsi:type="dcterms:W3CDTF">2013-03-11T16:19:20Z</dcterms:created>
  <dcterms:modified xsi:type="dcterms:W3CDTF">2013-05-13T20:53:09Z</dcterms:modified>
</cp:coreProperties>
</file>