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6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F32AF10-A0E3-4980-BE09-ECC9318B1CD6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DC5E53F5-BB5A-4D27-A5E5-1A939B474F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895427-482A-4347-A430-13581AA032F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A02A8-B12D-479A-AD1A-3838673ED4CB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91795-09F2-414E-B6DE-B7534A8F0E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9F8359-0250-411C-940F-48C9D59DD8D1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82E76D-5EB1-4A3A-96D5-D2D1C047C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D637AD-7560-4E14-BFE2-4E248E022BDD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9CD31E-FD3B-42F6-A751-EC1F37F0C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7F037-D378-4E20-B373-ADC9C292C1EA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6E569-F3AF-4E57-BA5B-440B6D729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6B957-B4A4-4C0F-9FD6-32344B0C28D7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5B8D0-38CF-4EA0-92BC-378115F61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3AA0C-D36F-4F7C-8EFB-1D000C7E2FD8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CD1E5-1EFD-4D28-AA6D-72EA5657B1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14B20B-BB21-4166-8355-A773B629AB3C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0452F7-1FFB-4CF5-AA04-4C612358B9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0BE7C-FE44-4DCA-A716-7D66333B83CB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DED93-690D-4EAA-A1CA-93BAA7CBA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A7CF80-924E-49DB-ABEC-210A8C8C2F34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28BDBB-5B70-403D-B090-4D2758869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43525-AF9D-42A2-B52E-F2836C7EFE19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D7FA0E-65BB-4032-AE7A-921B5039B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59B98-A5E1-4AD5-A83C-4975D590837E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11B60-A422-4F90-A96E-4A71EE6918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45D5D36-6928-41D1-BBFE-CB2B070EC4BC}" type="datetimeFigureOut">
              <a:rPr lang="cs-CZ"/>
              <a:pPr>
                <a:defRPr/>
              </a:pPr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D54E000-AF03-4546-953C-479D950337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3" descr="Popis: C:\Users\pc\Desktop\OPVK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1268413"/>
            <a:ext cx="5345112" cy="112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03350" y="3573463"/>
          <a:ext cx="6523038" cy="154463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VY_32_INOVACE_1813_KUŽEL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Vyvození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základních pojmů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68313" y="404813"/>
            <a:ext cx="8229600" cy="1143000"/>
          </a:xfrm>
        </p:spPr>
        <p:txBody>
          <a:bodyPr/>
          <a:lstStyle/>
          <a:p>
            <a:r>
              <a:rPr lang="cs-CZ" b="1" smtClean="0">
                <a:solidFill>
                  <a:schemeClr val="tx2"/>
                </a:solidFill>
              </a:rPr>
              <a:t>ANOTACE</a:t>
            </a: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395288" y="1989138"/>
            <a:ext cx="8229600" cy="4525962"/>
          </a:xfrm>
        </p:spPr>
        <p:txBody>
          <a:bodyPr>
            <a:normAutofit/>
          </a:bodyPr>
          <a:lstStyle/>
          <a:p>
            <a:pPr algn="ctr"/>
            <a:r>
              <a:rPr lang="cs-CZ" b="1" smtClean="0">
                <a:solidFill>
                  <a:schemeClr val="tx2"/>
                </a:solidFill>
              </a:rPr>
              <a:t>Prezentace je určena žákům 9. tříd, přechody snímků v prezentaci jsou kliknutím myši.</a:t>
            </a:r>
          </a:p>
          <a:p>
            <a:pPr algn="ctr"/>
            <a:r>
              <a:rPr lang="cs-CZ" b="1" smtClean="0">
                <a:solidFill>
                  <a:schemeClr val="tx2"/>
                </a:solidFill>
              </a:rPr>
              <a:t>Je zaměřena na vyvození základních pojmů týkajících se kužele.</a:t>
            </a:r>
          </a:p>
          <a:p>
            <a:pPr algn="ctr"/>
            <a:r>
              <a:rPr lang="cs-CZ" b="1" smtClean="0">
                <a:solidFill>
                  <a:schemeClr val="tx2"/>
                </a:solidFill>
              </a:rPr>
              <a:t>Žáci si tyto pojmy procvičí při řešení jednoduchých úloh.</a:t>
            </a:r>
            <a:endParaRPr lang="cs-CZ" b="1" smtClean="0">
              <a:solidFill>
                <a:srgbClr val="002060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3600" b="1" smtClean="0"/>
              <a:t>Datum vytvoření: </a:t>
            </a:r>
            <a:r>
              <a:rPr lang="cs-CZ" sz="3600" smtClean="0"/>
              <a:t>29. 5. 2013</a:t>
            </a:r>
          </a:p>
          <a:p>
            <a:pPr marL="0" indent="0">
              <a:buFont typeface="Arial" charset="0"/>
              <a:buNone/>
            </a:pPr>
            <a:endParaRPr lang="cs-CZ" sz="3600" b="1" smtClean="0"/>
          </a:p>
          <a:p>
            <a:pPr marL="0" indent="0">
              <a:buFont typeface="Arial" charset="0"/>
              <a:buNone/>
            </a:pPr>
            <a:r>
              <a:rPr lang="cs-CZ" sz="3600" b="1" smtClean="0"/>
              <a:t>Klíčová slova:</a:t>
            </a:r>
            <a:r>
              <a:rPr lang="cs-CZ" sz="3600" smtClean="0"/>
              <a:t> kužel, pravoúhlý trojúhelník, podstava, plášť, výška a strana kužele, objem a  povrch kužele, Pythagorova věta, kruhová výseč</a:t>
            </a:r>
            <a:endParaRPr lang="cs-CZ" sz="3600" b="1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KUŽEL</a:t>
            </a:r>
          </a:p>
        </p:txBody>
      </p:sp>
      <p:pic>
        <p:nvPicPr>
          <p:cNvPr id="18434" name="Picture 6" descr="C:\Users\profesor\AppData\Local\Microsoft\Windows\Temporary Internet Files\Content.IE5\3MY0R3ID\MP90039946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149725"/>
            <a:ext cx="3900488" cy="259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9" descr="C:\Users\profesor\AppData\Local\Microsoft\Windows\Temporary Internet Files\Content.IE5\79KJMESM\MP90040545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1093788"/>
            <a:ext cx="2984500" cy="2598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0" descr="C:\Users\profesor\AppData\Local\Microsoft\Windows\Temporary Internet Files\Content.IE5\79KJMESM\MP90044855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27588" y="3141663"/>
            <a:ext cx="3960812" cy="3167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1" descr="C:\Users\profesor\AppData\Local\Microsoft\Windows\Temporary Internet Files\Content.IE5\KAPDN26N\MP900399582[1].jpg"/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>
          <a:xfrm>
            <a:off x="6746875" y="115888"/>
            <a:ext cx="2039938" cy="2782887"/>
          </a:xfrm>
        </p:spPr>
      </p:pic>
      <p:pic>
        <p:nvPicPr>
          <p:cNvPr id="18438" name="Picture 13" descr="C:\Users\profesor\AppData\Local\Microsoft\Windows\Temporary Internet Files\Content.IE5\79KJMESM\MP90034151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9063" y="188913"/>
            <a:ext cx="2374900" cy="3319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4" descr="C:\Users\profesor\AppData\Local\Microsoft\Windows\Temporary Internet Files\Content.IE5\N2JUKN2C\MP900385954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771775" y="1268413"/>
            <a:ext cx="2447925" cy="288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JAK VYTVOŘÍME KUŽEL?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r</a:t>
            </a:r>
            <a:r>
              <a:rPr lang="cs-CZ" dirty="0" smtClean="0"/>
              <a:t>otací (otáčením) pravoúhlého trojúhelníku kolem jeho jedné odvěsny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Pravoúhlý trojúhelník 3"/>
          <p:cNvSpPr/>
          <p:nvPr/>
        </p:nvSpPr>
        <p:spPr>
          <a:xfrm>
            <a:off x="3455988" y="3429000"/>
            <a:ext cx="1728787" cy="273685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ahnutá šipka doprava 8"/>
          <p:cNvSpPr/>
          <p:nvPr/>
        </p:nvSpPr>
        <p:spPr>
          <a:xfrm>
            <a:off x="3059113" y="2622550"/>
            <a:ext cx="876300" cy="792163"/>
          </a:xfrm>
          <a:prstGeom prst="curved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1" name="Přímá spojnice 10"/>
          <p:cNvCxnSpPr>
            <a:stCxn id="4" idx="0"/>
          </p:cNvCxnSpPr>
          <p:nvPr/>
        </p:nvCxnSpPr>
        <p:spPr>
          <a:xfrm flipV="1">
            <a:off x="3455988" y="2622550"/>
            <a:ext cx="0" cy="80645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4" idx="0"/>
          </p:cNvCxnSpPr>
          <p:nvPr/>
        </p:nvCxnSpPr>
        <p:spPr>
          <a:xfrm>
            <a:off x="3455988" y="3429000"/>
            <a:ext cx="0" cy="30956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VLASTNOSTI KUŽELE: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k</a:t>
            </a:r>
            <a:r>
              <a:rPr lang="cs-CZ" dirty="0" smtClean="0"/>
              <a:t>užel je ohraničen: 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u="sng" dirty="0" smtClean="0"/>
              <a:t>kruhovou podstavou </a:t>
            </a:r>
            <a:r>
              <a:rPr lang="cs-CZ" dirty="0" smtClean="0">
                <a:sym typeface="Wingdings" pitchFamily="2" charset="2"/>
              </a:rPr>
              <a:t> vznikla otáčením odvěsny pravoúhlého trojúhelníku</a:t>
            </a:r>
          </a:p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u="sng" dirty="0">
                <a:sym typeface="Wingdings" pitchFamily="2" charset="2"/>
              </a:rPr>
              <a:t>p</a:t>
            </a:r>
            <a:r>
              <a:rPr lang="cs-CZ" u="sng" dirty="0" smtClean="0">
                <a:sym typeface="Wingdings" pitchFamily="2" charset="2"/>
              </a:rPr>
              <a:t>láštěm</a:t>
            </a:r>
            <a:r>
              <a:rPr lang="cs-CZ" dirty="0" smtClean="0">
                <a:sym typeface="Wingdings" pitchFamily="2" charset="2"/>
              </a:rPr>
              <a:t>  vytvořeným otáčející se přeponou pravoúhlého trojúhelníku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ym typeface="Wingdings" pitchFamily="2" charset="2"/>
              </a:rPr>
              <a:t> </a:t>
            </a:r>
            <a:r>
              <a:rPr lang="cs-CZ" dirty="0" smtClean="0">
                <a:sym typeface="Wingdings" pitchFamily="2" charset="2"/>
              </a:rPr>
              <a:t>                     ve tvaru kruhové výseče = je ohraničena obloukem kružnice, jehož délka se rovná obvodu podstavy kužele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1835150" y="3213100"/>
            <a:ext cx="17795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8" name="Přímá spojnice 7"/>
          <p:cNvCxnSpPr>
            <a:stCxn id="4" idx="2"/>
          </p:cNvCxnSpPr>
          <p:nvPr/>
        </p:nvCxnSpPr>
        <p:spPr>
          <a:xfrm>
            <a:off x="1835150" y="3670300"/>
            <a:ext cx="177958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3"/>
            <a:endCxn id="4" idx="7"/>
          </p:cNvCxnSpPr>
          <p:nvPr/>
        </p:nvCxnSpPr>
        <p:spPr>
          <a:xfrm flipV="1">
            <a:off x="2095500" y="3346450"/>
            <a:ext cx="1258888" cy="6477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2725738" y="1196975"/>
            <a:ext cx="0" cy="2473325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stCxn id="4" idx="2"/>
          </p:cNvCxnSpPr>
          <p:nvPr/>
        </p:nvCxnSpPr>
        <p:spPr>
          <a:xfrm flipV="1">
            <a:off x="1835150" y="1196975"/>
            <a:ext cx="890588" cy="2473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 flipV="1">
            <a:off x="2725738" y="1196975"/>
            <a:ext cx="889000" cy="24733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11" name="TextovéPole 18"/>
          <p:cNvSpPr txBox="1">
            <a:spLocks noChangeArrowheads="1"/>
          </p:cNvSpPr>
          <p:nvPr/>
        </p:nvSpPr>
        <p:spPr bwMode="auto">
          <a:xfrm>
            <a:off x="3036888" y="3624263"/>
            <a:ext cx="265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1512" name="TextovéPole 19"/>
          <p:cNvSpPr txBox="1">
            <a:spLocks noChangeArrowheads="1"/>
          </p:cNvSpPr>
          <p:nvPr/>
        </p:nvSpPr>
        <p:spPr bwMode="auto">
          <a:xfrm>
            <a:off x="2159000" y="3363913"/>
            <a:ext cx="265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1513" name="TextovéPole 20"/>
          <p:cNvSpPr txBox="1">
            <a:spLocks noChangeArrowheads="1"/>
          </p:cNvSpPr>
          <p:nvPr/>
        </p:nvSpPr>
        <p:spPr bwMode="auto">
          <a:xfrm>
            <a:off x="2747963" y="2433638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</a:t>
            </a:r>
          </a:p>
        </p:txBody>
      </p:sp>
      <p:sp>
        <p:nvSpPr>
          <p:cNvPr id="21514" name="TextovéPole 21"/>
          <p:cNvSpPr txBox="1">
            <a:spLocks noChangeArrowheads="1"/>
          </p:cNvSpPr>
          <p:nvPr/>
        </p:nvSpPr>
        <p:spPr bwMode="auto">
          <a:xfrm>
            <a:off x="3216275" y="2063750"/>
            <a:ext cx="2746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21515" name="TextovéPole 22"/>
          <p:cNvSpPr txBox="1">
            <a:spLocks noChangeArrowheads="1"/>
          </p:cNvSpPr>
          <p:nvPr/>
        </p:nvSpPr>
        <p:spPr bwMode="auto">
          <a:xfrm>
            <a:off x="2841625" y="3189288"/>
            <a:ext cx="265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1516" name="TextovéPole 23"/>
          <p:cNvSpPr txBox="1">
            <a:spLocks noChangeArrowheads="1"/>
          </p:cNvSpPr>
          <p:nvPr/>
        </p:nvSpPr>
        <p:spPr bwMode="auto">
          <a:xfrm>
            <a:off x="2424113" y="3776663"/>
            <a:ext cx="2651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5" name="Pravoúhlý trojúhelník 24"/>
          <p:cNvSpPr/>
          <p:nvPr/>
        </p:nvSpPr>
        <p:spPr>
          <a:xfrm>
            <a:off x="5795963" y="1196975"/>
            <a:ext cx="1152525" cy="2473325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18" name="TextovéPole 25"/>
          <p:cNvSpPr txBox="1">
            <a:spLocks noChangeArrowheads="1"/>
          </p:cNvSpPr>
          <p:nvPr/>
        </p:nvSpPr>
        <p:spPr bwMode="auto">
          <a:xfrm>
            <a:off x="6153150" y="3611563"/>
            <a:ext cx="2651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1519" name="TextovéPole 26"/>
          <p:cNvSpPr txBox="1">
            <a:spLocks noChangeArrowheads="1"/>
          </p:cNvSpPr>
          <p:nvPr/>
        </p:nvSpPr>
        <p:spPr bwMode="auto">
          <a:xfrm>
            <a:off x="5507038" y="2433638"/>
            <a:ext cx="2889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</a:t>
            </a:r>
          </a:p>
        </p:txBody>
      </p:sp>
      <p:sp>
        <p:nvSpPr>
          <p:cNvPr id="21520" name="TextovéPole 27"/>
          <p:cNvSpPr txBox="1">
            <a:spLocks noChangeArrowheads="1"/>
          </p:cNvSpPr>
          <p:nvPr/>
        </p:nvSpPr>
        <p:spPr bwMode="auto">
          <a:xfrm>
            <a:off x="6418263" y="2433638"/>
            <a:ext cx="2746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21521" name="TextovéPole 28"/>
          <p:cNvSpPr txBox="1">
            <a:spLocks noChangeArrowheads="1"/>
          </p:cNvSpPr>
          <p:nvPr/>
        </p:nvSpPr>
        <p:spPr bwMode="auto">
          <a:xfrm>
            <a:off x="3473450" y="4292600"/>
            <a:ext cx="30305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 ….. strana kužele</a:t>
            </a:r>
          </a:p>
          <a:p>
            <a:r>
              <a:rPr lang="cs-CZ">
                <a:latin typeface="Calibri" pitchFamily="34" charset="0"/>
              </a:rPr>
              <a:t>v ….. výška kužele</a:t>
            </a:r>
          </a:p>
          <a:p>
            <a:r>
              <a:rPr lang="cs-CZ">
                <a:latin typeface="Calibri" pitchFamily="34" charset="0"/>
              </a:rPr>
              <a:t>r ….. poloměr podstavy kužele </a:t>
            </a:r>
          </a:p>
        </p:txBody>
      </p:sp>
      <p:sp>
        <p:nvSpPr>
          <p:cNvPr id="21522" name="TextovéPole 29"/>
          <p:cNvSpPr txBox="1">
            <a:spLocks noChangeArrowheads="1"/>
          </p:cNvSpPr>
          <p:nvPr/>
        </p:nvSpPr>
        <p:spPr bwMode="auto">
          <a:xfrm>
            <a:off x="755650" y="5300663"/>
            <a:ext cx="1709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podstava kužele</a:t>
            </a:r>
          </a:p>
        </p:txBody>
      </p:sp>
      <p:cxnSp>
        <p:nvCxnSpPr>
          <p:cNvPr id="32" name="Přímá spojnice se šipkou 31"/>
          <p:cNvCxnSpPr>
            <a:stCxn id="21522" idx="0"/>
          </p:cNvCxnSpPr>
          <p:nvPr/>
        </p:nvCxnSpPr>
        <p:spPr>
          <a:xfrm flipV="1">
            <a:off x="1609725" y="4144963"/>
            <a:ext cx="814388" cy="11557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524" name="TextovéPole 32"/>
          <p:cNvSpPr txBox="1">
            <a:spLocks noChangeArrowheads="1"/>
          </p:cNvSpPr>
          <p:nvPr/>
        </p:nvSpPr>
        <p:spPr bwMode="auto">
          <a:xfrm>
            <a:off x="6804025" y="1741488"/>
            <a:ext cx="19177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Pythagorova věta:</a:t>
            </a:r>
          </a:p>
          <a:p>
            <a:r>
              <a:rPr lang="cs-CZ" b="1">
                <a:latin typeface="Calibri" pitchFamily="34" charset="0"/>
              </a:rPr>
              <a:t>         s</a:t>
            </a:r>
            <a:r>
              <a:rPr lang="cs-CZ" b="1" baseline="30000">
                <a:latin typeface="Calibri" pitchFamily="34" charset="0"/>
              </a:rPr>
              <a:t>2</a:t>
            </a:r>
            <a:r>
              <a:rPr lang="cs-CZ" b="1">
                <a:latin typeface="Calibri" pitchFamily="34" charset="0"/>
              </a:rPr>
              <a:t> = r</a:t>
            </a:r>
            <a:r>
              <a:rPr lang="cs-CZ" b="1" baseline="30000">
                <a:latin typeface="Calibri" pitchFamily="34" charset="0"/>
              </a:rPr>
              <a:t>2</a:t>
            </a:r>
            <a:r>
              <a:rPr lang="cs-CZ" b="1">
                <a:latin typeface="Calibri" pitchFamily="34" charset="0"/>
              </a:rPr>
              <a:t> + v</a:t>
            </a:r>
            <a:r>
              <a:rPr lang="cs-CZ" b="1" baseline="30000">
                <a:latin typeface="Calibri" pitchFamily="34" charset="0"/>
              </a:rPr>
              <a:t>2</a:t>
            </a:r>
            <a:endParaRPr lang="cs-CZ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Vzorec pro výpočet povrchu kužele:</a:t>
            </a:r>
            <a:endParaRPr lang="cs-CZ" b="1" dirty="0"/>
          </a:p>
        </p:txBody>
      </p:sp>
      <p:sp>
        <p:nvSpPr>
          <p:cNvPr id="10" name="Výseč 9"/>
          <p:cNvSpPr/>
          <p:nvPr/>
        </p:nvSpPr>
        <p:spPr>
          <a:xfrm>
            <a:off x="539750" y="-171450"/>
            <a:ext cx="4032250" cy="3240088"/>
          </a:xfrm>
          <a:prstGeom prst="pie">
            <a:avLst>
              <a:gd name="adj1" fmla="val 1007407"/>
              <a:gd name="adj2" fmla="val 94160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2078038" y="3062288"/>
            <a:ext cx="1366837" cy="1368425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532" name="TextovéPole 11"/>
          <p:cNvSpPr txBox="1">
            <a:spLocks noChangeArrowheads="1"/>
          </p:cNvSpPr>
          <p:nvPr/>
        </p:nvSpPr>
        <p:spPr bwMode="auto">
          <a:xfrm>
            <a:off x="5688013" y="2565400"/>
            <a:ext cx="990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plášť</a:t>
            </a:r>
          </a:p>
        </p:txBody>
      </p:sp>
      <p:cxnSp>
        <p:nvCxnSpPr>
          <p:cNvPr id="16" name="Přímá spojnice se šipkou 15"/>
          <p:cNvCxnSpPr>
            <a:stCxn id="22532" idx="1"/>
          </p:cNvCxnSpPr>
          <p:nvPr/>
        </p:nvCxnSpPr>
        <p:spPr>
          <a:xfrm flipH="1" flipV="1">
            <a:off x="4140200" y="2492375"/>
            <a:ext cx="1547813" cy="3651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4" name="TextovéPole 16"/>
          <p:cNvSpPr txBox="1">
            <a:spLocks noChangeArrowheads="1"/>
          </p:cNvSpPr>
          <p:nvPr/>
        </p:nvSpPr>
        <p:spPr bwMode="auto">
          <a:xfrm>
            <a:off x="5219700" y="4292600"/>
            <a:ext cx="16906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solidFill>
                  <a:srgbClr val="FF0000"/>
                </a:solidFill>
                <a:latin typeface="Calibri" pitchFamily="34" charset="0"/>
              </a:rPr>
              <a:t>podstava</a:t>
            </a:r>
          </a:p>
        </p:txBody>
      </p:sp>
      <p:cxnSp>
        <p:nvCxnSpPr>
          <p:cNvPr id="19" name="Přímá spojnice se šipkou 18"/>
          <p:cNvCxnSpPr>
            <a:stCxn id="22534" idx="1"/>
          </p:cNvCxnSpPr>
          <p:nvPr/>
        </p:nvCxnSpPr>
        <p:spPr>
          <a:xfrm flipH="1" flipV="1">
            <a:off x="3444875" y="4005263"/>
            <a:ext cx="1774825" cy="5794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536" name="TextovéPole 19"/>
          <p:cNvSpPr txBox="1">
            <a:spLocks noChangeArrowheads="1"/>
          </p:cNvSpPr>
          <p:nvPr/>
        </p:nvSpPr>
        <p:spPr bwMode="auto">
          <a:xfrm>
            <a:off x="5389563" y="2962275"/>
            <a:ext cx="19653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S</a:t>
            </a:r>
            <a:r>
              <a:rPr lang="cs-CZ" sz="2800" b="1" baseline="-25000">
                <a:latin typeface="Calibri" pitchFamily="34" charset="0"/>
              </a:rPr>
              <a:t>pl</a:t>
            </a:r>
            <a:r>
              <a:rPr lang="cs-CZ" sz="2800" b="1">
                <a:latin typeface="Calibri" pitchFamily="34" charset="0"/>
              </a:rPr>
              <a:t> = </a:t>
            </a:r>
            <a:r>
              <a:rPr lang="el-GR" sz="2800" b="1">
                <a:latin typeface="Calibri" pitchFamily="34" charset="0"/>
              </a:rPr>
              <a:t>π</a:t>
            </a:r>
            <a:r>
              <a:rPr lang="cs-CZ" sz="2800" b="1">
                <a:latin typeface="Calibri" pitchFamily="34" charset="0"/>
              </a:rPr>
              <a:t> . r . s </a:t>
            </a:r>
          </a:p>
        </p:txBody>
      </p:sp>
      <p:sp>
        <p:nvSpPr>
          <p:cNvPr id="22537" name="TextovéPole 20"/>
          <p:cNvSpPr txBox="1">
            <a:spLocks noChangeArrowheads="1"/>
          </p:cNvSpPr>
          <p:nvPr/>
        </p:nvSpPr>
        <p:spPr bwMode="auto">
          <a:xfrm>
            <a:off x="5219700" y="4691063"/>
            <a:ext cx="15446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Calibri" pitchFamily="34" charset="0"/>
              </a:rPr>
              <a:t>S</a:t>
            </a:r>
            <a:r>
              <a:rPr lang="cs-CZ" sz="2800" b="1" baseline="-25000">
                <a:latin typeface="Calibri" pitchFamily="34" charset="0"/>
              </a:rPr>
              <a:t>p</a:t>
            </a:r>
            <a:r>
              <a:rPr lang="cs-CZ" sz="2800" b="1">
                <a:latin typeface="Calibri" pitchFamily="34" charset="0"/>
              </a:rPr>
              <a:t> = </a:t>
            </a:r>
            <a:r>
              <a:rPr lang="el-GR" sz="2800" b="1">
                <a:latin typeface="Calibri" pitchFamily="34" charset="0"/>
              </a:rPr>
              <a:t>π</a:t>
            </a:r>
            <a:r>
              <a:rPr lang="cs-CZ" sz="2800" b="1">
                <a:latin typeface="Calibri" pitchFamily="34" charset="0"/>
              </a:rPr>
              <a:t> . r</a:t>
            </a:r>
            <a:r>
              <a:rPr lang="cs-CZ" sz="2800" b="1" baseline="30000">
                <a:latin typeface="Calibri" pitchFamily="34" charset="0"/>
              </a:rPr>
              <a:t>2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2538" name="TextovéPole 21"/>
          <p:cNvSpPr txBox="1">
            <a:spLocks noChangeArrowheads="1"/>
          </p:cNvSpPr>
          <p:nvPr/>
        </p:nvSpPr>
        <p:spPr bwMode="auto">
          <a:xfrm>
            <a:off x="3444875" y="1449388"/>
            <a:ext cx="2746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22539" name="TextovéPole 22"/>
          <p:cNvSpPr txBox="1">
            <a:spLocks noChangeArrowheads="1"/>
          </p:cNvSpPr>
          <p:nvPr/>
        </p:nvSpPr>
        <p:spPr bwMode="auto">
          <a:xfrm>
            <a:off x="1390650" y="1484313"/>
            <a:ext cx="2730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</a:t>
            </a:r>
          </a:p>
        </p:txBody>
      </p:sp>
      <p:sp>
        <p:nvSpPr>
          <p:cNvPr id="22540" name="TextovéPole 23"/>
          <p:cNvSpPr txBox="1">
            <a:spLocks noChangeArrowheads="1"/>
          </p:cNvSpPr>
          <p:nvPr/>
        </p:nvSpPr>
        <p:spPr bwMode="auto">
          <a:xfrm>
            <a:off x="3509963" y="2778125"/>
            <a:ext cx="8366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2 . </a:t>
            </a:r>
            <a:r>
              <a:rPr lang="el-GR">
                <a:latin typeface="Calibri" pitchFamily="34" charset="0"/>
              </a:rPr>
              <a:t>π</a:t>
            </a:r>
            <a:r>
              <a:rPr lang="cs-CZ">
                <a:latin typeface="Calibri" pitchFamily="34" charset="0"/>
              </a:rPr>
              <a:t> . r</a:t>
            </a:r>
          </a:p>
        </p:txBody>
      </p:sp>
      <p:sp>
        <p:nvSpPr>
          <p:cNvPr id="25" name="TextovéPole 2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1259804" y="1998022"/>
            <a:ext cx="2857449" cy="491096"/>
          </a:xfrm>
          <a:prstGeom prst="rect">
            <a:avLst/>
          </a:prstGeom>
          <a:blipFill rotWithShape="1">
            <a:blip r:embed="rId2"/>
            <a:stretch>
              <a:fillRect l="-1923" r="-1282" b="-8750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2542" name="TextovéPole 25"/>
          <p:cNvSpPr txBox="1">
            <a:spLocks noChangeArrowheads="1"/>
          </p:cNvSpPr>
          <p:nvPr/>
        </p:nvSpPr>
        <p:spPr bwMode="auto">
          <a:xfrm>
            <a:off x="2232025" y="3633788"/>
            <a:ext cx="10588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</a:t>
            </a:r>
            <a:r>
              <a:rPr lang="cs-CZ" b="1" baseline="-25000">
                <a:latin typeface="Calibri" pitchFamily="34" charset="0"/>
              </a:rPr>
              <a:t>p</a:t>
            </a:r>
            <a:r>
              <a:rPr lang="cs-CZ" b="1">
                <a:latin typeface="Calibri" pitchFamily="34" charset="0"/>
              </a:rPr>
              <a:t> = </a:t>
            </a:r>
            <a:r>
              <a:rPr lang="el-GR" b="1">
                <a:latin typeface="Calibri" pitchFamily="34" charset="0"/>
              </a:rPr>
              <a:t>π</a:t>
            </a:r>
            <a:r>
              <a:rPr lang="cs-CZ" b="1">
                <a:latin typeface="Calibri" pitchFamily="34" charset="0"/>
              </a:rPr>
              <a:t> . r</a:t>
            </a:r>
            <a:r>
              <a:rPr lang="cs-CZ" b="1" baseline="30000">
                <a:latin typeface="Calibri" pitchFamily="34" charset="0"/>
              </a:rPr>
              <a:t>2</a:t>
            </a:r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22543" name="TextovéPole 26"/>
          <p:cNvSpPr txBox="1">
            <a:spLocks noChangeArrowheads="1"/>
          </p:cNvSpPr>
          <p:nvPr/>
        </p:nvSpPr>
        <p:spPr bwMode="auto">
          <a:xfrm>
            <a:off x="347663" y="5224463"/>
            <a:ext cx="53768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</a:t>
            </a:r>
            <a:r>
              <a:rPr lang="cs-CZ" sz="2800" b="1">
                <a:latin typeface="Calibri" pitchFamily="34" charset="0"/>
              </a:rPr>
              <a:t> = S</a:t>
            </a:r>
            <a:r>
              <a:rPr lang="cs-CZ" sz="2800" b="1" baseline="-25000">
                <a:latin typeface="Calibri" pitchFamily="34" charset="0"/>
              </a:rPr>
              <a:t>p</a:t>
            </a:r>
            <a:r>
              <a:rPr lang="cs-CZ" sz="2800" b="1">
                <a:latin typeface="Calibri" pitchFamily="34" charset="0"/>
              </a:rPr>
              <a:t> + S</a:t>
            </a:r>
            <a:r>
              <a:rPr lang="cs-CZ" sz="2800" b="1" baseline="-25000">
                <a:latin typeface="Calibri" pitchFamily="34" charset="0"/>
              </a:rPr>
              <a:t>pl</a:t>
            </a:r>
            <a:r>
              <a:rPr lang="cs-CZ" sz="2800" b="1">
                <a:latin typeface="Calibri" pitchFamily="34" charset="0"/>
              </a:rPr>
              <a:t> = </a:t>
            </a:r>
            <a:r>
              <a:rPr lang="el-GR" sz="2800" b="1">
                <a:latin typeface="Calibri" pitchFamily="34" charset="0"/>
              </a:rPr>
              <a:t>π</a:t>
            </a:r>
            <a:r>
              <a:rPr lang="cs-CZ" sz="2800" b="1">
                <a:latin typeface="Calibri" pitchFamily="34" charset="0"/>
              </a:rPr>
              <a:t> r</a:t>
            </a:r>
            <a:r>
              <a:rPr lang="cs-CZ" sz="2800" b="1" baseline="30000">
                <a:latin typeface="Calibri" pitchFamily="34" charset="0"/>
              </a:rPr>
              <a:t>2</a:t>
            </a:r>
            <a:r>
              <a:rPr lang="cs-CZ" sz="2800" b="1">
                <a:latin typeface="Calibri" pitchFamily="34" charset="0"/>
              </a:rPr>
              <a:t> + </a:t>
            </a:r>
            <a:r>
              <a:rPr lang="el-GR" sz="2800" b="1">
                <a:latin typeface="Calibri" pitchFamily="34" charset="0"/>
              </a:rPr>
              <a:t>π</a:t>
            </a:r>
            <a:r>
              <a:rPr lang="cs-CZ" sz="2800" b="1">
                <a:latin typeface="Calibri" pitchFamily="34" charset="0"/>
              </a:rPr>
              <a:t> r s = </a:t>
            </a:r>
            <a:r>
              <a:rPr lang="el-GR" sz="2800" b="1" u="sng">
                <a:latin typeface="Calibri" pitchFamily="34" charset="0"/>
              </a:rPr>
              <a:t>π</a:t>
            </a:r>
            <a:r>
              <a:rPr lang="cs-CZ" sz="2800" b="1" u="sng">
                <a:latin typeface="Calibri" pitchFamily="34" charset="0"/>
              </a:rPr>
              <a:t> r (r + s) </a:t>
            </a:r>
          </a:p>
        </p:txBody>
      </p:sp>
      <p:pic>
        <p:nvPicPr>
          <p:cNvPr id="22544" name="Picture 2" descr="C:\Users\profesor\AppData\Local\Microsoft\Windows\Temporary Internet Files\Content.IE5\H2AQIMLH\MP900400826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67488" y="5507038"/>
            <a:ext cx="2576512" cy="1350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Vzorec pro výpočet objemu kužele:</a:t>
            </a:r>
            <a:endParaRPr lang="cs-CZ" b="1" dirty="0"/>
          </a:p>
        </p:txBody>
      </p:sp>
      <p:sp>
        <p:nvSpPr>
          <p:cNvPr id="4" name="Ovál 3"/>
          <p:cNvSpPr/>
          <p:nvPr/>
        </p:nvSpPr>
        <p:spPr>
          <a:xfrm>
            <a:off x="1619250" y="3778250"/>
            <a:ext cx="1851025" cy="1019175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cxnSp>
        <p:nvCxnSpPr>
          <p:cNvPr id="6" name="Přímá spojnice 5"/>
          <p:cNvCxnSpPr>
            <a:stCxn id="4" idx="2"/>
          </p:cNvCxnSpPr>
          <p:nvPr/>
        </p:nvCxnSpPr>
        <p:spPr>
          <a:xfrm flipV="1">
            <a:off x="1619250" y="4287838"/>
            <a:ext cx="1851025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2544763" y="1628775"/>
            <a:ext cx="0" cy="2659063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2"/>
          </p:cNvCxnSpPr>
          <p:nvPr/>
        </p:nvCxnSpPr>
        <p:spPr>
          <a:xfrm flipV="1">
            <a:off x="1619250" y="1628775"/>
            <a:ext cx="925513" cy="2659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2544763" y="1628775"/>
            <a:ext cx="925512" cy="265906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59" name="TextovéPole 12"/>
          <p:cNvSpPr txBox="1">
            <a:spLocks noChangeArrowheads="1"/>
          </p:cNvSpPr>
          <p:nvPr/>
        </p:nvSpPr>
        <p:spPr bwMode="auto">
          <a:xfrm>
            <a:off x="2544763" y="2959100"/>
            <a:ext cx="2889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</a:t>
            </a:r>
          </a:p>
        </p:txBody>
      </p:sp>
      <p:sp>
        <p:nvSpPr>
          <p:cNvPr id="23560" name="TextovéPole 13"/>
          <p:cNvSpPr txBox="1">
            <a:spLocks noChangeArrowheads="1"/>
          </p:cNvSpPr>
          <p:nvPr/>
        </p:nvSpPr>
        <p:spPr bwMode="auto">
          <a:xfrm>
            <a:off x="2833688" y="4287838"/>
            <a:ext cx="2651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</a:t>
            </a:r>
          </a:p>
        </p:txBody>
      </p:sp>
      <p:sp>
        <p:nvSpPr>
          <p:cNvPr id="23561" name="TextovéPole 14"/>
          <p:cNvSpPr txBox="1">
            <a:spLocks noChangeArrowheads="1"/>
          </p:cNvSpPr>
          <p:nvPr/>
        </p:nvSpPr>
        <p:spPr bwMode="auto">
          <a:xfrm>
            <a:off x="684213" y="5084763"/>
            <a:ext cx="10572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S</a:t>
            </a:r>
            <a:r>
              <a:rPr lang="cs-CZ" b="1" baseline="-25000">
                <a:latin typeface="Calibri" pitchFamily="34" charset="0"/>
              </a:rPr>
              <a:t>p</a:t>
            </a:r>
            <a:r>
              <a:rPr lang="cs-CZ" b="1">
                <a:latin typeface="Calibri" pitchFamily="34" charset="0"/>
              </a:rPr>
              <a:t> = </a:t>
            </a:r>
            <a:r>
              <a:rPr lang="el-GR" b="1">
                <a:latin typeface="Calibri" pitchFamily="34" charset="0"/>
              </a:rPr>
              <a:t>π</a:t>
            </a:r>
            <a:r>
              <a:rPr lang="cs-CZ" b="1">
                <a:latin typeface="Calibri" pitchFamily="34" charset="0"/>
              </a:rPr>
              <a:t> . r</a:t>
            </a:r>
            <a:r>
              <a:rPr lang="cs-CZ" b="1" baseline="30000">
                <a:latin typeface="Calibri" pitchFamily="34" charset="0"/>
              </a:rPr>
              <a:t>2</a:t>
            </a:r>
            <a:endParaRPr lang="cs-CZ" b="1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212850" y="4657725"/>
            <a:ext cx="528638" cy="4270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95936" y="2019634"/>
            <a:ext cx="4032448" cy="1877437"/>
          </a:xfrm>
          <a:prstGeom prst="rect">
            <a:avLst/>
          </a:prstGeom>
          <a:blipFill rotWithShape="1">
            <a:blip r:embed="rId2"/>
            <a:stretch>
              <a:fillRect l="-6203" t="-4545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pic>
        <p:nvPicPr>
          <p:cNvPr id="23564" name="Picture 2" descr="C:\Users\profesor\AppData\Local\Microsoft\Windows\Temporary Internet Files\Content.IE5\PF15A55X\MP90040724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91250" y="3305175"/>
            <a:ext cx="2085975" cy="313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smtClean="0"/>
              <a:t>Úlohy k procvičení: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522288" y="2205038"/>
            <a:ext cx="8229600" cy="4525962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Vypočítejte výšku rotačního kužele s průměrem podstavy 6 m a stranou 7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m.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Vypočítejte povrch kužele s poloměrem podstavy 4 cm  a stranou 10 cm.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Vypočítejte objem kužele s průměrem podstavy 6 dm a výškou 10 dm.</a:t>
            </a:r>
          </a:p>
        </p:txBody>
      </p:sp>
      <p:pic>
        <p:nvPicPr>
          <p:cNvPr id="24579" name="Picture 4" descr="C:\Users\profesor\AppData\Local\Microsoft\Windows\Temporary Internet Files\Content.IE5\PF15A55X\MP90042773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29463" y="4805363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 descr="C:\Users\profesor\AppData\Local\Microsoft\Windows\Temporary Internet Files\Content.IE5\H2AQIMLH\MP9003900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313" y="188913"/>
            <a:ext cx="18002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 descr="C:\Users\profesor\AppData\Local\Microsoft\Windows\Temporary Internet Files\Content.IE5\H2AQIMLH\MP90039008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45313" y="188913"/>
            <a:ext cx="1800225" cy="187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Řešení: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1.</a:t>
            </a:r>
          </a:p>
        </p:txBody>
      </p:sp>
      <p:sp>
        <p:nvSpPr>
          <p:cNvPr id="4" name="Pravoúhlý trojúhelník 3"/>
          <p:cNvSpPr/>
          <p:nvPr/>
        </p:nvSpPr>
        <p:spPr>
          <a:xfrm>
            <a:off x="1547813" y="1916113"/>
            <a:ext cx="1368425" cy="2355850"/>
          </a:xfrm>
          <a:prstGeom prst="rtTriangl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604" name="TextovéPole 4"/>
          <p:cNvSpPr txBox="1">
            <a:spLocks noChangeArrowheads="1"/>
          </p:cNvSpPr>
          <p:nvPr/>
        </p:nvSpPr>
        <p:spPr bwMode="auto">
          <a:xfrm>
            <a:off x="1692275" y="4271963"/>
            <a:ext cx="8397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r = 3 m</a:t>
            </a:r>
          </a:p>
        </p:txBody>
      </p:sp>
      <p:sp>
        <p:nvSpPr>
          <p:cNvPr id="25605" name="TextovéPole 5"/>
          <p:cNvSpPr txBox="1">
            <a:spLocks noChangeArrowheads="1"/>
          </p:cNvSpPr>
          <p:nvPr/>
        </p:nvSpPr>
        <p:spPr bwMode="auto">
          <a:xfrm>
            <a:off x="2141538" y="2724150"/>
            <a:ext cx="8493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 = 7 m</a:t>
            </a:r>
          </a:p>
        </p:txBody>
      </p:sp>
      <p:sp>
        <p:nvSpPr>
          <p:cNvPr id="25606" name="TextovéPole 6"/>
          <p:cNvSpPr txBox="1">
            <a:spLocks noChangeArrowheads="1"/>
          </p:cNvSpPr>
          <p:nvPr/>
        </p:nvSpPr>
        <p:spPr bwMode="auto">
          <a:xfrm>
            <a:off x="930275" y="2925763"/>
            <a:ext cx="6175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 = ?</a:t>
            </a:r>
          </a:p>
        </p:txBody>
      </p:sp>
      <p:sp>
        <p:nvSpPr>
          <p:cNvPr id="8" name="TextovéPole 7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44008" y="2359198"/>
            <a:ext cx="1148071" cy="1503425"/>
          </a:xfrm>
          <a:prstGeom prst="rect">
            <a:avLst/>
          </a:prstGeom>
          <a:blipFill rotWithShape="1">
            <a:blip r:embed="rId2"/>
            <a:stretch>
              <a:fillRect l="-4787" t="-2024" r="-4255" b="-5263"/>
            </a:stretch>
          </a:blipFill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>
                <a:noFill/>
                <a:latin typeface="+mn-lt"/>
                <a:cs typeface="+mn-cs"/>
              </a:rPr>
              <a:t> </a:t>
            </a:r>
          </a:p>
        </p:txBody>
      </p:sp>
      <p:sp>
        <p:nvSpPr>
          <p:cNvPr id="25608" name="TextovéPole 8"/>
          <p:cNvSpPr txBox="1">
            <a:spLocks noChangeArrowheads="1"/>
          </p:cNvSpPr>
          <p:nvPr/>
        </p:nvSpPr>
        <p:spPr bwMode="auto">
          <a:xfrm>
            <a:off x="3648075" y="4271963"/>
            <a:ext cx="34798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Výška kužele je přibližně 6,3 metru.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Zástupný symbol pro obsah 2"/>
          <p:cNvSpPr>
            <a:spLocks noGrp="1"/>
          </p:cNvSpPr>
          <p:nvPr>
            <p:ph idx="1"/>
          </p:nvPr>
        </p:nvSpPr>
        <p:spPr>
          <a:xfrm>
            <a:off x="468313" y="333375"/>
            <a:ext cx="8229600" cy="6335713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2.  </a:t>
            </a:r>
            <a:r>
              <a:rPr lang="cs-CZ" b="1" smtClean="0"/>
              <a:t>S = </a:t>
            </a:r>
            <a:r>
              <a:rPr lang="el-GR" b="1" smtClean="0"/>
              <a:t>π</a:t>
            </a:r>
            <a:r>
              <a:rPr lang="cs-CZ" b="1" smtClean="0"/>
              <a:t> r (r + s) </a:t>
            </a:r>
            <a:r>
              <a:rPr lang="cs-CZ" smtClean="0"/>
              <a:t>			         r = 4 cm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                                       </a:t>
            </a:r>
            <a:r>
              <a:rPr lang="cs-CZ" u="sng" smtClean="0"/>
              <a:t>s = 10 cm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                                                     S = ?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S = 3,14 . 4 . (4 + 10)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  S = 3,14 . 4. 14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    </a:t>
            </a:r>
            <a:r>
              <a:rPr lang="cs-CZ" u="sng" smtClean="0"/>
              <a:t>  S =  175,84 cm</a:t>
            </a:r>
            <a:r>
              <a:rPr lang="cs-CZ" u="sng" baseline="30000" smtClean="0"/>
              <a:t>2 </a:t>
            </a:r>
            <a:r>
              <a:rPr lang="cs-CZ" baseline="30000" smtClean="0"/>
              <a:t>  </a:t>
            </a:r>
            <a:r>
              <a:rPr lang="cs-CZ" smtClean="0"/>
              <a:t>          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Povrch kužele je   175,84 cm</a:t>
            </a:r>
            <a:r>
              <a:rPr lang="cs-CZ" baseline="30000" smtClean="0"/>
              <a:t>2</a:t>
            </a:r>
            <a:r>
              <a:rPr lang="cs-CZ" smtClean="0"/>
              <a:t>.</a:t>
            </a:r>
            <a:endParaRPr lang="cs-CZ" baseline="30000" smtClean="0"/>
          </a:p>
          <a:p>
            <a:pPr marL="0" indent="0">
              <a:buFont typeface="Arial" charset="0"/>
              <a:buNone/>
            </a:pPr>
            <a:r>
              <a:rPr lang="cs-CZ" smtClean="0"/>
              <a:t> 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 noRot="1" noChangeAspect="1" noMove="1" noResize="1" noEditPoints="1" noAdjustHandles="1" noChangeArrowheads="1" noChangeShapeType="1" noTextEdit="1"/>
          </p:cNvSpPr>
          <p:nvPr>
            <p:ph idx="1"/>
          </p:nvPr>
        </p:nvSpPr>
        <p:spPr>
          <a:xfrm>
            <a:off x="467544" y="836712"/>
            <a:ext cx="8229600" cy="5328592"/>
          </a:xfrm>
          <a:blipFill rotWithShape="1">
            <a:blip r:embed="rId2"/>
            <a:stretch>
              <a:fillRect l="-2000"/>
            </a:stretch>
          </a:blip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Program Microsoft Office 2010, Klipart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1258</TotalTime>
  <Words>288</Words>
  <Application>Microsoft Office PowerPoint</Application>
  <PresentationFormat>On-screen Show (4:3)</PresentationFormat>
  <Paragraphs>79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Calibri</vt:lpstr>
      <vt:lpstr>Arial</vt:lpstr>
      <vt:lpstr>Times New Roman</vt:lpstr>
      <vt:lpstr>Wingdings</vt:lpstr>
      <vt:lpstr>Motiv systému Office</vt:lpstr>
      <vt:lpstr>Snímek 1</vt:lpstr>
      <vt:lpstr>ANOTACE</vt:lpstr>
      <vt:lpstr>Snímek 3</vt:lpstr>
      <vt:lpstr>KUŽEL</vt:lpstr>
      <vt:lpstr>JAK VYTVOŘÍME KUŽEL?</vt:lpstr>
      <vt:lpstr>VLASTNOSTI KUŽELE:</vt:lpstr>
      <vt:lpstr>Snímek 7</vt:lpstr>
      <vt:lpstr>Vzorec pro výpočet povrchu kužele:</vt:lpstr>
      <vt:lpstr>Vzorec pro výpočet objemu kužele:</vt:lpstr>
      <vt:lpstr>Úlohy k procvičení:</vt:lpstr>
      <vt:lpstr>Řešení:</vt:lpstr>
      <vt:lpstr>Snímek 12</vt:lpstr>
      <vt:lpstr>Snímek 13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DUM</cp:lastModifiedBy>
  <cp:revision>149</cp:revision>
  <dcterms:created xsi:type="dcterms:W3CDTF">2013-03-11T16:19:20Z</dcterms:created>
  <dcterms:modified xsi:type="dcterms:W3CDTF">2013-12-12T17:37:42Z</dcterms:modified>
</cp:coreProperties>
</file>