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70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0" r:id="rId13"/>
    <p:sldId id="281" r:id="rId14"/>
    <p:sldId id="283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727192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VY_32_INOVACE_1814_OBJEM_A_POVRCH_KUŽELE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Řešení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slovních úloh na objem a </a:t>
                      </a:r>
                      <a:r>
                        <a:rPr lang="cs-CZ" sz="1100" baseline="0" smtClean="0">
                          <a:solidFill>
                            <a:srgbClr val="000000"/>
                          </a:solidFill>
                          <a:effectLst/>
                        </a:rPr>
                        <a:t>povrch kužele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Prezentace je určena žákům 9. tříd, </a:t>
            </a:r>
            <a:r>
              <a:rPr lang="cs-CZ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2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b="1" dirty="0">
                <a:solidFill>
                  <a:schemeClr val="tx2"/>
                </a:solidFill>
              </a:rPr>
              <a:t>J</a:t>
            </a:r>
            <a:r>
              <a:rPr lang="cs-CZ" sz="3200" b="1" dirty="0" smtClean="0">
                <a:solidFill>
                  <a:schemeClr val="tx2"/>
                </a:solidFill>
              </a:rPr>
              <a:t>e zaměřena na zopakování základních pojmů a řešení slovních úloh na objem a povrch kužele z praktického života.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Na závěr pracují žáci samostatně – řeší úlohy na výpočet objemu, povrchu, strany a výšky kužele. 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 smtClean="0"/>
              <a:t>2. 6. 2013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</a:t>
            </a:r>
            <a:r>
              <a:rPr lang="cs-CZ" sz="3600" dirty="0" smtClean="0"/>
              <a:t> kužel, podstava, plášť, výška a strana kužele, objem a  povrch kužele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KUŽEL</a:t>
            </a:r>
            <a:endParaRPr lang="cs-CZ" b="1" dirty="0"/>
          </a:p>
        </p:txBody>
      </p:sp>
      <p:pic>
        <p:nvPicPr>
          <p:cNvPr id="1030" name="Picture 6" descr="C:\Users\profesor\AppData\Local\Microsoft\Windows\Temporary Internet Files\Content.IE5\3MY0R3ID\MP9003994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49080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fesor\AppData\Local\Microsoft\Windows\Temporary Internet Files\Content.IE5\79KJMESM\MP9004054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093021"/>
            <a:ext cx="2984376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fesor\AppData\Local\Microsoft\Windows\Temporary Internet Files\Content.IE5\79KJMESM\MP90044855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161" y="3140968"/>
            <a:ext cx="396044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rofesor\AppData\Local\Microsoft\Windows\Temporary Internet Files\Content.IE5\KAPDN26N\MP900399582[1]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754" y="116632"/>
            <a:ext cx="2040244" cy="278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rofesor\AppData\Local\Microsoft\Windows\Temporary Internet Files\Content.IE5\79KJMESM\MP900341519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47" y="188640"/>
            <a:ext cx="2376264" cy="332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profesor\AppData\Local\Microsoft\Windows\Temporary Internet Files\Content.IE5\N2JUKN2C\MP90038595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155723"/>
            <a:ext cx="244827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52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VLASTNOSTI KUŽELE: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užel je ohraničen: </a:t>
            </a:r>
          </a:p>
          <a:p>
            <a:pPr marL="514350" indent="-514350">
              <a:buFont typeface="+mj-lt"/>
              <a:buAutoNum type="arabicPeriod"/>
            </a:pPr>
            <a:r>
              <a:rPr lang="cs-CZ" u="sng" dirty="0" smtClean="0"/>
              <a:t>kruhovou podstavou </a:t>
            </a:r>
            <a:r>
              <a:rPr lang="cs-CZ" dirty="0" smtClean="0">
                <a:sym typeface="Wingdings" pitchFamily="2" charset="2"/>
              </a:rPr>
              <a:t> vznikla otáčením odvěsny pravoúhlého trojúhelníku</a:t>
            </a:r>
          </a:p>
          <a:p>
            <a:pPr marL="514350" indent="-514350">
              <a:buFont typeface="+mj-lt"/>
              <a:buAutoNum type="arabicPeriod"/>
            </a:pPr>
            <a:r>
              <a:rPr lang="cs-CZ" u="sng" dirty="0">
                <a:sym typeface="Wingdings" pitchFamily="2" charset="2"/>
              </a:rPr>
              <a:t>p</a:t>
            </a:r>
            <a:r>
              <a:rPr lang="cs-CZ" u="sng" dirty="0" smtClean="0">
                <a:sym typeface="Wingdings" pitchFamily="2" charset="2"/>
              </a:rPr>
              <a:t>láštěm</a:t>
            </a:r>
            <a:r>
              <a:rPr lang="cs-CZ" dirty="0" smtClean="0">
                <a:sym typeface="Wingdings" pitchFamily="2" charset="2"/>
              </a:rPr>
              <a:t>  vytvořeným otáčející se přeponou pravoúhlého trojúhelníku</a:t>
            </a:r>
          </a:p>
          <a:p>
            <a:pPr marL="0" indent="0">
              <a:buNone/>
            </a:pPr>
            <a:r>
              <a:rPr lang="cs-CZ" dirty="0">
                <a:sym typeface="Wingdings" pitchFamily="2" charset="2"/>
              </a:rPr>
              <a:t> </a:t>
            </a:r>
            <a:r>
              <a:rPr lang="cs-CZ" dirty="0" smtClean="0">
                <a:sym typeface="Wingdings" pitchFamily="2" charset="2"/>
              </a:rPr>
              <a:t>                     ve tvaru kruhové výseče = je ohraničena obloukem kružnice, jehož délka se rovná obvodu podstavy kužele </a:t>
            </a:r>
          </a:p>
          <a:p>
            <a:pPr marL="0" indent="0">
              <a:buNone/>
            </a:pP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134712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1835696" y="3212976"/>
            <a:ext cx="177849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>
            <a:stCxn id="4" idx="2"/>
          </p:cNvCxnSpPr>
          <p:nvPr/>
        </p:nvCxnSpPr>
        <p:spPr>
          <a:xfrm>
            <a:off x="1835696" y="3670176"/>
            <a:ext cx="17784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4" idx="3"/>
            <a:endCxn id="4" idx="7"/>
          </p:cNvCxnSpPr>
          <p:nvPr/>
        </p:nvCxnSpPr>
        <p:spPr>
          <a:xfrm flipV="1">
            <a:off x="2096151" y="3346887"/>
            <a:ext cx="1257586" cy="64657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2724944" y="1196752"/>
            <a:ext cx="0" cy="247342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4" idx="2"/>
          </p:cNvCxnSpPr>
          <p:nvPr/>
        </p:nvCxnSpPr>
        <p:spPr>
          <a:xfrm flipV="1">
            <a:off x="1835696" y="1196752"/>
            <a:ext cx="889248" cy="24734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 flipV="1">
            <a:off x="2724944" y="1196752"/>
            <a:ext cx="889248" cy="24734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037160" y="3624133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159108" y="3363980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748298" y="2433464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216520" y="2064132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841128" y="3189706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423924" y="3776269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5" name="Pravoúhlý trojúhelník 24"/>
          <p:cNvSpPr/>
          <p:nvPr/>
        </p:nvSpPr>
        <p:spPr>
          <a:xfrm>
            <a:off x="5796136" y="1196752"/>
            <a:ext cx="1152128" cy="247342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6153819" y="3611897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507274" y="2433464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418635" y="2433464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507274" y="4270135"/>
            <a:ext cx="30301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 ….. </a:t>
            </a:r>
            <a:r>
              <a:rPr lang="cs-CZ" dirty="0"/>
              <a:t>s</a:t>
            </a:r>
            <a:r>
              <a:rPr lang="cs-CZ" dirty="0" smtClean="0"/>
              <a:t>trana kužele</a:t>
            </a:r>
          </a:p>
          <a:p>
            <a:r>
              <a:rPr lang="cs-CZ" dirty="0" smtClean="0"/>
              <a:t>v ….. výška kužele</a:t>
            </a:r>
          </a:p>
          <a:p>
            <a:r>
              <a:rPr lang="cs-CZ" dirty="0" smtClean="0"/>
              <a:t>r ….. poloměr podstavy kužele 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55576" y="5301208"/>
            <a:ext cx="170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p</a:t>
            </a:r>
            <a:r>
              <a:rPr lang="cs-CZ" b="1" dirty="0" smtClean="0"/>
              <a:t>odstava kužele</a:t>
            </a:r>
            <a:endParaRPr lang="cs-CZ" b="1" dirty="0"/>
          </a:p>
        </p:txBody>
      </p:sp>
      <p:cxnSp>
        <p:nvCxnSpPr>
          <p:cNvPr id="32" name="Přímá spojnice se šipkou 31"/>
          <p:cNvCxnSpPr>
            <a:stCxn id="30" idx="0"/>
          </p:cNvCxnSpPr>
          <p:nvPr/>
        </p:nvCxnSpPr>
        <p:spPr>
          <a:xfrm flipV="1">
            <a:off x="1610458" y="4145602"/>
            <a:ext cx="813466" cy="11556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6804248" y="1740966"/>
            <a:ext cx="19180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Pythagorova věta:</a:t>
            </a:r>
          </a:p>
          <a:p>
            <a:r>
              <a:rPr lang="cs-CZ" b="1" dirty="0" smtClean="0"/>
              <a:t>         s</a:t>
            </a:r>
            <a:r>
              <a:rPr lang="cs-CZ" b="1" baseline="30000" dirty="0" smtClean="0"/>
              <a:t>2</a:t>
            </a:r>
            <a:r>
              <a:rPr lang="cs-CZ" b="1" dirty="0" smtClean="0"/>
              <a:t> = r</a:t>
            </a:r>
            <a:r>
              <a:rPr lang="cs-CZ" b="1" baseline="30000" dirty="0" smtClean="0"/>
              <a:t>2</a:t>
            </a:r>
            <a:r>
              <a:rPr lang="cs-CZ" b="1" dirty="0" smtClean="0"/>
              <a:t> + v</a:t>
            </a:r>
            <a:r>
              <a:rPr lang="cs-CZ" b="1" baseline="30000" dirty="0" smtClean="0"/>
              <a:t>2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9802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Výseč 9"/>
          <p:cNvSpPr/>
          <p:nvPr/>
        </p:nvSpPr>
        <p:spPr>
          <a:xfrm>
            <a:off x="539552" y="-171400"/>
            <a:ext cx="4032448" cy="3240360"/>
          </a:xfrm>
          <a:prstGeom prst="pie">
            <a:avLst>
              <a:gd name="adj1" fmla="val 1007407"/>
              <a:gd name="adj2" fmla="val 94160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077496" y="3062033"/>
            <a:ext cx="1368152" cy="1368152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687345" y="2564904"/>
            <a:ext cx="991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plášť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16" name="Přímá spojnice se šipkou 15"/>
          <p:cNvCxnSpPr>
            <a:stCxn id="12" idx="1"/>
          </p:cNvCxnSpPr>
          <p:nvPr/>
        </p:nvCxnSpPr>
        <p:spPr>
          <a:xfrm flipH="1" flipV="1">
            <a:off x="4139952" y="2492896"/>
            <a:ext cx="1547393" cy="3643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5220072" y="4293096"/>
            <a:ext cx="1689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podstava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19" name="Přímá spojnice se šipkou 18"/>
          <p:cNvCxnSpPr>
            <a:stCxn id="17" idx="1"/>
          </p:cNvCxnSpPr>
          <p:nvPr/>
        </p:nvCxnSpPr>
        <p:spPr>
          <a:xfrm flipH="1" flipV="1">
            <a:off x="3445648" y="4005064"/>
            <a:ext cx="1774424" cy="5804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5389913" y="2963005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S</a:t>
            </a:r>
            <a:r>
              <a:rPr lang="cs-CZ" sz="2800" b="1" baseline="-25000" dirty="0" err="1" smtClean="0"/>
              <a:t>pl</a:t>
            </a:r>
            <a:r>
              <a:rPr lang="cs-CZ" sz="2800" b="1" dirty="0" smtClean="0"/>
              <a:t> = </a:t>
            </a:r>
            <a:r>
              <a:rPr lang="el-GR" sz="2800" b="1" dirty="0" smtClean="0"/>
              <a:t>π</a:t>
            </a:r>
            <a:r>
              <a:rPr lang="cs-CZ" sz="2800" b="1" dirty="0" smtClean="0"/>
              <a:t> . r . s 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220072" y="4690374"/>
            <a:ext cx="1544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S</a:t>
            </a:r>
            <a:r>
              <a:rPr lang="cs-CZ" sz="2800" b="1" baseline="-25000" dirty="0" err="1" smtClean="0"/>
              <a:t>p</a:t>
            </a:r>
            <a:r>
              <a:rPr lang="cs-CZ" sz="2800" b="1" dirty="0" smtClean="0"/>
              <a:t> = </a:t>
            </a:r>
            <a:r>
              <a:rPr lang="el-GR" sz="2800" b="1" dirty="0" smtClean="0"/>
              <a:t>π</a:t>
            </a:r>
            <a:r>
              <a:rPr lang="cs-CZ" sz="2800" b="1" dirty="0" smtClean="0"/>
              <a:t> . r</a:t>
            </a:r>
            <a:r>
              <a:rPr lang="cs-CZ" sz="2800" b="1" baseline="30000" dirty="0" smtClean="0"/>
              <a:t>2</a:t>
            </a:r>
            <a:endParaRPr lang="cs-CZ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445648" y="1448780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390050" y="1484904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509982" y="2778339"/>
            <a:ext cx="83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2 . </a:t>
            </a:r>
            <a:r>
              <a:rPr lang="el-GR" dirty="0" smtClean="0"/>
              <a:t>π</a:t>
            </a:r>
            <a:r>
              <a:rPr lang="cs-CZ" dirty="0" smtClean="0"/>
              <a:t> . r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1259804" y="1998022"/>
                <a:ext cx="2857449" cy="4910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err="1" smtClean="0"/>
                  <a:t>S</a:t>
                </a:r>
                <a:r>
                  <a:rPr lang="cs-CZ" b="1" baseline="-25000" dirty="0" err="1" smtClean="0"/>
                  <a:t>pl</a:t>
                </a:r>
                <a:r>
                  <a:rPr lang="cs-CZ" b="1" baseline="-25000" dirty="0" smtClean="0"/>
                  <a:t> </a:t>
                </a:r>
                <a:r>
                  <a:rPr lang="cs-CZ" b="1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 smtClean="0"/>
                  <a:t> . 2</a:t>
                </a:r>
                <a:r>
                  <a:rPr lang="el-GR" b="1" dirty="0" smtClean="0"/>
                  <a:t>π</a:t>
                </a:r>
                <a:r>
                  <a:rPr lang="cs-CZ" b="1" dirty="0" smtClean="0"/>
                  <a:t>r . s  --&gt;  </a:t>
                </a:r>
                <a:r>
                  <a:rPr lang="cs-CZ" b="1" dirty="0" err="1" smtClean="0"/>
                  <a:t>S</a:t>
                </a:r>
                <a:r>
                  <a:rPr lang="cs-CZ" b="1" baseline="-25000" dirty="0" err="1" smtClean="0"/>
                  <a:t>pl</a:t>
                </a:r>
                <a:r>
                  <a:rPr lang="cs-CZ" b="1" dirty="0" smtClean="0"/>
                  <a:t> = </a:t>
                </a:r>
                <a:r>
                  <a:rPr lang="el-GR" b="1" dirty="0" smtClean="0"/>
                  <a:t>π</a:t>
                </a:r>
                <a:r>
                  <a:rPr lang="cs-CZ" b="1" dirty="0" smtClean="0"/>
                  <a:t>.</a:t>
                </a:r>
                <a:r>
                  <a:rPr lang="cs-CZ" b="1" dirty="0" err="1" smtClean="0"/>
                  <a:t>r.s</a:t>
                </a:r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804" y="1998022"/>
                <a:ext cx="2857449" cy="491096"/>
              </a:xfrm>
              <a:prstGeom prst="rect">
                <a:avLst/>
              </a:prstGeom>
              <a:blipFill rotWithShape="1">
                <a:blip r:embed="rId2"/>
                <a:stretch>
                  <a:fillRect l="-1923" r="-1282" b="-87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ovéPole 25"/>
          <p:cNvSpPr txBox="1"/>
          <p:nvPr/>
        </p:nvSpPr>
        <p:spPr>
          <a:xfrm>
            <a:off x="2232420" y="3633456"/>
            <a:ext cx="1058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/>
              <a:t>S</a:t>
            </a:r>
            <a:r>
              <a:rPr lang="cs-CZ" b="1" baseline="-25000" dirty="0" err="1"/>
              <a:t>p</a:t>
            </a:r>
            <a:r>
              <a:rPr lang="cs-CZ" b="1" dirty="0"/>
              <a:t> = </a:t>
            </a:r>
            <a:r>
              <a:rPr lang="el-GR" b="1" dirty="0"/>
              <a:t>π</a:t>
            </a:r>
            <a:r>
              <a:rPr lang="cs-CZ" b="1" dirty="0"/>
              <a:t> . r</a:t>
            </a:r>
            <a:r>
              <a:rPr lang="cs-CZ" b="1" baseline="30000" dirty="0"/>
              <a:t>2</a:t>
            </a:r>
            <a:endParaRPr lang="cs-CZ" b="1" dirty="0"/>
          </a:p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883603" y="260648"/>
            <a:ext cx="5376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</a:t>
            </a:r>
            <a:r>
              <a:rPr lang="cs-CZ" sz="2800" b="1" dirty="0" smtClean="0"/>
              <a:t> = </a:t>
            </a:r>
            <a:r>
              <a:rPr lang="cs-CZ" sz="2800" b="1" dirty="0" err="1" smtClean="0"/>
              <a:t>S</a:t>
            </a:r>
            <a:r>
              <a:rPr lang="cs-CZ" sz="2800" b="1" baseline="-25000" dirty="0" err="1" smtClean="0"/>
              <a:t>p</a:t>
            </a:r>
            <a:r>
              <a:rPr lang="cs-CZ" sz="2800" b="1" dirty="0" smtClean="0"/>
              <a:t> + </a:t>
            </a:r>
            <a:r>
              <a:rPr lang="cs-CZ" sz="2800" b="1" dirty="0" err="1" smtClean="0"/>
              <a:t>S</a:t>
            </a:r>
            <a:r>
              <a:rPr lang="cs-CZ" sz="2800" b="1" baseline="-25000" dirty="0" err="1" smtClean="0"/>
              <a:t>pl</a:t>
            </a:r>
            <a:r>
              <a:rPr lang="cs-CZ" sz="2800" b="1" dirty="0" smtClean="0"/>
              <a:t> = </a:t>
            </a:r>
            <a:r>
              <a:rPr lang="el-GR" sz="2800" b="1" dirty="0"/>
              <a:t>π</a:t>
            </a:r>
            <a:r>
              <a:rPr lang="cs-CZ" sz="2800" b="1" dirty="0"/>
              <a:t> </a:t>
            </a:r>
            <a:r>
              <a:rPr lang="cs-CZ" sz="2800" b="1" dirty="0" smtClean="0"/>
              <a:t>r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 + </a:t>
            </a:r>
            <a:r>
              <a:rPr lang="el-GR" sz="2800" b="1" dirty="0"/>
              <a:t>π</a:t>
            </a:r>
            <a:r>
              <a:rPr lang="cs-CZ" sz="2800" b="1" dirty="0"/>
              <a:t> </a:t>
            </a:r>
            <a:r>
              <a:rPr lang="cs-CZ" sz="2800" b="1" dirty="0" smtClean="0"/>
              <a:t>r s = </a:t>
            </a:r>
            <a:r>
              <a:rPr lang="el-GR" sz="2800" b="1" u="sng" dirty="0"/>
              <a:t>π</a:t>
            </a:r>
            <a:r>
              <a:rPr lang="cs-CZ" sz="2800" b="1" u="sng" dirty="0"/>
              <a:t> </a:t>
            </a:r>
            <a:r>
              <a:rPr lang="cs-CZ" sz="2800" b="1" u="sng" dirty="0" smtClean="0"/>
              <a:t>r (r + s) </a:t>
            </a:r>
            <a:endParaRPr lang="cs-CZ" sz="2800" b="1" u="sng" dirty="0"/>
          </a:p>
        </p:txBody>
      </p:sp>
    </p:spTree>
    <p:extLst>
      <p:ext uri="{BB962C8B-B14F-4D97-AF65-F5344CB8AC3E}">
        <p14:creationId xmlns:p14="http://schemas.microsoft.com/office/powerpoint/2010/main" val="215234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1619672" y="3778664"/>
            <a:ext cx="1850504" cy="1018487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>
            <a:stCxn id="4" idx="2"/>
          </p:cNvCxnSpPr>
          <p:nvPr/>
        </p:nvCxnSpPr>
        <p:spPr>
          <a:xfrm flipV="1">
            <a:off x="1619672" y="4287907"/>
            <a:ext cx="1850504" cy="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2544924" y="1628800"/>
            <a:ext cx="0" cy="26591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4" idx="2"/>
          </p:cNvCxnSpPr>
          <p:nvPr/>
        </p:nvCxnSpPr>
        <p:spPr>
          <a:xfrm flipV="1">
            <a:off x="1619672" y="1628800"/>
            <a:ext cx="925252" cy="26591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 flipV="1">
            <a:off x="2544924" y="1628800"/>
            <a:ext cx="925252" cy="26591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544924" y="2958353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33786" y="4287907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3568" y="5085184"/>
            <a:ext cx="1058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/>
              <a:t>S</a:t>
            </a:r>
            <a:r>
              <a:rPr lang="cs-CZ" b="1" baseline="-25000" dirty="0" err="1"/>
              <a:t>p</a:t>
            </a:r>
            <a:r>
              <a:rPr lang="cs-CZ" b="1" dirty="0"/>
              <a:t> = </a:t>
            </a:r>
            <a:r>
              <a:rPr lang="el-GR" b="1" dirty="0"/>
              <a:t>π</a:t>
            </a:r>
            <a:r>
              <a:rPr lang="cs-CZ" b="1" dirty="0"/>
              <a:t> . r</a:t>
            </a:r>
            <a:r>
              <a:rPr lang="cs-CZ" b="1" baseline="30000" dirty="0"/>
              <a:t>2</a:t>
            </a:r>
            <a:endParaRPr lang="cs-CZ" b="1" dirty="0"/>
          </a:p>
          <a:p>
            <a:endParaRPr lang="cs-CZ" dirty="0"/>
          </a:p>
        </p:txBody>
      </p:sp>
      <p:cxnSp>
        <p:nvCxnSpPr>
          <p:cNvPr id="17" name="Přímá spojnice se šipkou 16"/>
          <p:cNvCxnSpPr/>
          <p:nvPr/>
        </p:nvCxnSpPr>
        <p:spPr>
          <a:xfrm flipV="1">
            <a:off x="1212719" y="4657239"/>
            <a:ext cx="529152" cy="4279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283968" y="1988840"/>
                <a:ext cx="4032448" cy="32590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dirty="0" smtClean="0"/>
                  <a:t>V</a:t>
                </a:r>
                <a:r>
                  <a:rPr lang="cs-CZ" sz="3200" b="1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3200" b="1" i="1" smtClean="0"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sz="3200" b="1" dirty="0" smtClean="0"/>
                  <a:t> </a:t>
                </a:r>
                <a:r>
                  <a:rPr lang="cs-CZ" sz="3200" b="1" dirty="0" err="1" smtClean="0"/>
                  <a:t>S</a:t>
                </a:r>
                <a:r>
                  <a:rPr lang="cs-CZ" sz="3200" b="1" baseline="-25000" dirty="0" err="1" smtClean="0"/>
                  <a:t>p</a:t>
                </a:r>
                <a:r>
                  <a:rPr lang="cs-CZ" sz="3200" b="1" dirty="0" smtClean="0"/>
                  <a:t> . V</a:t>
                </a:r>
              </a:p>
              <a:p>
                <a:r>
                  <a:rPr lang="cs-CZ" sz="3200" b="1" dirty="0" smtClean="0"/>
                  <a:t> </a:t>
                </a:r>
              </a:p>
              <a:p>
                <a:r>
                  <a:rPr lang="cs-CZ" sz="4400" b="1" dirty="0" smtClean="0"/>
                  <a:t>V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4400" b="1" i="1" smtClean="0">
                            <a:latin typeface="Cambria Math"/>
                          </a:rPr>
                          <m:t>𝟑</m:t>
                        </m:r>
                      </m:den>
                    </m:f>
                    <m:r>
                      <m:rPr>
                        <m:nor/>
                      </m:rPr>
                      <a:rPr lang="cs-CZ" sz="4400" b="1" dirty="0"/>
                      <m:t> </m:t>
                    </m:r>
                    <m:r>
                      <m:rPr>
                        <m:nor/>
                      </m:rPr>
                      <a:rPr lang="el-GR" sz="4400" b="1" dirty="0"/>
                      <m:t>π</m:t>
                    </m:r>
                    <m:r>
                      <m:rPr>
                        <m:nor/>
                      </m:rPr>
                      <a:rPr lang="cs-CZ" sz="4400" b="1" dirty="0"/>
                      <m:t> </m:t>
                    </m:r>
                    <m:r>
                      <m:rPr>
                        <m:nor/>
                      </m:rPr>
                      <a:rPr lang="cs-CZ" sz="4400" b="1" dirty="0"/>
                      <m:t>r</m:t>
                    </m:r>
                    <m:r>
                      <m:rPr>
                        <m:nor/>
                      </m:rPr>
                      <a:rPr lang="cs-CZ" sz="4400" b="1" baseline="30000" dirty="0"/>
                      <m:t>2</m:t>
                    </m:r>
                  </m:oMath>
                </a14:m>
                <a:r>
                  <a:rPr lang="cs-CZ" sz="4400" b="1" dirty="0" smtClean="0"/>
                  <a:t> v</a:t>
                </a:r>
                <a:endParaRPr lang="cs-CZ" sz="4400" b="1" dirty="0"/>
              </a:p>
              <a:p>
                <a:endParaRPr lang="cs-CZ" sz="3200" b="1" dirty="0" smtClean="0"/>
              </a:p>
              <a:p>
                <a:endParaRPr lang="cs-CZ" sz="3200" b="1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1988840"/>
                <a:ext cx="4032448" cy="3259034"/>
              </a:xfrm>
              <a:prstGeom prst="rect">
                <a:avLst/>
              </a:prstGeom>
              <a:blipFill rotWithShape="1">
                <a:blip r:embed="rId2"/>
                <a:stretch>
                  <a:fillRect l="-6203" t="-42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9933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tx2"/>
                </a:solidFill>
              </a:rPr>
              <a:t>1.úloha</a:t>
            </a:r>
            <a:endParaRPr lang="cs-CZ" sz="6000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Maminka se rozhodla potáhnout dekorační látkou starou stojací lampu po babičce. Svítidlo lampy má tvar pláště rotačního kužele                  s průměrem podstavy 520 mm a výškou 20 cm. Kolik decimetrů </a:t>
            </a:r>
            <a:r>
              <a:rPr lang="cs-CZ" dirty="0" smtClean="0"/>
              <a:t>čtverečních </a:t>
            </a:r>
            <a:r>
              <a:rPr lang="cs-CZ" dirty="0" smtClean="0"/>
              <a:t>látky bude maminka potřebovat, jestliže na odpad a spoje je třeba počítat 10 % materiálu. Výsledek zaokrouhlete na desetiny.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900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pic>
        <p:nvPicPr>
          <p:cNvPr id="1026" name="Picture 2" descr="C:\Users\profesor\AppData\Local\Microsoft\Windows\Temporary Internet Files\Content.IE5\MQRYM183\MP900448314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2314352" cy="161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fesor\AppData\Local\Microsoft\Windows\Temporary Internet Files\Content.IE5\KAPDN26N\MP90034154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2656"/>
            <a:ext cx="2312656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seč 4"/>
          <p:cNvSpPr/>
          <p:nvPr/>
        </p:nvSpPr>
        <p:spPr>
          <a:xfrm>
            <a:off x="4169586" y="116632"/>
            <a:ext cx="3888432" cy="4220941"/>
          </a:xfrm>
          <a:prstGeom prst="pie">
            <a:avLst>
              <a:gd name="adj1" fmla="val 1474812"/>
              <a:gd name="adj2" fmla="val 95218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649910" y="2852936"/>
                <a:ext cx="2857449" cy="768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/>
                  <a:t>S</a:t>
                </a:r>
                <a:r>
                  <a:rPr lang="cs-CZ" b="1" baseline="-25000" dirty="0" err="1"/>
                  <a:t>pl</a:t>
                </a:r>
                <a:r>
                  <a:rPr lang="cs-CZ" b="1" baseline="-25000" dirty="0"/>
                  <a:t> </a:t>
                </a:r>
                <a:r>
                  <a:rPr lang="cs-CZ" b="1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/>
                  <a:t> . 2</a:t>
                </a:r>
                <a:r>
                  <a:rPr lang="el-GR" b="1" dirty="0"/>
                  <a:t>π</a:t>
                </a:r>
                <a:r>
                  <a:rPr lang="cs-CZ" b="1" dirty="0"/>
                  <a:t>r . s  --&gt;  </a:t>
                </a:r>
                <a:r>
                  <a:rPr lang="cs-CZ" b="1" dirty="0" err="1"/>
                  <a:t>S</a:t>
                </a:r>
                <a:r>
                  <a:rPr lang="cs-CZ" b="1" baseline="-25000" dirty="0" err="1"/>
                  <a:t>pl</a:t>
                </a:r>
                <a:r>
                  <a:rPr lang="cs-CZ" b="1" dirty="0"/>
                  <a:t> = </a:t>
                </a:r>
                <a:r>
                  <a:rPr lang="el-GR" b="1" dirty="0"/>
                  <a:t>π</a:t>
                </a:r>
                <a:r>
                  <a:rPr lang="cs-CZ" b="1" dirty="0"/>
                  <a:t>.</a:t>
                </a:r>
                <a:r>
                  <a:rPr lang="cs-CZ" b="1" dirty="0" err="1"/>
                  <a:t>r.s</a:t>
                </a: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9910" y="2852936"/>
                <a:ext cx="2857449" cy="768095"/>
              </a:xfrm>
              <a:prstGeom prst="rect">
                <a:avLst/>
              </a:prstGeom>
              <a:blipFill rotWithShape="1">
                <a:blip r:embed="rId4"/>
                <a:stretch>
                  <a:fillRect l="-1919" r="-10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51520" y="2852936"/>
                <a:ext cx="3090911" cy="39964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d = 520 mm</a:t>
                </a:r>
              </a:p>
              <a:p>
                <a:r>
                  <a:rPr lang="cs-CZ" dirty="0"/>
                  <a:t>r</a:t>
                </a:r>
                <a:r>
                  <a:rPr lang="cs-CZ" dirty="0" smtClean="0"/>
                  <a:t> =  260 mm = 26 cm = 2,6 dm</a:t>
                </a:r>
              </a:p>
              <a:p>
                <a:r>
                  <a:rPr lang="cs-CZ" dirty="0" smtClean="0"/>
                  <a:t>v = 20 cm = 2 dm</a:t>
                </a:r>
              </a:p>
              <a:p>
                <a:r>
                  <a:rPr lang="cs-CZ" dirty="0" err="1" smtClean="0"/>
                  <a:t>S</a:t>
                </a:r>
                <a:r>
                  <a:rPr lang="cs-CZ" baseline="-25000" dirty="0" err="1" smtClean="0"/>
                  <a:t>pl</a:t>
                </a:r>
                <a:r>
                  <a:rPr lang="cs-CZ" dirty="0" smtClean="0"/>
                  <a:t> = ? dm</a:t>
                </a:r>
                <a:r>
                  <a:rPr lang="cs-CZ" baseline="30000" dirty="0" smtClean="0"/>
                  <a:t>2</a:t>
                </a:r>
                <a:endParaRPr lang="cs-CZ" dirty="0" smtClean="0"/>
              </a:p>
              <a:p>
                <a:endParaRPr lang="cs-CZ" dirty="0"/>
              </a:p>
              <a:p>
                <a:r>
                  <a:rPr lang="cs-CZ" b="1" dirty="0" smtClean="0"/>
                  <a:t> </a:t>
                </a:r>
                <a:r>
                  <a:rPr lang="cs-CZ" b="1" dirty="0" err="1"/>
                  <a:t>S</a:t>
                </a:r>
                <a:r>
                  <a:rPr lang="cs-CZ" b="1" baseline="-25000" dirty="0" err="1"/>
                  <a:t>pl</a:t>
                </a:r>
                <a:r>
                  <a:rPr lang="cs-CZ" b="1" dirty="0"/>
                  <a:t> = </a:t>
                </a:r>
                <a:r>
                  <a:rPr lang="el-GR" b="1" dirty="0"/>
                  <a:t>π</a:t>
                </a:r>
                <a:r>
                  <a:rPr lang="cs-CZ" b="1" dirty="0" smtClean="0"/>
                  <a:t>.</a:t>
                </a:r>
                <a:r>
                  <a:rPr lang="cs-CZ" b="1" dirty="0" err="1" smtClean="0"/>
                  <a:t>r.s</a:t>
                </a:r>
                <a:r>
                  <a:rPr lang="cs-CZ" b="1" dirty="0" smtClean="0"/>
                  <a:t>           </a:t>
                </a:r>
                <a:r>
                  <a:rPr lang="cs-CZ" b="1" dirty="0"/>
                  <a:t>s</a:t>
                </a:r>
                <a:r>
                  <a:rPr lang="cs-CZ" b="1" baseline="30000" dirty="0"/>
                  <a:t>2</a:t>
                </a:r>
                <a:r>
                  <a:rPr lang="cs-CZ" b="1" dirty="0"/>
                  <a:t> = r</a:t>
                </a:r>
                <a:r>
                  <a:rPr lang="cs-CZ" b="1" baseline="30000" dirty="0"/>
                  <a:t>2</a:t>
                </a:r>
                <a:r>
                  <a:rPr lang="cs-CZ" b="1" dirty="0"/>
                  <a:t> + v</a:t>
                </a:r>
                <a:r>
                  <a:rPr lang="cs-CZ" b="1" baseline="30000" dirty="0"/>
                  <a:t>2</a:t>
                </a:r>
                <a:endParaRPr lang="cs-CZ" b="1" dirty="0"/>
              </a:p>
              <a:p>
                <a:r>
                  <a:rPr lang="cs-CZ" dirty="0" smtClean="0"/>
                  <a:t>	       </a:t>
                </a:r>
              </a:p>
              <a:p>
                <a:r>
                  <a:rPr lang="cs-CZ" dirty="0" smtClean="0"/>
                  <a:t>                            </a:t>
                </a:r>
                <a:r>
                  <a:rPr lang="cs-CZ" dirty="0"/>
                  <a:t>s</a:t>
                </a:r>
                <a:r>
                  <a:rPr lang="cs-CZ" baseline="30000" dirty="0"/>
                  <a:t>2</a:t>
                </a:r>
                <a:r>
                  <a:rPr lang="cs-CZ" dirty="0"/>
                  <a:t> = </a:t>
                </a:r>
                <a:r>
                  <a:rPr lang="cs-CZ" dirty="0" smtClean="0"/>
                  <a:t>2,6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+2</a:t>
                </a:r>
                <a:r>
                  <a:rPr lang="cs-CZ" baseline="30000" dirty="0" smtClean="0"/>
                  <a:t>2</a:t>
                </a:r>
                <a:endParaRPr lang="cs-CZ" dirty="0"/>
              </a:p>
              <a:p>
                <a:r>
                  <a:rPr lang="cs-CZ" dirty="0" smtClean="0"/>
                  <a:t>                            </a:t>
                </a:r>
                <a:r>
                  <a:rPr lang="cs-CZ" dirty="0"/>
                  <a:t>s</a:t>
                </a:r>
                <a:r>
                  <a:rPr lang="cs-CZ" baseline="30000" dirty="0"/>
                  <a:t>2</a:t>
                </a:r>
                <a:r>
                  <a:rPr lang="cs-CZ" dirty="0"/>
                  <a:t> </a:t>
                </a:r>
                <a:r>
                  <a:rPr lang="cs-CZ" dirty="0" smtClean="0"/>
                  <a:t>=  6,76 + 4</a:t>
                </a:r>
              </a:p>
              <a:p>
                <a:r>
                  <a:rPr lang="cs-CZ" dirty="0"/>
                  <a:t>	 </a:t>
                </a:r>
                <a:r>
                  <a:rPr lang="cs-CZ" dirty="0" smtClean="0"/>
                  <a:t>          s 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</m:rad>
                    <m:r>
                      <a:rPr lang="cs-CZ" b="0" i="1" smtClean="0">
                        <a:latin typeface="Cambria Math"/>
                        <a:ea typeface="Cambria Math"/>
                      </a:rPr>
                      <m:t>,76</m:t>
                    </m:r>
                  </m:oMath>
                </a14:m>
                <a:endParaRPr lang="cs-CZ" dirty="0" smtClean="0">
                  <a:ea typeface="Cambria Math"/>
                </a:endParaRPr>
              </a:p>
              <a:p>
                <a:r>
                  <a:rPr lang="cs-CZ" dirty="0" smtClean="0"/>
                  <a:t>                            </a:t>
                </a:r>
                <a:r>
                  <a:rPr lang="cs-CZ" u="sng" dirty="0" smtClean="0"/>
                  <a:t>s  = 3,3 dm</a:t>
                </a:r>
              </a:p>
              <a:p>
                <a:endParaRPr lang="cs-CZ" u="sng" dirty="0"/>
              </a:p>
              <a:p>
                <a:r>
                  <a:rPr lang="cs-CZ" b="1" dirty="0" smtClean="0"/>
                  <a:t>26,9 + 2,69 =  29,59 = </a:t>
                </a:r>
                <a:r>
                  <a:rPr lang="cs-CZ" b="1" u="sng" dirty="0" smtClean="0"/>
                  <a:t>29,6 </a:t>
                </a:r>
                <a:r>
                  <a:rPr lang="cs-CZ" b="1" u="sng" dirty="0"/>
                  <a:t>dm</a:t>
                </a:r>
                <a:r>
                  <a:rPr lang="cs-CZ" b="1" u="sng" baseline="30000" dirty="0"/>
                  <a:t>2</a:t>
                </a:r>
                <a:endParaRPr lang="cs-CZ" b="1" u="sng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2852936"/>
                <a:ext cx="3090911" cy="3996415"/>
              </a:xfrm>
              <a:prstGeom prst="rect">
                <a:avLst/>
              </a:prstGeom>
              <a:blipFill rotWithShape="1">
                <a:blip r:embed="rId5"/>
                <a:stretch>
                  <a:fillRect l="-1578" t="-7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3413004" y="4726853"/>
            <a:ext cx="55514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S</a:t>
            </a:r>
            <a:r>
              <a:rPr lang="cs-CZ" baseline="-25000" dirty="0" err="1"/>
              <a:t>pl</a:t>
            </a:r>
            <a:r>
              <a:rPr lang="cs-CZ" dirty="0"/>
              <a:t> = </a:t>
            </a:r>
            <a:r>
              <a:rPr lang="cs-CZ" dirty="0" smtClean="0"/>
              <a:t>3,14 . 2,6 . 3,3</a:t>
            </a:r>
          </a:p>
          <a:p>
            <a:r>
              <a:rPr lang="cs-CZ" dirty="0" err="1"/>
              <a:t>S</a:t>
            </a:r>
            <a:r>
              <a:rPr lang="cs-CZ" baseline="-25000" dirty="0" err="1"/>
              <a:t>pl</a:t>
            </a:r>
            <a:r>
              <a:rPr lang="cs-CZ" dirty="0"/>
              <a:t> = </a:t>
            </a:r>
            <a:r>
              <a:rPr lang="cs-CZ" dirty="0" smtClean="0"/>
              <a:t>3,14 . 8,58</a:t>
            </a:r>
          </a:p>
          <a:p>
            <a:r>
              <a:rPr lang="cs-CZ" dirty="0" err="1"/>
              <a:t>S</a:t>
            </a:r>
            <a:r>
              <a:rPr lang="cs-CZ" baseline="-25000" dirty="0" err="1"/>
              <a:t>pl</a:t>
            </a:r>
            <a:r>
              <a:rPr lang="cs-CZ" dirty="0"/>
              <a:t> = </a:t>
            </a:r>
            <a:r>
              <a:rPr lang="cs-CZ" dirty="0" smtClean="0"/>
              <a:t>26,9412</a:t>
            </a:r>
          </a:p>
          <a:p>
            <a:r>
              <a:rPr lang="cs-CZ" dirty="0" err="1" smtClean="0"/>
              <a:t>S</a:t>
            </a:r>
            <a:r>
              <a:rPr lang="cs-CZ" baseline="-25000" dirty="0" err="1" smtClean="0"/>
              <a:t>pl</a:t>
            </a:r>
            <a:r>
              <a:rPr lang="cs-CZ" dirty="0" smtClean="0"/>
              <a:t> = </a:t>
            </a:r>
            <a:r>
              <a:rPr lang="cs-CZ" u="sng" dirty="0" smtClean="0"/>
              <a:t>26,9 dm</a:t>
            </a:r>
            <a:r>
              <a:rPr lang="cs-CZ" u="sng" baseline="30000" dirty="0" smtClean="0"/>
              <a:t>2</a:t>
            </a:r>
            <a:endParaRPr lang="cs-CZ" dirty="0" smtClean="0"/>
          </a:p>
          <a:p>
            <a:endParaRPr lang="cs-CZ" u="sng" dirty="0"/>
          </a:p>
          <a:p>
            <a:r>
              <a:rPr lang="cs-CZ" b="1" dirty="0" smtClean="0"/>
              <a:t>Maminka bude potřebovat 29,6 dm</a:t>
            </a:r>
            <a:r>
              <a:rPr lang="cs-CZ" b="1" baseline="30000" dirty="0" smtClean="0"/>
              <a:t>2 </a:t>
            </a:r>
            <a:r>
              <a:rPr lang="cs-CZ" b="1" dirty="0" smtClean="0"/>
              <a:t>dekorační látky.</a:t>
            </a:r>
            <a:endParaRPr lang="cs-CZ" b="1" dirty="0"/>
          </a:p>
          <a:p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69429" y="4724801"/>
            <a:ext cx="21275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100 % ….. 26,9 </a:t>
            </a:r>
            <a:r>
              <a:rPr lang="cs-CZ" dirty="0"/>
              <a:t>dm</a:t>
            </a:r>
            <a:r>
              <a:rPr lang="cs-CZ" baseline="30000" dirty="0"/>
              <a:t>2</a:t>
            </a:r>
            <a:endParaRPr lang="cs-CZ" dirty="0"/>
          </a:p>
          <a:p>
            <a:r>
              <a:rPr lang="cs-CZ" dirty="0" smtClean="0"/>
              <a:t>     1 % ….. 0,269 </a:t>
            </a:r>
            <a:r>
              <a:rPr lang="cs-CZ" dirty="0"/>
              <a:t>dm</a:t>
            </a:r>
            <a:r>
              <a:rPr lang="cs-CZ" baseline="30000" dirty="0"/>
              <a:t>2</a:t>
            </a:r>
            <a:endParaRPr lang="cs-CZ" dirty="0"/>
          </a:p>
          <a:p>
            <a:r>
              <a:rPr lang="cs-CZ" dirty="0" smtClean="0"/>
              <a:t>   10 % ….. </a:t>
            </a:r>
            <a:r>
              <a:rPr lang="cs-CZ" u="sng" dirty="0" smtClean="0"/>
              <a:t>2,69 </a:t>
            </a:r>
            <a:r>
              <a:rPr lang="cs-CZ" u="sng" dirty="0"/>
              <a:t>dm</a:t>
            </a:r>
            <a:r>
              <a:rPr lang="cs-CZ" u="sng" baseline="30000" dirty="0"/>
              <a:t>2</a:t>
            </a:r>
            <a:endParaRPr lang="cs-CZ" u="sng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3247337" y="2227102"/>
            <a:ext cx="914400" cy="62583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11"/>
          <p:cNvCxnSpPr>
            <a:stCxn id="10" idx="2"/>
          </p:cNvCxnSpPr>
          <p:nvPr/>
        </p:nvCxnSpPr>
        <p:spPr>
          <a:xfrm flipV="1">
            <a:off x="3247337" y="1340768"/>
            <a:ext cx="457200" cy="11992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stCxn id="10" idx="6"/>
          </p:cNvCxnSpPr>
          <p:nvPr/>
        </p:nvCxnSpPr>
        <p:spPr>
          <a:xfrm flipH="1" flipV="1">
            <a:off x="3704537" y="1340768"/>
            <a:ext cx="457200" cy="11992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495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tx2"/>
                </a:solidFill>
              </a:rPr>
              <a:t>2.úloha</a:t>
            </a:r>
            <a:endParaRPr lang="cs-CZ" sz="6000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38204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Písek padající z dopravního pásu v kaolínce poblíž Buškovic vytváří haldu tvaru kužele.    Kolik krychlových metrů písku je na hromadě               o průměru podstavy 6 m a výšce 4m?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profesor\AppData\Local\Microsoft\Windows\Temporary Internet Files\Content.IE5\79KJMESM\MP90043936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645024"/>
            <a:ext cx="600871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14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1619672" y="3778664"/>
            <a:ext cx="1850504" cy="1018487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>
            <a:stCxn id="4" idx="2"/>
          </p:cNvCxnSpPr>
          <p:nvPr/>
        </p:nvCxnSpPr>
        <p:spPr>
          <a:xfrm flipV="1">
            <a:off x="1619672" y="4287907"/>
            <a:ext cx="1850504" cy="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2544924" y="1628800"/>
            <a:ext cx="0" cy="26591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4" idx="2"/>
          </p:cNvCxnSpPr>
          <p:nvPr/>
        </p:nvCxnSpPr>
        <p:spPr>
          <a:xfrm flipV="1">
            <a:off x="1619672" y="1628800"/>
            <a:ext cx="925252" cy="26591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 flipV="1">
            <a:off x="2544924" y="1628800"/>
            <a:ext cx="925252" cy="26591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544924" y="2958353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v</a:t>
            </a:r>
            <a:r>
              <a:rPr lang="cs-CZ" b="1" dirty="0" smtClean="0"/>
              <a:t>= 4 m 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19672" y="4287908"/>
            <a:ext cx="1816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d</a:t>
            </a:r>
            <a:r>
              <a:rPr lang="cs-CZ" b="1" dirty="0" smtClean="0"/>
              <a:t> = 6m </a:t>
            </a:r>
            <a:r>
              <a:rPr lang="cs-CZ" b="1" dirty="0" smtClean="0">
                <a:sym typeface="Wingdings" pitchFamily="2" charset="2"/>
              </a:rPr>
              <a:t> r = 3 m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427984" y="1628800"/>
                <a:ext cx="4032448" cy="57182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V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000" b="1" i="1" smtClean="0">
                            <a:latin typeface="Cambria Math"/>
                          </a:rPr>
                          <m:t>𝟑</m:t>
                        </m:r>
                      </m:den>
                    </m:f>
                    <m:r>
                      <m:rPr>
                        <m:nor/>
                      </m:rPr>
                      <a:rPr lang="cs-CZ" sz="2000" b="1" dirty="0"/>
                      <m:t> </m:t>
                    </m:r>
                    <m:r>
                      <m:rPr>
                        <m:nor/>
                      </m:rPr>
                      <a:rPr lang="el-GR" sz="2000" b="1" dirty="0"/>
                      <m:t>π</m:t>
                    </m:r>
                    <m:r>
                      <m:rPr>
                        <m:nor/>
                      </m:rPr>
                      <a:rPr lang="cs-CZ" sz="2000" b="1" dirty="0"/>
                      <m:t> </m:t>
                    </m:r>
                    <m:r>
                      <m:rPr>
                        <m:nor/>
                      </m:rPr>
                      <a:rPr lang="cs-CZ" sz="2000" b="1" dirty="0"/>
                      <m:t>r</m:t>
                    </m:r>
                    <m:r>
                      <m:rPr>
                        <m:nor/>
                      </m:rPr>
                      <a:rPr lang="cs-CZ" sz="2000" b="1" baseline="30000" dirty="0"/>
                      <m:t>2</m:t>
                    </m:r>
                  </m:oMath>
                </a14:m>
                <a:r>
                  <a:rPr lang="cs-CZ" sz="2000" b="1" dirty="0" smtClean="0"/>
                  <a:t> v</a:t>
                </a:r>
              </a:p>
              <a:p>
                <a:endParaRPr lang="cs-CZ" sz="2000" b="1" dirty="0" smtClean="0"/>
              </a:p>
              <a:p>
                <a:r>
                  <a:rPr lang="cs-CZ" sz="2000" dirty="0"/>
                  <a:t>V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>
                            <a:latin typeface="Cambria Math"/>
                          </a:rPr>
                          <m:t>3</m:t>
                        </m:r>
                      </m:den>
                    </m:f>
                    <m:r>
                      <m:rPr>
                        <m:nor/>
                      </m:rPr>
                      <a:rPr lang="cs-CZ" sz="2000" dirty="0"/>
                      <m:t> </m:t>
                    </m:r>
                    <m:r>
                      <m:rPr>
                        <m:nor/>
                      </m:rPr>
                      <a:rPr lang="cs-CZ" sz="2000" b="0" i="0" dirty="0" smtClean="0"/>
                      <m:t>3,14 . 3</m:t>
                    </m:r>
                    <m:r>
                      <m:rPr>
                        <m:nor/>
                      </m:rPr>
                      <a:rPr lang="cs-CZ" sz="2000" baseline="30000" dirty="0"/>
                      <m:t>2</m:t>
                    </m:r>
                  </m:oMath>
                </a14:m>
                <a:r>
                  <a:rPr lang="cs-CZ" sz="2000" dirty="0" smtClean="0"/>
                  <a:t> . 4</a:t>
                </a:r>
              </a:p>
              <a:p>
                <a:endParaRPr lang="cs-CZ" sz="2000" dirty="0" smtClean="0"/>
              </a:p>
              <a:p>
                <a:r>
                  <a:rPr lang="cs-CZ" sz="2000" dirty="0"/>
                  <a:t>V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>
                            <a:latin typeface="Cambria Math"/>
                          </a:rPr>
                          <m:t>3</m:t>
                        </m:r>
                      </m:den>
                    </m:f>
                    <m:r>
                      <m:rPr>
                        <m:nor/>
                      </m:rPr>
                      <a:rPr lang="cs-CZ" sz="2000" dirty="0"/>
                      <m:t> </m:t>
                    </m:r>
                    <m:r>
                      <m:rPr>
                        <m:nor/>
                      </m:rPr>
                      <a:rPr lang="cs-CZ" sz="2000" b="0" i="0" dirty="0" smtClean="0"/>
                      <m:t>3,14. 36</m:t>
                    </m:r>
                  </m:oMath>
                </a14:m>
                <a:endParaRPr lang="cs-CZ" sz="2000" b="0" dirty="0" smtClean="0"/>
              </a:p>
              <a:p>
                <a:endParaRPr lang="cs-CZ" sz="2000" dirty="0"/>
              </a:p>
              <a:p>
                <a:r>
                  <a:rPr lang="cs-CZ" sz="2000" b="0" dirty="0" smtClean="0"/>
                  <a:t>V = 113,04 : 3</a:t>
                </a:r>
              </a:p>
              <a:p>
                <a:endParaRPr lang="cs-CZ" sz="2000" dirty="0"/>
              </a:p>
              <a:p>
                <a:r>
                  <a:rPr lang="cs-CZ" sz="2000" b="0" u="sng" dirty="0" smtClean="0"/>
                  <a:t>V = 37,68 m</a:t>
                </a:r>
                <a:r>
                  <a:rPr lang="cs-CZ" sz="2000" b="0" u="sng" baseline="30000" dirty="0" smtClean="0"/>
                  <a:t>3</a:t>
                </a:r>
                <a:endParaRPr lang="cs-CZ" sz="2000" b="0" u="sng" dirty="0" smtClean="0"/>
              </a:p>
              <a:p>
                <a:endParaRPr lang="cs-CZ" sz="3200" dirty="0"/>
              </a:p>
              <a:p>
                <a:endParaRPr lang="cs-CZ" sz="3200" dirty="0"/>
              </a:p>
              <a:p>
                <a:endParaRPr lang="cs-CZ" sz="3200" dirty="0"/>
              </a:p>
              <a:p>
                <a:endParaRPr lang="cs-CZ" sz="3200" b="1" dirty="0" smtClean="0"/>
              </a:p>
              <a:p>
                <a:endParaRPr lang="cs-CZ" sz="3200" b="1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84" y="1628800"/>
                <a:ext cx="4032448" cy="5718232"/>
              </a:xfrm>
              <a:prstGeom prst="rect">
                <a:avLst/>
              </a:prstGeom>
              <a:blipFill rotWithShape="1">
                <a:blip r:embed="rId2"/>
                <a:stretch>
                  <a:fillRect l="-15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/>
          <p:cNvSpPr txBox="1"/>
          <p:nvPr/>
        </p:nvSpPr>
        <p:spPr>
          <a:xfrm>
            <a:off x="3470175" y="476672"/>
            <a:ext cx="18402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Řešení: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22090" y="5517231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jedné haldě v kaolínce u Buškovic je 37,68 m</a:t>
            </a:r>
            <a:r>
              <a:rPr lang="cs-CZ" baseline="30000" dirty="0" smtClean="0"/>
              <a:t>3</a:t>
            </a:r>
            <a:r>
              <a:rPr lang="cs-CZ" dirty="0" smtClean="0"/>
              <a:t> písku.</a:t>
            </a:r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27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tx2"/>
                </a:solidFill>
              </a:rPr>
              <a:t>Úlohy k procvičení:</a:t>
            </a:r>
            <a:endParaRPr lang="cs-CZ" sz="48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6844659"/>
              </p:ext>
            </p:extLst>
          </p:nvPr>
        </p:nvGraphicFramePr>
        <p:xfrm>
          <a:off x="457200" y="1600200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Proměnná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1.kužel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2.kužel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3.kužel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4.kužel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 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12,5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10,4dm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 mm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 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32,5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2 574 mm</a:t>
                      </a:r>
                      <a:r>
                        <a:rPr lang="cs-CZ" baseline="30000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1 732 dm</a:t>
                      </a:r>
                      <a:r>
                        <a:rPr lang="cs-CZ" baseline="30000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3568" y="4527367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Vypočítejte všechny chybějící údaje v tabulce </a:t>
            </a:r>
            <a:r>
              <a:rPr lang="cs-CZ" sz="2800" dirty="0" smtClean="0"/>
              <a:t>-                </a:t>
            </a:r>
            <a:r>
              <a:rPr lang="cs-CZ" sz="2800" b="1" dirty="0" smtClean="0"/>
              <a:t>r</a:t>
            </a:r>
            <a:r>
              <a:rPr lang="cs-CZ" sz="2800" dirty="0" smtClean="0"/>
              <a:t> je poloměr podstavy kužele, </a:t>
            </a:r>
            <a:r>
              <a:rPr lang="cs-CZ" sz="2800" b="1" dirty="0" smtClean="0"/>
              <a:t>v </a:t>
            </a:r>
            <a:r>
              <a:rPr lang="cs-CZ" sz="2800" dirty="0" smtClean="0"/>
              <a:t>je jeho výška, </a:t>
            </a:r>
            <a:r>
              <a:rPr lang="cs-CZ" sz="2800" b="1" dirty="0" smtClean="0"/>
              <a:t>s</a:t>
            </a:r>
            <a:r>
              <a:rPr lang="cs-CZ" sz="2800" dirty="0" smtClean="0"/>
              <a:t> délka jeho strany, </a:t>
            </a:r>
            <a:r>
              <a:rPr lang="cs-CZ" sz="2800" b="1" dirty="0" smtClean="0"/>
              <a:t>S </a:t>
            </a:r>
            <a:r>
              <a:rPr lang="cs-CZ" sz="2800" dirty="0" smtClean="0"/>
              <a:t>jeho povrch a </a:t>
            </a:r>
            <a:r>
              <a:rPr lang="cs-CZ" sz="2800" b="1" dirty="0" smtClean="0"/>
              <a:t>V</a:t>
            </a:r>
            <a:r>
              <a:rPr lang="cs-CZ" sz="2800" dirty="0" smtClean="0"/>
              <a:t> jeho objem.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6960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tx2"/>
                </a:solidFill>
              </a:rPr>
              <a:t>Řešení:</a:t>
            </a:r>
            <a:endParaRPr lang="cs-CZ" sz="48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6480895"/>
              </p:ext>
            </p:extLst>
          </p:nvPr>
        </p:nvGraphicFramePr>
        <p:xfrm>
          <a:off x="457200" y="1600200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Proměnná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1.kužel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2.kužel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3.kužel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4.kužel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 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12,5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10,4 dm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 mm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 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30 cm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15,3 dm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6,4mm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5 m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32,5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18,5 dm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21 mm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75,3 m</a:t>
                      </a:r>
                      <a:r>
                        <a:rPr lang="cs-CZ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1 767,1 cm</a:t>
                      </a:r>
                      <a:r>
                        <a:rPr lang="cs-CZ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944,3 dm</a:t>
                      </a:r>
                      <a:r>
                        <a:rPr lang="cs-CZ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2 574 mm</a:t>
                      </a:r>
                      <a:r>
                        <a:rPr lang="cs-CZ" baseline="30000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37,7 m</a:t>
                      </a:r>
                      <a:r>
                        <a:rPr lang="cs-CZ" baseline="30000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4 908,7 cm</a:t>
                      </a:r>
                      <a:r>
                        <a:rPr lang="cs-CZ" baseline="30000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1 732 dm</a:t>
                      </a:r>
                      <a:r>
                        <a:rPr lang="cs-CZ" baseline="30000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2 680,8 mm</a:t>
                      </a:r>
                      <a:r>
                        <a:rPr lang="cs-CZ" baseline="30000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Veselý obličej 2"/>
          <p:cNvSpPr/>
          <p:nvPr/>
        </p:nvSpPr>
        <p:spPr>
          <a:xfrm>
            <a:off x="2337548" y="4314800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3995936" y="4332909"/>
            <a:ext cx="914400" cy="914400"/>
          </a:xfrm>
          <a:prstGeom prst="smileyFace">
            <a:avLst>
              <a:gd name="adj" fmla="val 1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642845" y="4314800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302524" y="5415345"/>
            <a:ext cx="830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VÝHRA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95936" y="5418120"/>
            <a:ext cx="916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REMÍZA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5809" y="5415345"/>
            <a:ext cx="980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PROHRA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137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Program Microsoft Office 2010, Klipart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1351</TotalTime>
  <Words>645</Words>
  <Application>Microsoft Office PowerPoint</Application>
  <PresentationFormat>Předvádění na obrazovce (4:3)</PresentationFormat>
  <Paragraphs>158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ANOTACE</vt:lpstr>
      <vt:lpstr>Prezentace aplikace PowerPoint</vt:lpstr>
      <vt:lpstr>KUŽEL</vt:lpstr>
      <vt:lpstr>VLASTNOSTI KUŽELE:</vt:lpstr>
      <vt:lpstr>Prezentace aplikace PowerPoint</vt:lpstr>
      <vt:lpstr>Prezentace aplikace PowerPoint</vt:lpstr>
      <vt:lpstr>Prezentace aplikace PowerPoint</vt:lpstr>
      <vt:lpstr>1.úloha</vt:lpstr>
      <vt:lpstr>Řešení:</vt:lpstr>
      <vt:lpstr>2.úloha</vt:lpstr>
      <vt:lpstr>Prezentace aplikace PowerPoint</vt:lpstr>
      <vt:lpstr>Úlohy k procvičení:</vt:lpstr>
      <vt:lpstr>Řešení: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160</cp:revision>
  <dcterms:created xsi:type="dcterms:W3CDTF">2013-03-11T16:19:20Z</dcterms:created>
  <dcterms:modified xsi:type="dcterms:W3CDTF">2013-06-02T16:14:41Z</dcterms:modified>
</cp:coreProperties>
</file>