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900862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VY_32_INOVACE_1815_TĚLESA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slovních úloh na objem a povrch kužele, jehlanu a koule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závěrečné procvičení               a zopakování  výpočtů objemů a povrchů těles – koule, jehlanu a kužele.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/>
              <a:t>3</a:t>
            </a:r>
            <a:r>
              <a:rPr lang="cs-CZ" sz="3600" dirty="0" smtClean="0"/>
              <a:t>. 6.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kužel, jehlan, koule, podstava, plášť, výška tělesa, objem a  povrch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1.úloha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4848" y="1268760"/>
            <a:ext cx="8517632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Střecha věže má tvar pravidelného čtyřbokého jehlanu, jehož podstavná hrana je dlouhá 10 m  a boční stěna svírá s podstavou úhel o velikosti 60°. Vypočítejte, </a:t>
            </a:r>
          </a:p>
          <a:p>
            <a:pPr marL="0" indent="0">
              <a:buNone/>
            </a:pPr>
            <a:r>
              <a:rPr lang="cs-CZ" dirty="0" smtClean="0"/>
              <a:t>kolik budeme </a:t>
            </a:r>
          </a:p>
          <a:p>
            <a:pPr marL="0" indent="0">
              <a:buNone/>
            </a:pPr>
            <a:r>
              <a:rPr lang="cs-CZ" dirty="0" smtClean="0"/>
              <a:t>potřebovat kanadské </a:t>
            </a:r>
          </a:p>
          <a:p>
            <a:pPr marL="0" indent="0">
              <a:buNone/>
            </a:pPr>
            <a:r>
              <a:rPr lang="cs-CZ" dirty="0" smtClean="0"/>
              <a:t>šindele (střešní krytiny) </a:t>
            </a:r>
          </a:p>
          <a:p>
            <a:pPr marL="0" indent="0">
              <a:buNone/>
            </a:pPr>
            <a:r>
              <a:rPr lang="cs-CZ" dirty="0" smtClean="0"/>
              <a:t>na pokrytí celé střechy. </a:t>
            </a:r>
          </a:p>
          <a:p>
            <a:pPr marL="0" indent="0">
              <a:buNone/>
            </a:pPr>
            <a:r>
              <a:rPr lang="cs-CZ" dirty="0" smtClean="0"/>
              <a:t>Počítejte s odpadem</a:t>
            </a:r>
          </a:p>
          <a:p>
            <a:pPr marL="0" indent="0">
              <a:buNone/>
            </a:pPr>
            <a:r>
              <a:rPr lang="cs-CZ" dirty="0" smtClean="0"/>
              <a:t>15 % 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rofesor\AppData\Local\Microsoft\Windows\Temporary Internet Files\Content.IE5\KN3H6OK7\MP900407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52936"/>
            <a:ext cx="439248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57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267744" y="3645024"/>
            <a:ext cx="2016224" cy="914400"/>
          </a:xfrm>
          <a:prstGeom prst="parallelogram">
            <a:avLst>
              <a:gd name="adj" fmla="val 67424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267744" y="3645024"/>
            <a:ext cx="2016224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15816" y="3645024"/>
            <a:ext cx="792088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311860" y="2420888"/>
            <a:ext cx="0" cy="1681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915816" y="2420888"/>
            <a:ext cx="396044" cy="1224136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11860" y="2420888"/>
            <a:ext cx="972108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267744" y="2420888"/>
            <a:ext cx="1044116" cy="213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11860" y="2420888"/>
            <a:ext cx="396044" cy="213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3707904" y="4559424"/>
            <a:ext cx="1080120" cy="74178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790047" y="5314916"/>
            <a:ext cx="3310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ú</a:t>
            </a:r>
            <a:r>
              <a:rPr lang="cs-CZ" dirty="0" smtClean="0">
                <a:solidFill>
                  <a:srgbClr val="FF0000"/>
                </a:solidFill>
              </a:rPr>
              <a:t>hel podstavy a boční stěny = 60°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22111" y="4589721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= 10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995936" y="3917558"/>
            <a:ext cx="987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 = 10 m</a:t>
            </a:r>
          </a:p>
        </p:txBody>
      </p:sp>
      <p:sp>
        <p:nvSpPr>
          <p:cNvPr id="26" name="Rovnoramenný trojúhelník 25"/>
          <p:cNvSpPr/>
          <p:nvPr/>
        </p:nvSpPr>
        <p:spPr>
          <a:xfrm>
            <a:off x="6445500" y="2347156"/>
            <a:ext cx="1438868" cy="1755068"/>
          </a:xfrm>
          <a:prstGeom prst="triangl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6" idx="0"/>
            <a:endCxn id="26" idx="3"/>
          </p:cNvCxnSpPr>
          <p:nvPr/>
        </p:nvCxnSpPr>
        <p:spPr>
          <a:xfrm>
            <a:off x="7164934" y="2347156"/>
            <a:ext cx="0" cy="1755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328135" y="4102224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5500" y="4102224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04829" y="3207178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baseline="-25000" dirty="0" err="1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Oblouk 31"/>
          <p:cNvSpPr/>
          <p:nvPr/>
        </p:nvSpPr>
        <p:spPr>
          <a:xfrm>
            <a:off x="6984430" y="3917558"/>
            <a:ext cx="343706" cy="553998"/>
          </a:xfrm>
          <a:prstGeom prst="arc">
            <a:avLst>
              <a:gd name="adj1" fmla="val 16200000"/>
              <a:gd name="adj2" fmla="val 198337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471774" y="3825225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60°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043608" y="1556792"/>
            <a:ext cx="4047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Střecha věže = pravidelný čtyřboký jehlan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ym typeface="Wingdings" pitchFamily="2" charset="2"/>
              </a:rPr>
              <a:t> podstava ve tvaru čtverce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67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260648"/>
                <a:ext cx="8229600" cy="6192688"/>
              </a:xfrm>
            </p:spPr>
            <p:txBody>
              <a:bodyPr/>
              <a:lstStyle/>
              <a:p>
                <a:r>
                  <a:rPr lang="cs-CZ" dirty="0" smtClean="0"/>
                  <a:t>množství krytiny = obsah pláště </a:t>
                </a:r>
                <a:r>
                  <a:rPr lang="cs-CZ" dirty="0" smtClean="0">
                    <a:sym typeface="Wingdings" pitchFamily="2" charset="2"/>
                  </a:rPr>
                  <a:t> obsah 4 shodných rovnoramenných trojúhelníků</a:t>
                </a:r>
              </a:p>
              <a:p>
                <a:endParaRPr lang="cs-CZ" dirty="0">
                  <a:sym typeface="Wingdings" pitchFamily="2" charset="2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:r>
                  <a:rPr lang="cs-CZ" dirty="0" err="1" smtClean="0"/>
                  <a:t>S</a:t>
                </a:r>
                <a:r>
                  <a:rPr lang="cs-CZ" baseline="-25000" dirty="0" err="1" smtClean="0"/>
                  <a:t>pl</a:t>
                </a:r>
                <a:r>
                  <a:rPr lang="cs-CZ" dirty="0" smtClean="0"/>
                  <a:t> = 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dirty="0" smtClean="0">
                    <a:sym typeface="Wingdings" pitchFamily="2" charset="2"/>
                  </a:rPr>
                  <a:t> 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r>
                  <a:rPr lang="cs-CZ" b="1" baseline="-25000" dirty="0" smtClean="0">
                    <a:sym typeface="Wingdings" pitchFamily="2" charset="2"/>
                  </a:rPr>
                  <a:t> </a:t>
                </a:r>
                <a:r>
                  <a:rPr lang="cs-CZ" b="1" dirty="0" smtClean="0">
                    <a:sym typeface="Wingdings" pitchFamily="2" charset="2"/>
                  </a:rPr>
                  <a:t> = 2 . a . </a:t>
                </a:r>
                <a:r>
                  <a:rPr lang="cs-CZ" b="1" dirty="0" err="1" smtClean="0">
                    <a:sym typeface="Wingdings" pitchFamily="2" charset="2"/>
                  </a:rPr>
                  <a:t>v</a:t>
                </a:r>
                <a:r>
                  <a:rPr lang="cs-CZ" b="1" baseline="-25000" dirty="0" err="1" smtClean="0">
                    <a:sym typeface="Wingdings" pitchFamily="2" charset="2"/>
                  </a:rPr>
                  <a:t>a</a:t>
                </a:r>
                <a:endParaRPr lang="cs-CZ" b="1" dirty="0" smtClean="0">
                  <a:sym typeface="Wingdings" pitchFamily="2" charset="2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260648"/>
                <a:ext cx="8229600" cy="6192688"/>
              </a:xfrm>
              <a:blipFill rotWithShape="1">
                <a:blip r:embed="rId2"/>
                <a:stretch>
                  <a:fillRect l="-1704" t="-14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avoúhlý trojúhelník 3"/>
          <p:cNvSpPr/>
          <p:nvPr/>
        </p:nvSpPr>
        <p:spPr>
          <a:xfrm>
            <a:off x="884248" y="3068960"/>
            <a:ext cx="1383495" cy="1778496"/>
          </a:xfrm>
          <a:prstGeom prst="rt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99481" y="447812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60°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40972" y="4847456"/>
                <a:ext cx="870046" cy="4614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5 m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0972" y="4847456"/>
                <a:ext cx="870046" cy="461473"/>
              </a:xfrm>
              <a:prstGeom prst="rect">
                <a:avLst/>
              </a:prstGeom>
              <a:blipFill rotWithShape="1">
                <a:blip r:embed="rId3"/>
                <a:stretch>
                  <a:fillRect r="-5594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38867" y="3778648"/>
            <a:ext cx="732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v</a:t>
            </a:r>
            <a:r>
              <a:rPr lang="cs-CZ" sz="2000" baseline="-25000" dirty="0" err="1" smtClean="0"/>
              <a:t>a</a:t>
            </a:r>
            <a:r>
              <a:rPr lang="cs-CZ" sz="2000" dirty="0"/>
              <a:t> </a:t>
            </a:r>
            <a:r>
              <a:rPr lang="cs-CZ" sz="2000" dirty="0" smtClean="0"/>
              <a:t>= x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555776" y="3343006"/>
                <a:ext cx="1311578" cy="18894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tg 60°=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x = 5. tg 60°</a:t>
                </a:r>
              </a:p>
              <a:p>
                <a:r>
                  <a:rPr lang="cs-CZ" dirty="0" smtClean="0"/>
                  <a:t>x = 5 . 1,732</a:t>
                </a:r>
              </a:p>
              <a:p>
                <a:r>
                  <a:rPr lang="cs-CZ" u="sng" dirty="0"/>
                  <a:t>x</a:t>
                </a:r>
                <a:r>
                  <a:rPr lang="cs-CZ" u="sng" dirty="0" smtClean="0"/>
                  <a:t> = 8,7 m </a:t>
                </a:r>
              </a:p>
              <a:p>
                <a:endParaRPr lang="cs-CZ" u="sng" dirty="0"/>
              </a:p>
              <a:p>
                <a:r>
                  <a:rPr lang="cs-CZ" dirty="0" err="1"/>
                  <a:t>v</a:t>
                </a:r>
                <a:r>
                  <a:rPr lang="cs-CZ" baseline="-25000" dirty="0" err="1" smtClean="0"/>
                  <a:t>a</a:t>
                </a:r>
                <a:r>
                  <a:rPr lang="cs-CZ" dirty="0" smtClean="0"/>
                  <a:t> = 8,7 m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3343006"/>
                <a:ext cx="1311578" cy="1889492"/>
              </a:xfrm>
              <a:prstGeom prst="rect">
                <a:avLst/>
              </a:prstGeom>
              <a:blipFill rotWithShape="1">
                <a:blip r:embed="rId4"/>
                <a:stretch>
                  <a:fillRect l="-4651" r="-3256" b="-4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499992" y="3343006"/>
            <a:ext cx="1596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ym typeface="Wingdings" pitchFamily="2" charset="2"/>
              </a:rPr>
              <a:t>S</a:t>
            </a:r>
            <a:r>
              <a:rPr lang="cs-CZ" b="1" baseline="-25000" dirty="0" err="1">
                <a:sym typeface="Wingdings" pitchFamily="2" charset="2"/>
              </a:rPr>
              <a:t>pl</a:t>
            </a:r>
            <a:r>
              <a:rPr lang="cs-CZ" b="1" baseline="-25000" dirty="0">
                <a:sym typeface="Wingdings" pitchFamily="2" charset="2"/>
              </a:rPr>
              <a:t> </a:t>
            </a:r>
            <a:r>
              <a:rPr lang="cs-CZ" b="1" dirty="0">
                <a:sym typeface="Wingdings" pitchFamily="2" charset="2"/>
              </a:rPr>
              <a:t> = 2 . a . </a:t>
            </a:r>
            <a:r>
              <a:rPr lang="cs-CZ" b="1" dirty="0" err="1" smtClean="0">
                <a:sym typeface="Wingdings" pitchFamily="2" charset="2"/>
              </a:rPr>
              <a:t>v</a:t>
            </a:r>
            <a:r>
              <a:rPr lang="cs-CZ" b="1" baseline="-25000" dirty="0" err="1" smtClean="0">
                <a:sym typeface="Wingdings" pitchFamily="2" charset="2"/>
              </a:rPr>
              <a:t>a</a:t>
            </a:r>
            <a:endParaRPr lang="cs-CZ" b="1" baseline="-25000" dirty="0" smtClean="0">
              <a:sym typeface="Wingdings" pitchFamily="2" charset="2"/>
            </a:endParaRPr>
          </a:p>
          <a:p>
            <a:r>
              <a:rPr lang="cs-CZ" dirty="0" err="1" smtClean="0"/>
              <a:t>S</a:t>
            </a:r>
            <a:r>
              <a:rPr lang="cs-CZ" baseline="-25000" dirty="0" err="1" smtClean="0"/>
              <a:t>pl</a:t>
            </a:r>
            <a:r>
              <a:rPr lang="cs-CZ" dirty="0" smtClean="0"/>
              <a:t> = 2 . 10 . 8,7</a:t>
            </a:r>
          </a:p>
          <a:p>
            <a:r>
              <a:rPr lang="cs-CZ" dirty="0" err="1" smtClean="0"/>
              <a:t>S</a:t>
            </a:r>
            <a:r>
              <a:rPr lang="cs-CZ" baseline="-25000" dirty="0" err="1" smtClean="0"/>
              <a:t>pl</a:t>
            </a:r>
            <a:r>
              <a:rPr lang="cs-CZ" dirty="0" smtClean="0"/>
              <a:t> = 20 . 8,7</a:t>
            </a:r>
          </a:p>
          <a:p>
            <a:r>
              <a:rPr lang="cs-CZ" u="sng" dirty="0" err="1" smtClean="0"/>
              <a:t>S</a:t>
            </a:r>
            <a:r>
              <a:rPr lang="cs-CZ" u="sng" baseline="-25000" dirty="0" err="1" smtClean="0"/>
              <a:t>pl</a:t>
            </a:r>
            <a:r>
              <a:rPr lang="cs-CZ" u="sng" dirty="0" smtClean="0"/>
              <a:t> = 174 m</a:t>
            </a:r>
            <a:r>
              <a:rPr lang="cs-CZ" u="sng" baseline="30000" dirty="0" smtClean="0"/>
              <a:t>2</a:t>
            </a:r>
            <a:endParaRPr lang="cs-CZ" u="sng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367833"/>
            <a:ext cx="21499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100 %  …..  174 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 1 %      …..  1,74 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15 %   …..  15 . 1,74 =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= </a:t>
            </a:r>
            <a:r>
              <a:rPr lang="cs-CZ" u="sng" dirty="0" smtClean="0"/>
              <a:t>26,1 m</a:t>
            </a:r>
            <a:r>
              <a:rPr lang="cs-CZ" u="sng" baseline="30000" dirty="0" smtClean="0"/>
              <a:t>2</a:t>
            </a:r>
            <a:endParaRPr lang="cs-CZ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8448" y="4907318"/>
            <a:ext cx="228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174 + 26,1 =  200,1 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11218" y="5517232"/>
            <a:ext cx="4771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pokrytí střechy budeme potřebovat 200,1 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135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2.úloha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 ocelového válečku o průměru 60 mm a výšce 90 mm byl opracován kužel o stejné výšce           a průměru 5 cm. Vypočítejte hmotnost nové </a:t>
            </a:r>
            <a:r>
              <a:rPr lang="cs-CZ" dirty="0" smtClean="0"/>
              <a:t>součástky. </a:t>
            </a:r>
            <a:r>
              <a:rPr lang="cs-CZ" dirty="0" smtClean="0"/>
              <a:t>Velikost odpadu vyjádřete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procentech. (</a:t>
            </a:r>
            <a:r>
              <a:rPr lang="el-GR" dirty="0" smtClean="0"/>
              <a:t>ρ</a:t>
            </a:r>
            <a:r>
              <a:rPr lang="cs-CZ" dirty="0"/>
              <a:t> </a:t>
            </a:r>
            <a:r>
              <a:rPr lang="cs-CZ" dirty="0" smtClean="0"/>
              <a:t>= 7,8 kg/dm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Vývojový diagram: paměť s přímým přístupem 3"/>
          <p:cNvSpPr/>
          <p:nvPr/>
        </p:nvSpPr>
        <p:spPr>
          <a:xfrm>
            <a:off x="1475656" y="4592813"/>
            <a:ext cx="1872208" cy="1117848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211960" y="4939315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119192" y="4658622"/>
            <a:ext cx="720080" cy="9862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6" idx="0"/>
          </p:cNvCxnSpPr>
          <p:nvPr/>
        </p:nvCxnSpPr>
        <p:spPr>
          <a:xfrm>
            <a:off x="6479232" y="4658622"/>
            <a:ext cx="1549152" cy="493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6" idx="4"/>
          </p:cNvCxnSpPr>
          <p:nvPr/>
        </p:nvCxnSpPr>
        <p:spPr>
          <a:xfrm flipV="1">
            <a:off x="6479232" y="5151737"/>
            <a:ext cx="1549152" cy="493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34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Válec: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763688" y="1988840"/>
            <a:ext cx="1490464" cy="219682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2451" y="4062553"/>
            <a:ext cx="179247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 = 60 mm</a:t>
            </a:r>
          </a:p>
          <a:p>
            <a:r>
              <a:rPr lang="cs-CZ" dirty="0" smtClean="0"/>
              <a:t>r =  30 mm</a:t>
            </a:r>
          </a:p>
          <a:p>
            <a:r>
              <a:rPr lang="cs-CZ" u="sng" dirty="0" smtClean="0"/>
              <a:t>v =  90 mm</a:t>
            </a:r>
          </a:p>
          <a:p>
            <a:r>
              <a:rPr lang="cs-CZ" b="1" dirty="0" smtClean="0"/>
              <a:t>V = </a:t>
            </a:r>
            <a:r>
              <a:rPr lang="el-GR" b="1" dirty="0" smtClean="0"/>
              <a:t>π</a:t>
            </a:r>
            <a:r>
              <a:rPr lang="cs-CZ" b="1" dirty="0" smtClean="0"/>
              <a:t>.r</a:t>
            </a:r>
            <a:r>
              <a:rPr lang="cs-CZ" b="1" baseline="30000" dirty="0" smtClean="0"/>
              <a:t>2</a:t>
            </a:r>
            <a:r>
              <a:rPr lang="cs-CZ" b="1" dirty="0" smtClean="0"/>
              <a:t>.v</a:t>
            </a:r>
          </a:p>
          <a:p>
            <a:r>
              <a:rPr lang="cs-CZ" dirty="0" smtClean="0"/>
              <a:t>V = 3,14. 30</a:t>
            </a:r>
            <a:r>
              <a:rPr lang="cs-CZ" baseline="30000" dirty="0" smtClean="0"/>
              <a:t>2</a:t>
            </a:r>
            <a:r>
              <a:rPr lang="cs-CZ" dirty="0" smtClean="0"/>
              <a:t>.90</a:t>
            </a:r>
          </a:p>
          <a:p>
            <a:r>
              <a:rPr lang="cs-CZ" dirty="0" smtClean="0"/>
              <a:t>V = 3,14. 900.90</a:t>
            </a:r>
          </a:p>
          <a:p>
            <a:r>
              <a:rPr lang="cs-CZ" dirty="0" smtClean="0"/>
              <a:t>V = 3,14. 81 000</a:t>
            </a:r>
          </a:p>
          <a:p>
            <a:r>
              <a:rPr lang="cs-CZ" u="sng" dirty="0" smtClean="0"/>
              <a:t>V = 254 340 mm</a:t>
            </a:r>
            <a:r>
              <a:rPr lang="cs-CZ" u="sng" baseline="30000" dirty="0" smtClean="0"/>
              <a:t>3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7496" y="1556791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Kužel: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6012160" y="3087252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7" idx="2"/>
          </p:cNvCxnSpPr>
          <p:nvPr/>
        </p:nvCxnSpPr>
        <p:spPr>
          <a:xfrm flipV="1">
            <a:off x="6012160" y="1700808"/>
            <a:ext cx="756084" cy="1843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6"/>
          </p:cNvCxnSpPr>
          <p:nvPr/>
        </p:nvCxnSpPr>
        <p:spPr>
          <a:xfrm flipH="1" flipV="1">
            <a:off x="6768244" y="1700808"/>
            <a:ext cx="756084" cy="1843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47792" y="3816332"/>
                <a:ext cx="1848583" cy="25545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d = 50 mm</a:t>
                </a:r>
              </a:p>
              <a:p>
                <a:r>
                  <a:rPr lang="cs-CZ" dirty="0" smtClean="0"/>
                  <a:t> r = 25 mm</a:t>
                </a:r>
              </a:p>
              <a:p>
                <a:r>
                  <a:rPr lang="cs-CZ" u="sng" dirty="0" smtClean="0"/>
                  <a:t> v = 90 mm</a:t>
                </a:r>
              </a:p>
              <a:p>
                <a:r>
                  <a:rPr lang="cs-CZ" b="1" dirty="0" smtClean="0"/>
                  <a:t>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.</m:t>
                    </m:r>
                    <m:r>
                      <a:rPr lang="el-GR" b="1" i="0" smtClean="0">
                        <a:latin typeface="Cambria Math"/>
                      </a:rPr>
                      <m:t>𝛑</m:t>
                    </m:r>
                  </m:oMath>
                </a14:m>
                <a:r>
                  <a:rPr lang="cs-CZ" b="1" dirty="0" smtClean="0"/>
                  <a:t> . r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.v</a:t>
                </a:r>
                <a:r>
                  <a:rPr lang="cs-CZ" dirty="0" smtClean="0"/>
                  <a:t> </a:t>
                </a:r>
              </a:p>
              <a:p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3,14. 25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.90</a:t>
                </a:r>
              </a:p>
              <a:p>
                <a:r>
                  <a:rPr lang="cs-CZ" dirty="0" smtClean="0"/>
                  <a:t>V = 3,14.625. 30</a:t>
                </a:r>
              </a:p>
              <a:p>
                <a:r>
                  <a:rPr lang="cs-CZ" dirty="0" smtClean="0"/>
                  <a:t>V = 3,14. 18 750</a:t>
                </a:r>
              </a:p>
              <a:p>
                <a:r>
                  <a:rPr lang="cs-CZ" u="sng" dirty="0" smtClean="0"/>
                  <a:t>V = 58 875 mm</a:t>
                </a:r>
                <a:r>
                  <a:rPr lang="cs-CZ" u="sng" baseline="30000" dirty="0" smtClean="0"/>
                  <a:t>3</a:t>
                </a:r>
                <a:endParaRPr lang="cs-CZ" u="sng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7792" y="3816332"/>
                <a:ext cx="1848583" cy="2554545"/>
              </a:xfrm>
              <a:prstGeom prst="rect">
                <a:avLst/>
              </a:prstGeom>
              <a:blipFill rotWithShape="1">
                <a:blip r:embed="rId2"/>
                <a:stretch>
                  <a:fillRect l="-2640" t="-1193" r="-2310" b="-2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536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0480"/>
          </a:xfrm>
        </p:spPr>
        <p:txBody>
          <a:bodyPr/>
          <a:lstStyle/>
          <a:p>
            <a:pPr marL="0" indent="0">
              <a:buNone/>
            </a:pPr>
            <a:r>
              <a:rPr lang="el-GR" dirty="0" smtClean="0"/>
              <a:t>ρ</a:t>
            </a:r>
            <a:r>
              <a:rPr lang="cs-CZ" dirty="0" smtClean="0"/>
              <a:t> = 7,8 kg/dm</a:t>
            </a:r>
            <a:r>
              <a:rPr lang="cs-CZ" baseline="30000" dirty="0" smtClean="0"/>
              <a:t>3   </a:t>
            </a:r>
            <a:r>
              <a:rPr lang="cs-CZ" dirty="0" smtClean="0"/>
              <a:t>V = 58 875 mm</a:t>
            </a:r>
            <a:r>
              <a:rPr lang="cs-CZ" baseline="30000" dirty="0" smtClean="0"/>
              <a:t>3</a:t>
            </a:r>
            <a:r>
              <a:rPr lang="cs-CZ" dirty="0" smtClean="0"/>
              <a:t>= 0,058 875 dm</a:t>
            </a:r>
            <a:r>
              <a:rPr lang="cs-CZ" baseline="30000" dirty="0" smtClean="0"/>
              <a:t>3</a:t>
            </a:r>
          </a:p>
          <a:p>
            <a:pPr marL="0" indent="0">
              <a:buNone/>
            </a:pPr>
            <a:r>
              <a:rPr lang="cs-CZ" b="1" dirty="0"/>
              <a:t>ρ</a:t>
            </a:r>
            <a:r>
              <a:rPr lang="cs-CZ" dirty="0" smtClean="0"/>
              <a:t> </a:t>
            </a:r>
            <a:r>
              <a:rPr lang="cs-CZ" b="1" dirty="0" smtClean="0"/>
              <a:t>= m : V   </a:t>
            </a:r>
            <a:r>
              <a:rPr lang="cs-CZ" b="1" dirty="0" smtClean="0">
                <a:sym typeface="Wingdings" pitchFamily="2" charset="2"/>
              </a:rPr>
              <a:t>   m = </a:t>
            </a:r>
            <a:r>
              <a:rPr lang="el-GR" b="1" dirty="0" smtClean="0">
                <a:sym typeface="Wingdings" pitchFamily="2" charset="2"/>
              </a:rPr>
              <a:t>ρ</a:t>
            </a:r>
            <a:r>
              <a:rPr lang="cs-CZ" b="1" dirty="0" smtClean="0">
                <a:sym typeface="Wingdings" pitchFamily="2" charset="2"/>
              </a:rPr>
              <a:t> . V</a:t>
            </a:r>
            <a:endParaRPr lang="cs-CZ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      m = 7,8 . 0,058 875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      m = 0,459 225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      </a:t>
            </a:r>
            <a:r>
              <a:rPr lang="cs-CZ" u="sng" dirty="0" smtClean="0">
                <a:sym typeface="Wingdings" pitchFamily="2" charset="2"/>
              </a:rPr>
              <a:t>m = 0,5 kg</a:t>
            </a:r>
          </a:p>
          <a:p>
            <a:pPr marL="0" indent="0">
              <a:buNone/>
            </a:pPr>
            <a:endParaRPr lang="cs-CZ" u="sng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b="1" dirty="0" smtClean="0">
                <a:sym typeface="Wingdings" pitchFamily="2" charset="2"/>
              </a:rPr>
              <a:t>Hmotnost ocelové součástky je asi 0,5 kg</a:t>
            </a:r>
            <a:r>
              <a:rPr lang="cs-CZ" dirty="0" smtClean="0">
                <a:sym typeface="Wingdings" pitchFamily="2" charset="2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080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válce</a:t>
            </a:r>
            <a:r>
              <a:rPr lang="cs-CZ" dirty="0" smtClean="0"/>
              <a:t> –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kužele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254 340 mm</a:t>
            </a:r>
            <a:r>
              <a:rPr lang="cs-CZ" baseline="30000" dirty="0" smtClean="0"/>
              <a:t>3</a:t>
            </a:r>
            <a:r>
              <a:rPr lang="cs-CZ" dirty="0" smtClean="0"/>
              <a:t> – 58 875 mm</a:t>
            </a:r>
            <a:r>
              <a:rPr lang="cs-CZ" baseline="30000" dirty="0" smtClean="0"/>
              <a:t>3</a:t>
            </a:r>
            <a:r>
              <a:rPr lang="cs-CZ" dirty="0" smtClean="0"/>
              <a:t>= </a:t>
            </a:r>
            <a:r>
              <a:rPr lang="cs-CZ" u="sng" dirty="0" smtClean="0"/>
              <a:t>195 465 mm</a:t>
            </a:r>
            <a:r>
              <a:rPr lang="cs-CZ" u="sng" baseline="30000" dirty="0" smtClean="0"/>
              <a:t>3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100 %  ….. </a:t>
            </a:r>
            <a:r>
              <a:rPr lang="cs-CZ" dirty="0"/>
              <a:t>254 340 </a:t>
            </a:r>
            <a:r>
              <a:rPr lang="cs-CZ" dirty="0" smtClean="0"/>
              <a:t>mm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x   %  …..  195 465 mm</a:t>
            </a:r>
            <a:r>
              <a:rPr lang="cs-CZ" u="sng" baseline="30000" dirty="0" smtClean="0"/>
              <a:t>3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1 %  …..  2 543,40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x %  …..  195 465 : 2 543,40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u="sng" dirty="0" smtClean="0"/>
              <a:t>x = 76,85 %</a:t>
            </a:r>
            <a:endParaRPr lang="cs-CZ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                            </a:t>
            </a:r>
            <a:r>
              <a:rPr lang="cs-CZ" b="1" dirty="0" smtClean="0"/>
              <a:t>Velikost odpadu je 76,85 %.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4826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3.úloha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Vypočítej v dm</a:t>
            </a:r>
            <a:r>
              <a:rPr lang="cs-CZ" baseline="30000" dirty="0" smtClean="0"/>
              <a:t>2</a:t>
            </a:r>
            <a:r>
              <a:rPr lang="cs-CZ" dirty="0" smtClean="0"/>
              <a:t> povrch míče na basketbal            s průměrem 28 cm. Kolik dm</a:t>
            </a:r>
            <a:r>
              <a:rPr lang="cs-CZ" baseline="30000" dirty="0" smtClean="0"/>
              <a:t>3</a:t>
            </a:r>
            <a:r>
              <a:rPr lang="cs-CZ" dirty="0" smtClean="0"/>
              <a:t> vzduchu je             v tomto míči?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profesor\AppData\Local\Microsoft\Windows\Temporary Internet Files\Content.IE5\EBJTG7ZE\MP9004222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6912"/>
            <a:ext cx="4442792" cy="32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KN3H6OK7\MP9003873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10" y="3429000"/>
            <a:ext cx="3081536" cy="30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51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412776"/>
                <a:ext cx="8229600" cy="5184576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d = 28 cm            S = 4.</a:t>
                </a:r>
                <a:r>
                  <a:rPr lang="el-GR" dirty="0" smtClean="0"/>
                  <a:t>π</a:t>
                </a:r>
                <a:r>
                  <a:rPr lang="cs-CZ" dirty="0" smtClean="0"/>
                  <a:t>.r</a:t>
                </a:r>
                <a:r>
                  <a:rPr lang="cs-CZ" baseline="30000" dirty="0" smtClean="0"/>
                  <a:t>2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u="sng" dirty="0" smtClean="0"/>
                  <a:t>r  = 14 cm</a:t>
                </a:r>
                <a:r>
                  <a:rPr lang="cs-CZ" dirty="0" smtClean="0"/>
                  <a:t>            S = 4. 3,14. 14</a:t>
                </a:r>
                <a:r>
                  <a:rPr lang="cs-CZ" baseline="30000" dirty="0" smtClean="0"/>
                  <a:t>2</a:t>
                </a:r>
                <a:endParaRPr lang="cs-CZ" u="sng" dirty="0" smtClean="0"/>
              </a:p>
              <a:p>
                <a:pPr marL="0" indent="0">
                  <a:buNone/>
                </a:pPr>
                <a:r>
                  <a:rPr lang="cs-CZ" dirty="0" smtClean="0"/>
                  <a:t>S = ? dm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            S = 12,56 . 196</a:t>
                </a:r>
                <a:r>
                  <a:rPr lang="cs-CZ" baseline="30000" dirty="0" smtClean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V = ? dm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           S = 2 461,76 cm</a:t>
                </a:r>
                <a:r>
                  <a:rPr lang="cs-CZ" baseline="30000" dirty="0" smtClean="0"/>
                  <a:t>2  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baseline="30000" dirty="0"/>
                  <a:t> </a:t>
                </a:r>
                <a:r>
                  <a:rPr lang="cs-CZ" baseline="30000" dirty="0" smtClean="0"/>
                  <a:t>                                           </a:t>
                </a:r>
                <a:r>
                  <a:rPr lang="cs-CZ" u="sng" dirty="0" smtClean="0"/>
                  <a:t>S = 24,6 dm</a:t>
                </a:r>
                <a:r>
                  <a:rPr lang="cs-CZ" u="sng" baseline="30000" dirty="0" smtClean="0"/>
                  <a:t>2</a:t>
                </a:r>
                <a:r>
                  <a:rPr lang="cs-CZ" baseline="30000" dirty="0" smtClean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baseline="30000" dirty="0" smtClean="0"/>
                  <a:t> </a:t>
                </a:r>
                <a:r>
                  <a:rPr lang="cs-CZ" dirty="0" smtClean="0"/>
                  <a:t> </a:t>
                </a:r>
                <a:r>
                  <a:rPr lang="el-GR" dirty="0" smtClean="0"/>
                  <a:t>π</a:t>
                </a:r>
                <a:r>
                  <a:rPr lang="cs-CZ" dirty="0" smtClean="0"/>
                  <a:t>. r</a:t>
                </a:r>
                <a:r>
                  <a:rPr lang="cs-CZ" baseline="30000" dirty="0" smtClean="0"/>
                  <a:t>3  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baseline="30000" dirty="0"/>
                  <a:t>	</a:t>
                </a:r>
                <a:r>
                  <a:rPr lang="cs-CZ" baseline="30000" dirty="0" smtClean="0"/>
                  <a:t>				</a:t>
                </a:r>
                <a:r>
                  <a:rPr lang="cs-CZ" dirty="0" smtClean="0"/>
                  <a:t>V = 4. 3,14. 14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:3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V = 12,56 . 2 744 :3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V = 34 464,64 : 3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V = 11 488,21333 cm</a:t>
                </a:r>
                <a:r>
                  <a:rPr lang="cs-CZ" baseline="30000" dirty="0" smtClean="0"/>
                  <a:t>3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</a:t>
                </a:r>
                <a:r>
                  <a:rPr lang="cs-CZ" u="sng" dirty="0" smtClean="0"/>
                  <a:t>V = 11,5 dm</a:t>
                </a:r>
                <a:r>
                  <a:rPr lang="cs-CZ" u="sng" baseline="30000" dirty="0" smtClean="0"/>
                  <a:t>3</a:t>
                </a:r>
              </a:p>
              <a:p>
                <a:pPr marL="0" indent="0">
                  <a:buNone/>
                </a:pPr>
                <a:endParaRPr lang="cs-CZ" u="sng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Povrch basketbalového míče je asi 24,6 dm</a:t>
                </a:r>
                <a:r>
                  <a:rPr lang="cs-CZ" b="1" baseline="30000" dirty="0" smtClean="0"/>
                  <a:t>2</a:t>
                </a:r>
                <a:r>
                  <a:rPr lang="cs-CZ" b="1" dirty="0"/>
                  <a:t> </a:t>
                </a:r>
                <a:r>
                  <a:rPr lang="cs-CZ" b="1" dirty="0" smtClean="0"/>
                  <a:t>a je v něm asi 11,5 dm</a:t>
                </a:r>
                <a:r>
                  <a:rPr lang="cs-CZ" b="1" baseline="30000" dirty="0" smtClean="0"/>
                  <a:t>3 </a:t>
                </a:r>
                <a:r>
                  <a:rPr lang="cs-CZ" b="1" dirty="0" smtClean="0"/>
                  <a:t>vzduchu.</a:t>
                </a:r>
              </a:p>
              <a:p>
                <a:pPr marL="0" indent="0">
                  <a:buNone/>
                </a:pPr>
                <a:r>
                  <a:rPr lang="cs-CZ" baseline="30000" dirty="0" smtClean="0"/>
                  <a:t>        </a:t>
                </a:r>
                <a:r>
                  <a:rPr lang="cs-CZ" dirty="0" smtClean="0"/>
                  <a:t> 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412776"/>
                <a:ext cx="8229600" cy="5184576"/>
              </a:xfrm>
              <a:blipFill rotWithShape="1">
                <a:blip r:embed="rId2"/>
                <a:stretch>
                  <a:fillRect l="-963" t="-1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profesor\AppData\Local\Microsoft\Windows\Temporary Internet Files\Content.IE5\KN3H6OK7\MP9003873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976"/>
            <a:ext cx="269289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fesor\AppData\Local\Microsoft\Windows\Temporary Internet Files\Content.IE5\KN3H6OK7\MP9003873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648" y="876610"/>
            <a:ext cx="269289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01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1542</TotalTime>
  <Words>605</Words>
  <Application>Microsoft Office PowerPoint</Application>
  <PresentationFormat>Předvádění na obrazovce (4:3)</PresentationFormat>
  <Paragraphs>117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1.úloha</vt:lpstr>
      <vt:lpstr>Řešení:</vt:lpstr>
      <vt:lpstr>Prezentace aplikace PowerPoint</vt:lpstr>
      <vt:lpstr>2.úloha</vt:lpstr>
      <vt:lpstr>Řešení:</vt:lpstr>
      <vt:lpstr>Prezentace aplikace PowerPoint</vt:lpstr>
      <vt:lpstr>Prezentace aplikace PowerPoint</vt:lpstr>
      <vt:lpstr>3.úloha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180</cp:revision>
  <dcterms:created xsi:type="dcterms:W3CDTF">2013-03-11T16:19:20Z</dcterms:created>
  <dcterms:modified xsi:type="dcterms:W3CDTF">2013-06-04T09:02:39Z</dcterms:modified>
</cp:coreProperties>
</file>