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9" r:id="rId4"/>
    <p:sldId id="278" r:id="rId5"/>
    <p:sldId id="279" r:id="rId6"/>
    <p:sldId id="280" r:id="rId7"/>
    <p:sldId id="281" r:id="rId8"/>
    <p:sldId id="282" r:id="rId9"/>
    <p:sldId id="283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158131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solidFill>
                            <a:srgbClr val="000000"/>
                          </a:solidFill>
                          <a:effectLst/>
                        </a:rPr>
                        <a:t>VY_32_INOVACE_1817_ČÁRY_A_PÍSMO_V_TECHNICKÉM_VÝKRESU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Technický výkres – 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druhy čar a technické písmo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Prezentace je určena žákům 9.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b="1" dirty="0">
                <a:solidFill>
                  <a:schemeClr val="tx2"/>
                </a:solidFill>
              </a:rPr>
              <a:t>J</a:t>
            </a:r>
            <a:r>
              <a:rPr lang="cs-CZ" sz="3200" b="1" dirty="0" smtClean="0">
                <a:solidFill>
                  <a:schemeClr val="tx2"/>
                </a:solidFill>
              </a:rPr>
              <a:t>e zaměřena na </a:t>
            </a:r>
            <a:r>
              <a:rPr lang="cs-CZ" sz="3200" b="1" smtClean="0">
                <a:solidFill>
                  <a:schemeClr val="tx2"/>
                </a:solidFill>
              </a:rPr>
              <a:t>seznámení se </a:t>
            </a:r>
            <a:r>
              <a:rPr lang="cs-CZ" sz="3200" b="1" dirty="0" smtClean="0">
                <a:solidFill>
                  <a:schemeClr val="tx2"/>
                </a:solidFill>
              </a:rPr>
              <a:t>základními </a:t>
            </a:r>
            <a:r>
              <a:rPr lang="cs-CZ" b="1" dirty="0" smtClean="0">
                <a:solidFill>
                  <a:schemeClr val="tx2"/>
                </a:solidFill>
              </a:rPr>
              <a:t>druhy čar, technickým písmem a měřítkem </a:t>
            </a:r>
            <a:r>
              <a:rPr lang="cs-CZ" sz="3200" b="1" dirty="0" smtClean="0">
                <a:solidFill>
                  <a:schemeClr val="tx2"/>
                </a:solidFill>
              </a:rPr>
              <a:t> technického výkresu.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11. 6. 2013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technický výkres, druhy čar, technické písmo, měřítko, popisové pole výkresu</a:t>
            </a:r>
          </a:p>
          <a:p>
            <a:pPr marL="0" indent="0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9847" y="40466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7200" b="1" dirty="0" smtClean="0"/>
              <a:t>TECHNICKÝ VÝKRES</a:t>
            </a:r>
            <a:endParaRPr lang="cs-CZ" b="1" dirty="0" smtClean="0"/>
          </a:p>
          <a:p>
            <a:pPr marL="0" indent="0" algn="ctr">
              <a:buNone/>
            </a:pPr>
            <a:r>
              <a:rPr lang="cs-CZ" sz="3600" b="1" dirty="0" smtClean="0"/>
              <a:t>DRUHY ČAR A TECHNICKÉ PÍSMO</a:t>
            </a:r>
            <a:endParaRPr lang="cs-CZ" sz="3600" b="1" dirty="0"/>
          </a:p>
        </p:txBody>
      </p:sp>
      <p:pic>
        <p:nvPicPr>
          <p:cNvPr id="1026" name="Picture 2" descr="C:\Users\profesor\AppData\Local\Microsoft\Windows\Temporary Internet Files\Content.IE5\BTR1NB9L\MP9003900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00400"/>
            <a:ext cx="36576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fesor\AppData\Local\Microsoft\Windows\Temporary Internet Files\Content.IE5\KN3H6OK7\MP90038523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034680"/>
            <a:ext cx="3560440" cy="315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84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čar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ruhy čar </a:t>
            </a:r>
            <a:r>
              <a:rPr lang="cs-CZ" dirty="0" smtClean="0"/>
              <a:t>- stanoveno </a:t>
            </a:r>
            <a:r>
              <a:rPr lang="cs-CZ" dirty="0" smtClean="0"/>
              <a:t>technickou normou</a:t>
            </a:r>
          </a:p>
          <a:p>
            <a:r>
              <a:rPr lang="cs-CZ" u="sng" dirty="0" smtClean="0"/>
              <a:t>podle tloušťky se rozdělují</a:t>
            </a:r>
            <a:r>
              <a:rPr lang="cs-CZ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tenké </a:t>
            </a:r>
            <a:r>
              <a:rPr lang="cs-CZ" dirty="0" smtClean="0">
                <a:sym typeface="Wingdings" pitchFamily="2" charset="2"/>
              </a:rPr>
              <a:t> 0,25 mm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tlusté </a:t>
            </a:r>
            <a:r>
              <a:rPr lang="cs-CZ" dirty="0" smtClean="0">
                <a:sym typeface="Wingdings" pitchFamily="2" charset="2"/>
              </a:rPr>
              <a:t> 0,5 mm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v</a:t>
            </a:r>
            <a:r>
              <a:rPr lang="cs-CZ" dirty="0" smtClean="0"/>
              <a:t>elmi tlusté </a:t>
            </a:r>
            <a:r>
              <a:rPr lang="cs-CZ" dirty="0" smtClean="0">
                <a:sym typeface="Wingdings" pitchFamily="2" charset="2"/>
              </a:rPr>
              <a:t> 1 mm</a:t>
            </a:r>
          </a:p>
          <a:p>
            <a:r>
              <a:rPr lang="cs-CZ" dirty="0" smtClean="0">
                <a:sym typeface="Wingdings" pitchFamily="2" charset="2"/>
              </a:rPr>
              <a:t>tloušťka čáry by měla být v celé délce stejná</a:t>
            </a:r>
          </a:p>
          <a:p>
            <a:pPr marL="0" indent="0">
              <a:buNone/>
            </a:pPr>
            <a:endParaRPr lang="cs-CZ" dirty="0" smtClean="0">
              <a:sym typeface="Wingdings" pitchFamily="2" charset="2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67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u="sng" dirty="0">
                <a:solidFill>
                  <a:schemeClr val="tx2"/>
                </a:solidFill>
              </a:rPr>
              <a:t>d</a:t>
            </a:r>
            <a:r>
              <a:rPr lang="cs-CZ" u="sng" dirty="0" smtClean="0">
                <a:solidFill>
                  <a:schemeClr val="tx2"/>
                </a:solidFill>
              </a:rPr>
              <a:t>alší dělení čar</a:t>
            </a:r>
            <a:r>
              <a:rPr lang="cs-CZ" dirty="0" smtClean="0">
                <a:solidFill>
                  <a:schemeClr val="tx2"/>
                </a:solidFill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>
                <a:solidFill>
                  <a:schemeClr val="tx2"/>
                </a:solidFill>
              </a:rPr>
              <a:t>n</a:t>
            </a:r>
            <a:r>
              <a:rPr lang="cs-CZ" b="1" dirty="0" smtClean="0">
                <a:solidFill>
                  <a:schemeClr val="tx2"/>
                </a:solidFill>
              </a:rPr>
              <a:t>epřerušované</a:t>
            </a:r>
            <a:r>
              <a:rPr lang="cs-CZ" dirty="0" smtClean="0">
                <a:solidFill>
                  <a:schemeClr val="tx2"/>
                </a:solidFill>
              </a:rPr>
              <a:t> = plné čáry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tx2"/>
                </a:solidFill>
              </a:rPr>
              <a:t>přerušované čáry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2"/>
                </a:solidFill>
              </a:rPr>
              <a:t>čárkované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2"/>
                </a:solidFill>
              </a:rPr>
              <a:t>čerchované</a:t>
            </a:r>
          </a:p>
          <a:p>
            <a:pPr marL="514350" indent="-514350">
              <a:buFont typeface="+mj-lt"/>
              <a:buAutoNum type="alphaLcParenR"/>
            </a:pPr>
            <a:endParaRPr lang="cs-CZ" dirty="0">
              <a:solidFill>
                <a:schemeClr val="tx2"/>
              </a:solidFill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2"/>
                </a:solidFill>
              </a:rPr>
              <a:t>tečkované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012160" y="1844824"/>
            <a:ext cx="19442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03848" y="2852936"/>
            <a:ext cx="2232248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275856" y="3429000"/>
            <a:ext cx="4392488" cy="0"/>
          </a:xfrm>
          <a:prstGeom prst="line">
            <a:avLst/>
          </a:prstGeom>
          <a:ln w="28575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311860" y="3823143"/>
            <a:ext cx="4356484" cy="0"/>
          </a:xfrm>
          <a:prstGeom prst="line">
            <a:avLst/>
          </a:prstGeom>
          <a:ln w="28575">
            <a:solidFill>
              <a:schemeClr val="tx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11860" y="4509120"/>
            <a:ext cx="2376264" cy="0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961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při rýsování čar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přerušované čáry musí mít stejné délky čárek, velikost mezer i teček</a:t>
            </a:r>
          </a:p>
          <a:p>
            <a:r>
              <a:rPr lang="cs-CZ" dirty="0" smtClean="0"/>
              <a:t>čerchované čáry musí mít na konci čárky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 nesmí končit tečkou</a:t>
            </a:r>
            <a:r>
              <a:rPr lang="cs-CZ" dirty="0" smtClean="0"/>
              <a:t>  </a:t>
            </a:r>
          </a:p>
          <a:p>
            <a:r>
              <a:rPr lang="cs-CZ" dirty="0"/>
              <a:t>p</a:t>
            </a:r>
            <a:r>
              <a:rPr lang="cs-CZ" dirty="0" smtClean="0"/>
              <a:t>okud se přerušované čáry protínají, protínají se dlouhými čarami</a:t>
            </a:r>
          </a:p>
          <a:p>
            <a:r>
              <a:rPr lang="cs-CZ" dirty="0"/>
              <a:t>n</a:t>
            </a:r>
            <a:r>
              <a:rPr lang="cs-CZ" dirty="0" smtClean="0"/>
              <a:t>apojení čar je bez mezer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437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TECHNICKÉ PÍSMO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</a:t>
            </a:r>
            <a:r>
              <a:rPr lang="cs-CZ" dirty="0" smtClean="0"/>
              <a:t>louží k popisu technických výkresů</a:t>
            </a:r>
          </a:p>
          <a:p>
            <a:r>
              <a:rPr lang="cs-CZ" dirty="0"/>
              <a:t>p</a:t>
            </a:r>
            <a:r>
              <a:rPr lang="cs-CZ" dirty="0" smtClean="0"/>
              <a:t>oužívají se převážně písmena velké abecedy a arabské číslice</a:t>
            </a:r>
          </a:p>
          <a:p>
            <a:r>
              <a:rPr lang="cs-CZ" dirty="0"/>
              <a:t>v</a:t>
            </a:r>
            <a:r>
              <a:rPr lang="cs-CZ" dirty="0" smtClean="0"/>
              <a:t>hodnou pomůckou jsou šablony</a:t>
            </a:r>
          </a:p>
          <a:p>
            <a:r>
              <a:rPr lang="cs-CZ" dirty="0"/>
              <a:t>n</a:t>
            </a:r>
            <a:r>
              <a:rPr lang="cs-CZ" dirty="0" smtClean="0"/>
              <a:t>ejčastěji je používána velikost písma: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3,5 mm • 5 mm • 7 mm • 10 mm</a:t>
            </a:r>
          </a:p>
          <a:p>
            <a:r>
              <a:rPr lang="cs-CZ" dirty="0"/>
              <a:t>a</a:t>
            </a:r>
            <a:r>
              <a:rPr lang="cs-CZ" dirty="0" smtClean="0"/>
              <a:t>) </a:t>
            </a:r>
            <a:r>
              <a:rPr lang="cs-CZ" u="sng" dirty="0" smtClean="0"/>
              <a:t>kolmé</a:t>
            </a:r>
          </a:p>
          <a:p>
            <a:r>
              <a:rPr lang="cs-CZ" dirty="0"/>
              <a:t>b</a:t>
            </a:r>
            <a:r>
              <a:rPr lang="cs-CZ" dirty="0" smtClean="0"/>
              <a:t>) </a:t>
            </a:r>
            <a:r>
              <a:rPr lang="cs-CZ" u="sng" dirty="0" smtClean="0"/>
              <a:t>šikmé</a:t>
            </a:r>
            <a:r>
              <a:rPr lang="cs-CZ" dirty="0" smtClean="0"/>
              <a:t> (se sklonem 75°)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455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Měřítko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cs-CZ" dirty="0" smtClean="0"/>
              <a:t>je  stanoveno normou</a:t>
            </a:r>
          </a:p>
          <a:p>
            <a:r>
              <a:rPr lang="cs-CZ" dirty="0"/>
              <a:t>u</a:t>
            </a:r>
            <a:r>
              <a:rPr lang="cs-CZ" dirty="0" smtClean="0"/>
              <a:t>rčuje poměr velikosti rozměru na výkresu „ku“ rozměru ve skutečnosti</a:t>
            </a:r>
          </a:p>
          <a:p>
            <a:r>
              <a:rPr lang="cs-CZ" dirty="0" smtClean="0"/>
              <a:t>a) </a:t>
            </a:r>
            <a:r>
              <a:rPr lang="cs-CZ" u="sng" dirty="0" smtClean="0"/>
              <a:t>měřítko zmenšení </a:t>
            </a:r>
            <a:r>
              <a:rPr lang="cs-CZ" dirty="0" smtClean="0">
                <a:sym typeface="Wingdings" pitchFamily="2" charset="2"/>
              </a:rPr>
              <a:t> </a:t>
            </a:r>
            <a:r>
              <a:rPr lang="cs-CZ" b="1" dirty="0" smtClean="0">
                <a:sym typeface="Wingdings" pitchFamily="2" charset="2"/>
              </a:rPr>
              <a:t>1 : 5, 1 : 50, 1 : 100</a:t>
            </a:r>
          </a:p>
          <a:p>
            <a:r>
              <a:rPr lang="cs-CZ" dirty="0">
                <a:sym typeface="Wingdings" pitchFamily="2" charset="2"/>
              </a:rPr>
              <a:t>b</a:t>
            </a:r>
            <a:r>
              <a:rPr lang="cs-CZ" dirty="0" smtClean="0">
                <a:sym typeface="Wingdings" pitchFamily="2" charset="2"/>
              </a:rPr>
              <a:t>) </a:t>
            </a:r>
            <a:r>
              <a:rPr lang="cs-CZ" u="sng" dirty="0" smtClean="0">
                <a:sym typeface="Wingdings" pitchFamily="2" charset="2"/>
              </a:rPr>
              <a:t>měřítko zvětšení</a:t>
            </a:r>
            <a:r>
              <a:rPr lang="cs-CZ" dirty="0" smtClean="0">
                <a:sym typeface="Wingdings" pitchFamily="2" charset="2"/>
              </a:rPr>
              <a:t>   </a:t>
            </a:r>
            <a:r>
              <a:rPr lang="cs-CZ" b="1" dirty="0" smtClean="0">
                <a:sym typeface="Wingdings" pitchFamily="2" charset="2"/>
              </a:rPr>
              <a:t>2 : 1, 10 : 1, 50 : 1</a:t>
            </a:r>
          </a:p>
          <a:p>
            <a:r>
              <a:rPr lang="cs-CZ" dirty="0">
                <a:sym typeface="Wingdings" pitchFamily="2" charset="2"/>
              </a:rPr>
              <a:t>z</a:t>
            </a:r>
            <a:r>
              <a:rPr lang="cs-CZ" dirty="0" smtClean="0">
                <a:sym typeface="Wingdings" pitchFamily="2" charset="2"/>
              </a:rPr>
              <a:t>volené měřítko výkresu se zapisuje                do</a:t>
            </a:r>
            <a:r>
              <a:rPr lang="cs-CZ" b="1" dirty="0" smtClean="0">
                <a:sym typeface="Wingdings" pitchFamily="2" charset="2"/>
              </a:rPr>
              <a:t> popisového pole výkresu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033376" y="5101201"/>
            <a:ext cx="1872208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5235235"/>
            <a:ext cx="1050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MĚŘÍTKO</a:t>
            </a:r>
          </a:p>
          <a:p>
            <a:pPr algn="ctr"/>
            <a:r>
              <a:rPr lang="cs-CZ" dirty="0" smtClean="0"/>
              <a:t>1 : 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11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1795</TotalTime>
  <Words>289</Words>
  <Application>Microsoft Office PowerPoint</Application>
  <PresentationFormat>Předvádění na obrazovce (4:3)</PresentationFormat>
  <Paragraphs>61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Druhy čar</vt:lpstr>
      <vt:lpstr>Prezentace aplikace PowerPoint</vt:lpstr>
      <vt:lpstr>Pravidla při rýsování čar</vt:lpstr>
      <vt:lpstr>TECHNICKÉ PÍSMO</vt:lpstr>
      <vt:lpstr>Měřítko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208</cp:revision>
  <dcterms:created xsi:type="dcterms:W3CDTF">2013-03-11T16:19:20Z</dcterms:created>
  <dcterms:modified xsi:type="dcterms:W3CDTF">2013-12-12T17:41:37Z</dcterms:modified>
</cp:coreProperties>
</file>