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9" r:id="rId4"/>
    <p:sldId id="278" r:id="rId5"/>
    <p:sldId id="276" r:id="rId6"/>
    <p:sldId id="277" r:id="rId7"/>
    <p:sldId id="279" r:id="rId8"/>
    <p:sldId id="280" r:id="rId9"/>
    <p:sldId id="28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echnick%C3%BD_v%C3%BDkres#Form.C3.A1ty_v.C3.BDkres.C5.A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767263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rgbClr val="000000"/>
                          </a:solidFill>
                          <a:effectLst/>
                        </a:rPr>
                        <a:t>VY_32_INOVACE_1818_TECHNICKÝ_VÝKRES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Technický výkres – základní pojmy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b="1" dirty="0">
                <a:solidFill>
                  <a:schemeClr val="tx2"/>
                </a:solidFill>
              </a:rPr>
              <a:t>J</a:t>
            </a:r>
            <a:r>
              <a:rPr lang="cs-CZ" sz="3200" b="1" dirty="0" smtClean="0">
                <a:solidFill>
                  <a:schemeClr val="tx2"/>
                </a:solidFill>
              </a:rPr>
              <a:t>e zaměřena na seznámení </a:t>
            </a:r>
            <a:r>
              <a:rPr lang="cs-CZ" sz="3200" b="1" smtClean="0">
                <a:solidFill>
                  <a:schemeClr val="tx2"/>
                </a:solidFill>
              </a:rPr>
              <a:t>se </a:t>
            </a:r>
            <a:r>
              <a:rPr lang="cs-CZ" sz="3200" b="1" smtClean="0">
                <a:solidFill>
                  <a:schemeClr val="tx2"/>
                </a:solidFill>
              </a:rPr>
              <a:t>základními </a:t>
            </a:r>
            <a:r>
              <a:rPr lang="cs-CZ" sz="3200" b="1" dirty="0" smtClean="0">
                <a:solidFill>
                  <a:schemeClr val="tx2"/>
                </a:solidFill>
              </a:rPr>
              <a:t>pojmy týkající se technického výkresu.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11. 6. 2013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</a:t>
            </a:r>
            <a:r>
              <a:rPr lang="cs-CZ" sz="3600" dirty="0" smtClean="0"/>
              <a:t> technický výkres, rys, norma, formát, Český normalizační institut, projektová dokumentace</a:t>
            </a: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b="1" dirty="0" smtClean="0"/>
              <a:t>TECHNICKÝ VÝKRES</a:t>
            </a:r>
            <a:endParaRPr lang="cs-CZ" sz="7200" b="1" dirty="0"/>
          </a:p>
        </p:txBody>
      </p:sp>
      <p:pic>
        <p:nvPicPr>
          <p:cNvPr id="1026" name="Picture 2" descr="C:\Users\profesor\AppData\Local\Microsoft\Windows\Temporary Internet Files\Content.IE5\BTR1NB9L\MP9003900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047" y="2780928"/>
            <a:ext cx="36576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KN3H6OK7\MP90038523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34680"/>
            <a:ext cx="3560440" cy="3150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084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VÝKRES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 vyhotoven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/>
              <a:t>r</a:t>
            </a:r>
            <a:r>
              <a:rPr lang="cs-CZ" u="sng" dirty="0" smtClean="0"/>
              <a:t>učně přímo na papír </a:t>
            </a:r>
            <a:r>
              <a:rPr lang="cs-CZ" dirty="0" smtClean="0">
                <a:sym typeface="Wingdings" pitchFamily="2" charset="2"/>
              </a:rPr>
              <a:t> za použití rýsovacích pomůcek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>
                <a:sym typeface="Wingdings" pitchFamily="2" charset="2"/>
              </a:rPr>
              <a:t>v  elektronické podobě </a:t>
            </a:r>
            <a:r>
              <a:rPr lang="cs-CZ" dirty="0" smtClean="0">
                <a:sym typeface="Wingdings" pitchFamily="2" charset="2"/>
              </a:rPr>
              <a:t> za použití počítače a kreslících programů</a:t>
            </a:r>
            <a:endParaRPr lang="cs-CZ" dirty="0"/>
          </a:p>
        </p:txBody>
      </p:sp>
      <p:pic>
        <p:nvPicPr>
          <p:cNvPr id="1026" name="Picture 2" descr="C:\Users\profesor\AppData\Local\Microsoft\Windows\Temporary Internet Files\Content.IE5\BTR1NB9L\MP9004021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6"/>
            <a:ext cx="4030733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E2X7FZR7\MP9004486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09120"/>
            <a:ext cx="250202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75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Technický výkres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smtClean="0"/>
              <a:t>rys</a:t>
            </a:r>
            <a:r>
              <a:rPr lang="cs-CZ" smtClean="0"/>
              <a:t> </a:t>
            </a:r>
          </a:p>
          <a:p>
            <a:r>
              <a:rPr lang="cs-CZ" u="sng" smtClean="0"/>
              <a:t>zobrazuje </a:t>
            </a:r>
            <a:r>
              <a:rPr lang="cs-CZ" u="sng" dirty="0" smtClean="0"/>
              <a:t>předměty </a:t>
            </a:r>
            <a:r>
              <a:rPr lang="cs-CZ" dirty="0" smtClean="0"/>
              <a:t>tak, aby se z něho mohl vyčíst jejich tvar, rozměry, někdy i materiál, ze kterého jsou vyrobeny</a:t>
            </a:r>
          </a:p>
          <a:p>
            <a:r>
              <a:rPr lang="cs-CZ" dirty="0" smtClean="0"/>
              <a:t>musí být: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</a:t>
            </a:r>
            <a:r>
              <a:rPr lang="cs-CZ" dirty="0" smtClean="0"/>
              <a:t>řehledný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</a:t>
            </a:r>
            <a:r>
              <a:rPr lang="cs-CZ" dirty="0" smtClean="0"/>
              <a:t>itelný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jednoduchý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</a:t>
            </a:r>
            <a:r>
              <a:rPr lang="cs-CZ" dirty="0" smtClean="0"/>
              <a:t>rozumitelný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1" name="Picture 3" descr="C:\Users\profesor\AppData\Local\Microsoft\Windows\Temporary Internet Files\Content.IE5\H2AQIMLH\MP9003852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356992"/>
            <a:ext cx="2574032" cy="29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852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NORMA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pravidlo = vzor = předpis</a:t>
            </a:r>
          </a:p>
          <a:p>
            <a:r>
              <a:rPr lang="cs-CZ" dirty="0"/>
              <a:t>v</a:t>
            </a:r>
            <a:r>
              <a:rPr lang="cs-CZ" dirty="0" smtClean="0"/>
              <a:t>ýkresy se kreslí podle přesných pravidel</a:t>
            </a:r>
          </a:p>
          <a:p>
            <a:r>
              <a:rPr lang="cs-CZ" dirty="0" smtClean="0"/>
              <a:t>České technické normy a jejich seznam vydává </a:t>
            </a:r>
            <a:r>
              <a:rPr lang="cs-CZ" b="1" dirty="0" smtClean="0"/>
              <a:t>ČESKÝ NORMALIZAČNÍ INSTITUT (ČSNI)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</a:t>
            </a:r>
            <a:r>
              <a:rPr lang="cs-CZ" dirty="0" smtClean="0"/>
              <a:t>eská norma ČSN </a:t>
            </a:r>
          </a:p>
          <a:p>
            <a:pPr marL="0" indent="0">
              <a:buNone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   </a:t>
            </a:r>
            <a:r>
              <a:rPr lang="pl-PL" dirty="0" smtClean="0"/>
              <a:t>ČSN </a:t>
            </a:r>
            <a:r>
              <a:rPr lang="pl-PL" dirty="0"/>
              <a:t>01 3000 – Strojnické </a:t>
            </a:r>
            <a:r>
              <a:rPr lang="pl-PL" dirty="0" smtClean="0"/>
              <a:t>výkresy</a:t>
            </a:r>
            <a:endParaRPr lang="cs-CZ" dirty="0" smtClean="0"/>
          </a:p>
          <a:p>
            <a:pPr marL="514350" indent="-514350">
              <a:buAutoNum type="arabicPeriod" startAt="2"/>
            </a:pPr>
            <a:r>
              <a:rPr lang="cs-CZ" dirty="0" smtClean="0"/>
              <a:t>evropská norma EN </a:t>
            </a:r>
            <a:r>
              <a:rPr lang="cs-CZ" dirty="0" smtClean="0">
                <a:sym typeface="Wingdings" pitchFamily="2" charset="2"/>
              </a:rPr>
              <a:t> ČSNEN</a:t>
            </a:r>
            <a:endParaRPr lang="cs-CZ" dirty="0" smtClean="0"/>
          </a:p>
          <a:p>
            <a:pPr marL="514350" indent="-514350">
              <a:buAutoNum type="arabicPeriod" startAt="2"/>
            </a:pPr>
            <a:r>
              <a:rPr lang="cs-CZ" dirty="0" smtClean="0"/>
              <a:t>mezinárodní norma ISO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33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FORMÁT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cs-CZ" dirty="0" smtClean="0"/>
                  <a:t>mezinárodní norma stanovuje formáty a úpravu výkresových listů pro všechny typy technických výkresů</a:t>
                </a:r>
              </a:p>
              <a:p>
                <a:r>
                  <a:rPr lang="cs-CZ" dirty="0" smtClean="0"/>
                  <a:t>strojnické </a:t>
                </a:r>
                <a:r>
                  <a:rPr lang="cs-CZ" dirty="0"/>
                  <a:t>a elektrotechnické výkresy kreslíme na normalizovaných formátech řady </a:t>
                </a:r>
                <a:r>
                  <a:rPr lang="cs-CZ" dirty="0" smtClean="0"/>
                  <a:t>A</a:t>
                </a:r>
              </a:p>
              <a:p>
                <a:r>
                  <a:rPr lang="cs-CZ" dirty="0" smtClean="0"/>
                  <a:t>základní formát A0 je obdélník o velikosti 1m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, jeho délky stran jsou v poměru 1 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rad>
                  </m:oMath>
                </a14:m>
                <a:endParaRPr lang="cs-CZ" b="0" dirty="0" smtClean="0">
                  <a:ea typeface="Cambria Math"/>
                </a:endParaRPr>
              </a:p>
              <a:p>
                <a:r>
                  <a:rPr lang="cs-CZ" dirty="0">
                    <a:ea typeface="Cambria Math"/>
                  </a:rPr>
                  <a:t>f</a:t>
                </a:r>
                <a:r>
                  <a:rPr lang="cs-CZ" dirty="0" smtClean="0">
                    <a:ea typeface="Cambria Math"/>
                  </a:rPr>
                  <a:t>ormáty menší než A4 se nepoužívají na výkresy </a:t>
                </a:r>
                <a:r>
                  <a:rPr lang="cs-CZ" dirty="0" smtClean="0">
                    <a:ea typeface="Cambria Math"/>
                    <a:sym typeface="Wingdings" pitchFamily="2" charset="2"/>
                  </a:rPr>
                  <a:t> jen na věci vyrobené z papíru (sešity, obálky,…)</a:t>
                </a:r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t="-1617" r="-1333" b="-41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6476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PROJEKTOVÁ DOKUMENTACE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projekt</a:t>
            </a:r>
          </a:p>
          <a:p>
            <a:r>
              <a:rPr lang="cs-CZ" dirty="0" smtClean="0"/>
              <a:t>soubor výkresů potřebných ke zhotovení určitého výrobku nebo k realizaci stavby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rofesor\AppData\Local\Microsoft\Windows\Temporary Internet Files\Content.IE5\KN3H6OK7\MP9003852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429000"/>
            <a:ext cx="3582144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382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2010, Klipart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cs.wikipedia.org/wiki/Technick%C3%BD_v%C3%BDkres#Form.C3.A1ty_v.C3.BDkres.C5.AF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1688</TotalTime>
  <Words>260</Words>
  <Application>Microsoft Office PowerPoint</Application>
  <PresentationFormat>Předvádění na obrazovce (4:3)</PresentationFormat>
  <Paragraphs>51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VÝKRES</vt:lpstr>
      <vt:lpstr>Technický výkres</vt:lpstr>
      <vt:lpstr>NORMA</vt:lpstr>
      <vt:lpstr>FORMÁT</vt:lpstr>
      <vt:lpstr>PROJEKTOVÁ DOKUMENTACE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199</cp:revision>
  <dcterms:created xsi:type="dcterms:W3CDTF">2013-03-11T16:19:20Z</dcterms:created>
  <dcterms:modified xsi:type="dcterms:W3CDTF">2013-06-23T19:18:41Z</dcterms:modified>
</cp:coreProperties>
</file>