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1" r:id="rId7"/>
    <p:sldId id="260" r:id="rId8"/>
    <p:sldId id="263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E80E9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A4767677-E9D6-4F9A-B495-0CB6D4F591B1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3A40553-04DD-403D-9606-91DF9F61A2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67677-E9D6-4F9A-B495-0CB6D4F591B1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3A40553-04DD-403D-9606-91DF9F61A29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67677-E9D6-4F9A-B495-0CB6D4F591B1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3A40553-04DD-403D-9606-91DF9F61A29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4767677-E9D6-4F9A-B495-0CB6D4F591B1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3A40553-04DD-403D-9606-91DF9F61A29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4767677-E9D6-4F9A-B495-0CB6D4F591B1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3A40553-04DD-403D-9606-91DF9F61A29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67677-E9D6-4F9A-B495-0CB6D4F591B1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3A40553-04DD-403D-9606-91DF9F61A2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67677-E9D6-4F9A-B495-0CB6D4F591B1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3A40553-04DD-403D-9606-91DF9F61A2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67677-E9D6-4F9A-B495-0CB6D4F591B1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3A40553-04DD-403D-9606-91DF9F61A29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A4767677-E9D6-4F9A-B495-0CB6D4F591B1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3A40553-04DD-403D-9606-91DF9F61A29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67677-E9D6-4F9A-B495-0CB6D4F591B1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40553-04DD-403D-9606-91DF9F61A2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A4767677-E9D6-4F9A-B495-0CB6D4F591B1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3A40553-04DD-403D-9606-91DF9F61A2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767677-E9D6-4F9A-B495-0CB6D4F591B1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3A40553-04DD-403D-9606-91DF9F61A29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0960167"/>
              </p:ext>
            </p:extLst>
          </p:nvPr>
        </p:nvGraphicFramePr>
        <p:xfrm>
          <a:off x="1187624" y="2852936"/>
          <a:ext cx="6984776" cy="28343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90870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C000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03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C000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C000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03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C00000"/>
                          </a:solidFill>
                          <a:effectLst/>
                        </a:rPr>
                        <a:t>VY_32_INOVACE_1161_ZÁKLADNÍ</a:t>
                      </a:r>
                      <a:r>
                        <a:rPr lang="cs-CZ" sz="1400" baseline="0" dirty="0" smtClean="0">
                          <a:solidFill>
                            <a:srgbClr val="C00000"/>
                          </a:solidFill>
                          <a:effectLst/>
                        </a:rPr>
                        <a:t> GEOMETRICKÉ POJMY  I.</a:t>
                      </a:r>
                      <a:endParaRPr lang="cs-CZ" sz="14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03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BOD, ZÁKLADNÍ</a:t>
                      </a:r>
                      <a:r>
                        <a:rPr lang="cs-CZ" sz="1400" baseline="0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GEOMETRICKÉ POJMY A JEJICH ZNAČENÍ, SOUŘADNICE BODŮ</a:t>
                      </a:r>
                      <a:endParaRPr lang="cs-CZ" sz="14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486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C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C000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826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8011616" cy="4526632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pojmy I.</a:t>
            </a:r>
            <a:endParaRPr lang="cs-CZ" sz="7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3842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899592" y="260648"/>
            <a:ext cx="6480720" cy="108012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5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323528" y="1412777"/>
            <a:ext cx="8744272" cy="47525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procvičování, opakování v matematice – geometrii.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Zopakují si základní pojmy z geometrie a přiřadí jejich značky.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 si bod a ukáží všechny jeho typy.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Naučí se zapisovat body a vyhledávat je pomocí souřadnic.</a:t>
            </a:r>
          </a:p>
          <a:p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10941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5373216"/>
            <a:ext cx="8784976" cy="1484784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pojmy</a:t>
            </a:r>
            <a:endParaRPr lang="cs-CZ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32656"/>
            <a:ext cx="4392488" cy="54726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1 )  BOD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2 )  ÚSEČKA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3 )  PŘÍMKA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4 )  POLOPŘÍMKA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5 )  ROVINA</a:t>
            </a: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80312" y="3933056"/>
            <a:ext cx="576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K</a:t>
            </a:r>
            <a:endParaRPr lang="cs-CZ" sz="36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4860032" y="1556792"/>
            <a:ext cx="864096" cy="288032"/>
          </a:xfrm>
          <a:prstGeom prst="straightConnector1">
            <a:avLst/>
          </a:prstGeom>
          <a:ln w="38100">
            <a:solidFill>
              <a:srgbClr val="0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635896" y="4293096"/>
            <a:ext cx="864096" cy="240124"/>
          </a:xfrm>
          <a:prstGeom prst="straightConnector1">
            <a:avLst/>
          </a:prstGeom>
          <a:ln w="38100"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3173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69 -1.11111E-6 C 0.00399 -0.00625 0.00868 -0.01227 0.01337 -0.01852 C 0.01771 -0.02477 0.01962 -0.03148 0.02448 -0.0368 C 0.02969 -0.06204 0.02101 -0.02454 0.03021 -0.04838 C 0.03177 -0.05231 0.0316 -0.05787 0.03299 -0.06204 C 0.03403 -0.06551 0.03577 -0.06805 0.03715 -0.0713 C 0.04063 -0.08773 0.03837 -0.08102 0.04288 -0.0919 C 0.0441 -0.10393 0.04618 -0.11481 0.04844 -0.12639 C 0.04931 -0.13125 0.05122 -0.14028 0.05122 -0.13981 C 0.0507 -0.15486 0.05191 -0.16967 0.04983 -0.1838 C 0.04965 -0.18472 0.04132 -0.19421 0.04011 -0.19537 C 0.02847 -0.20625 0.01823 -0.21921 0.00486 -0.22292 C -0.00104 -0.2294 -0.01198 -0.23472 -0.0191 -0.23657 C -0.0217 -0.23634 -0.04114 -0.23611 -0.04861 -0.23194 C -0.06927 -0.22083 -0.04913 -0.22824 -0.06545 -0.22292 C -0.07153 -0.21805 -0.07743 -0.21713 -0.08385 -0.21366 C -0.08594 -0.19954 -0.09114 -0.19259 -0.09653 -0.18148 C -0.10191 -0.17014 -0.10625 -0.15856 -0.11476 -0.15162 C -0.12465 -0.14352 -0.13663 -0.14676 -0.14705 -0.14236 C -0.16059 -0.13704 -0.17239 -0.13426 -0.18646 -0.13125 C -0.20677 -0.13264 -0.21545 -0.13518 -0.23298 -0.14236 C -0.24375 -0.15393 -0.25295 -0.15833 -0.26528 -0.16088 C -0.26892 -0.16366 -0.27222 -0.16597 -0.27517 -0.17014 C -0.27673 -0.17199 -0.2776 -0.17546 -0.27934 -0.17685 C -0.28246 -0.1794 -0.28594 -0.17986 -0.28923 -0.18148 C -0.29201 -0.18287 -0.29514 -0.18356 -0.29774 -0.18611 C -0.29913 -0.1875 -0.30035 -0.18981 -0.30191 -0.19074 C -0.3059 -0.19329 -0.31041 -0.19352 -0.31458 -0.19537 C -0.31788 -0.19838 -0.32083 -0.20185 -0.32448 -0.2044 C -0.32621 -0.20602 -0.3283 -0.20532 -0.33003 -0.20671 C -0.34948 -0.22245 -0.33107 -0.21204 -0.34271 -0.21829 C -0.34757 -0.22639 -0.35139 -0.22569 -0.35677 -0.23194 C -0.3658 -0.24259 -0.37101 -0.25116 -0.38212 -0.25717 C -0.3875 -0.2662 -0.39618 -0.27454 -0.4033 -0.28032 C -0.40416 -0.28264 -0.40538 -0.28449 -0.40607 -0.28704 C -0.40677 -0.28935 -0.40677 -0.2919 -0.40746 -0.29398 C -0.40903 -0.29884 -0.41302 -0.30787 -0.41302 -0.30741 C -0.41632 -0.32847 -0.42066 -0.34792 -0.42569 -0.36759 C -0.42847 -0.37801 -0.43628 -0.38935 -0.44114 -0.39745 C -0.44357 -0.40833 -0.44687 -0.41111 -0.45104 -0.42037 C -0.45226 -0.42315 -0.4526 -0.42685 -0.45382 -0.4294 C -0.45989 -0.44143 -0.47309 -0.45555 -0.48194 -0.45926 C -0.49774 -0.47616 -0.51771 -0.47315 -0.53541 -0.47315 " pathEditMode="relative" rAng="0" ptsTypes="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15" y="-23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4 0.01296 C 0.0474 0.02106 0.04913 0.02801 0.05452 0.03518 C 0.05799 0.04884 0.0559 0.04282 0.06007 0.0537 C 0.06146 0.06296 0.06302 0.07222 0.06424 0.08148 C 0.06354 0.10995 0.07136 0.13495 0.05729 0.1537 C 0.05504 0.16829 0.05156 0.16528 0.04479 0.17592 C 0.03212 0.19583 0.01372 0.20139 -0.00521 0.20555 C -0.0342 0.20324 -0.04583 0.20254 -0.0691 0.19815 C -0.07552 0.19398 -0.08038 0.18935 -0.08715 0.18704 C -0.09305 0.18171 -0.09531 0.17546 -0.10243 0.17222 C -0.10451 0.16805 -0.10538 0.16273 -0.10798 0.15926 C -0.11111 0.15509 -0.11562 0.15347 -0.1191 0.15 C -0.12187 0.13889 -0.12708 0.1294 -0.13021 0.11852 C -0.13298 0.10856 -0.13489 0.09745 -0.13715 0.08704 C -0.13646 0.06296 -0.14166 0.03379 -0.12743 0.01481 C -0.12413 0.01042 -0.12031 0.00995 -0.11632 0.00741 C -0.10972 0.00301 -0.10434 -0.00185 -0.09826 -0.00741 C -0.09462 -0.01065 -0.0908 -0.01366 -0.08715 -0.01667 C -0.08472 -0.01875 -0.07882 -0.02037 -0.07882 -0.02014 C -0.07239 -0.02894 -0.06146 -0.03287 -0.05243 -0.03519 C -0.04271 -0.04398 -0.05503 -0.0338 -0.04132 -0.04074 C -0.0368 -0.04306 -0.03212 -0.04746 -0.02743 -0.05 C -0.01146 -0.0588 0.00486 -0.0669 0.02118 -0.07408 C 0.02691 -0.07662 0.02882 -0.08148 0.03368 -0.08519 C 0.04202 -0.09144 0.05608 -0.09375 0.06563 -0.0963 C 0.07344 -0.10162 0.08264 -0.10857 0.09063 -0.11296 C 0.09549 -0.11551 0.10104 -0.11597 0.1059 -0.11852 C 0.12761 -0.13009 0.14879 -0.14097 0.17118 -0.15 C 0.18125 -0.15394 0.19184 -0.15486 0.20174 -0.15926 C 0.21077 -0.1632 0.21823 -0.16968 0.22674 -0.17408 C 0.23472 -0.17801 0.23108 -0.17338 0.24063 -0.17963 C 0.24358 -0.18171 0.24584 -0.18519 0.24896 -0.18704 C 0.25434 -0.19028 0.26563 -0.19445 0.26563 -0.19421 C 0.27327 -0.20208 0.28299 -0.20718 0.29202 -0.21111 C 0.29757 -0.21852 0.30139 -0.22639 0.30868 -0.22963 C 0.31007 -0.23148 0.31129 -0.2338 0.31285 -0.23519 C 0.31406 -0.23634 0.3158 -0.23588 0.31702 -0.23704 C 0.32344 -0.24306 0.32778 -0.25417 0.33507 -0.25741 C 0.33559 -0.25926 0.33577 -0.26111 0.33646 -0.26296 C 0.33715 -0.26505 0.33854 -0.26644 0.33924 -0.26852 C 0.34045 -0.27199 0.34202 -0.27963 0.34202 -0.2794 C 0.34149 -0.29884 0.34566 -0.31991 0.33924 -0.33704 C 0.33663 -0.34421 0.33038 -0.3507 0.32674 -0.35556 C 0.32535 -0.35741 0.32535 -0.36088 0.32396 -0.36296 C 0.32066 -0.36829 0.31649 -0.37292 0.31285 -0.37778 C 0.30434 -0.38912 0.31059 -0.37824 0.30174 -0.38704 C 0.29115 -0.39746 0.30122 -0.39144 0.29063 -0.4 C 0.26858 -0.41759 0.23594 -0.43079 0.21007 -0.43519 C 0.19757 -0.44074 0.1934 -0.44445 0.17952 -0.4463 C 0.14722 -0.45857 0.16268 -0.45162 0.10035 -0.44815 C 0.09445 -0.44306 0.08854 -0.44259 0.08229 -0.43889 C 0.07761 -0.43611 0.0724 -0.43403 0.0684 -0.42963 C 0.06615 -0.42708 0.06406 -0.42431 0.06146 -0.42222 C 0.05556 -0.41759 0.04827 -0.41574 0.0434 -0.40926 C 0.04184 -0.40718 0.04115 -0.40371 0.03924 -0.40185 C 0.03768 -0.40046 0.03542 -0.40093 0.03368 -0.4 C 0.03108 -0.39861 0.02292 -0.39259 0.02118 -0.39074 C 0.01077 -0.38033 0.00104 -0.36644 -0.01215 -0.36296 C -0.02066 -0.35162 -0.03194 -0.34236 -0.04271 -0.33519 C -0.04791 -0.32639 -0.05278 -0.32014 -0.06076 -0.31667 C -0.06285 -0.31273 -0.06562 -0.30949 -0.06771 -0.30556 C -0.06857 -0.30394 -0.06857 -0.30185 -0.0691 -0.3 C -0.06996 -0.29746 -0.07066 -0.29491 -0.07187 -0.29259 C -0.07535 -0.28611 -0.08073 -0.2831 -0.08576 -0.27963 C -0.08785 -0.27153 -0.09114 -0.27037 -0.09687 -0.26667 C -0.10121 -0.25533 -0.09826 -0.24259 -0.09132 -0.23333 C -0.07812 -0.21574 -0.05833 -0.2081 -0.03993 -0.20556 C -0.03351 -0.20463 -0.02691 -0.20463 -0.02048 -0.20371 C -0.01024 -0.20232 -0.00121 -0.19769 0.00868 -0.19445 C 0.01893 -0.18519 0.01372 -0.18796 0.02396 -0.18519 C 0.02691 -0.17338 0.02674 -0.17801 0.02674 -0.17222 " pathEditMode="relative" rAng="0" ptsTypes="fffffff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51" y="-1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22222E-6 C 0.0059 -0.00533 0.00434 -0.00995 0.01111 -0.01296 C 0.01788 -0.02639 0.02882 -0.03565 0.03889 -0.04445 C 0.04115 -0.0463 0.04253 -0.04954 0.04444 -0.05185 C 0.04896 -0.05695 0.05382 -0.06158 0.05833 -0.06667 C 0.06285 -0.07176 0.06719 -0.07894 0.07222 -0.08333 C 0.08472 -0.09445 0.06736 -0.07431 0.08056 -0.08889 C 0.08524 -0.09421 0.08958 -0.1007 0.09444 -0.10556 C 0.09618 -0.10718 0.09826 -0.10764 0.1 -0.10926 C 0.1066 -0.11574 0.10712 -0.11945 0.11528 -0.12222 C 0.12135 -0.13033 0.12778 -0.13333 0.13611 -0.13519 C 0.15677 -0.15347 0.14514 -0.14468 0.20139 -0.13333 C 0.20174 -0.13333 0.23212 -0.1169 0.23611 -0.11482 C 0.24705 -0.10926 0.25747 -0.10255 0.26806 -0.0963 C 0.27413 -0.09283 0.27778 -0.08426 0.28333 -0.07963 C 0.29358 -0.07083 0.30503 -0.06412 0.31528 -0.05556 C 0.32083 -0.0507 0.33281 -0.03773 0.34028 -0.03519 C 0.35399 -0.0169 0.36007 0.00787 0.37361 0.02592 C 0.37535 0.0331 0.38194 0.04444 0.38611 0.05 C 0.3901 0.06319 0.39028 0.07454 0.39167 0.08889 C 0.39288 0.10023 0.39653 0.11111 0.39861 0.12222 C 0.40087 0.15741 0.40243 0.19259 0.40417 0.22755 C 0.40469 0.23704 0.40503 0.2463 0.40556 0.25555 C 0.40608 0.26551 0.40694 0.28518 0.40694 0.28518 C 0.40642 0.31736 0.40642 0.3493 0.40556 0.38148 C 0.40538 0.38912 0.4026 0.39143 0.4 0.39815 C 0.39549 0.40995 0.39167 0.42315 0.3875 0.43518 C 0.38003 0.45717 0.3717 0.47893 0.3625 0.5 C 0.35868 0.50856 0.35625 0.52199 0.35139 0.52963 C 0.34479 0.54005 0.33785 0.54954 0.33056 0.55926 C 0.32622 0.56505 0.31858 0.5618 0.3125 0.56296 C 0.29115 0.56227 0.26806 0.57083 0.24861 0.55926 C 0.24653 0.5581 0.24497 0.55532 0.24306 0.5537 C 0.23351 0.54606 0.22257 0.54259 0.21389 0.53333 C 0.21059 0.52986 0.20764 0.52546 0.20417 0.52222 C 0.19635 0.51528 0.1934 0.51713 0.1875 0.50926 C 0.18003 0.4993 0.17431 0.48727 0.16528 0.47963 C 0.15764 0.47315 0.14757 0.47222 0.14028 0.46481 C 0.13229 0.45694 0.12639 0.44954 0.11667 0.4463 C 0.1099 0.43912 0.1066 0.4375 0.09861 0.43333 C 0.09375 0.42384 0.08854 0.42361 0.08194 0.41667 C 0.07778 0.41227 0.07552 0.40486 0.07083 0.40185 C 0.05747 0.39305 0.07483 0.40532 0.05417 0.38518 C 0.04601 0.37731 0.0375 0.37037 0.02917 0.36296 C 0.01927 0.35417 0.02413 0.35671 0.01528 0.3537 C 0.00365 0.34444 -0.00503 0.33356 -0.0125 0.31852 C -0.01372 0.31597 -0.01632 0.31505 -0.01806 0.31296 C -0.03229 0.29606 -0.04306 0.28704 -0.05972 0.27592 C -0.06684 0.2713 -0.07187 0.26505 -0.07917 0.26111 C -0.09375 0.24167 -0.07639 0.26319 -0.09028 0.25 C -0.10434 0.23657 -0.11701 0.2213 -0.13194 0.20926 C -0.14062 0.20231 -0.14757 0.19398 -0.15694 0.18889 C -0.15833 0.18704 -0.15955 0.18472 -0.16111 0.18333 C -0.16233 0.18217 -0.16424 0.18264 -0.16528 0.18148 C -0.16701 0.1794 -0.16788 0.17616 -0.16944 0.17407 C -0.17691 0.16412 -0.18698 0.15278 -0.19722 0.14815 C -0.20434 0.13866 -0.20851 0.13148 -0.21667 0.12407 C -0.22014 0.12106 -0.225 0.12292 -0.22917 0.12222 C -0.23368 0.11829 -0.2316 0.11852 -0.23472 0.11852 L -0.225 0.11852 " pathEditMode="relative" ptsTypes="ffffffffffffffffffffffffffffffffffffffffffffffffffffffffff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075784"/>
            <a:ext cx="2195736" cy="782216"/>
          </a:xfrm>
        </p:spPr>
        <p:txBody>
          <a:bodyPr>
            <a:noAutofit/>
          </a:bodyPr>
          <a:lstStyle/>
          <a:p>
            <a:pPr algn="ctr"/>
            <a:r>
              <a:rPr lang="en-US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</a:t>
            </a:r>
            <a:endParaRPr lang="cs-CZ" sz="5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63888" y="476672"/>
            <a:ext cx="5580112" cy="54006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geometrický útvar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Graficky se znázorňuje křížkem, malým kolečkem nebo kroužkem.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Označuje se velkým tiskacím písmenem.</a:t>
            </a: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1772816"/>
            <a:ext cx="5760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K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627784" y="4166592"/>
            <a:ext cx="5760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W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11560" y="4149080"/>
            <a:ext cx="5760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B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4227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1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075784"/>
            <a:ext cx="2195736" cy="782216"/>
          </a:xfrm>
        </p:spPr>
        <p:txBody>
          <a:bodyPr>
            <a:noAutofit/>
          </a:bodyPr>
          <a:lstStyle/>
          <a:p>
            <a:pPr algn="ctr"/>
            <a:r>
              <a:rPr lang="en-US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</a:t>
            </a:r>
            <a:endParaRPr lang="cs-CZ" sz="5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63888" y="476672"/>
            <a:ext cx="5580112" cy="54006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</a:t>
            </a:r>
            <a:r>
              <a:rPr lang="cs-CZ" sz="32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TYPY BODŮ:</a:t>
            </a:r>
          </a:p>
          <a:p>
            <a:pPr algn="ctr"/>
            <a:endParaRPr lang="cs-CZ" sz="3200" b="1" u="sng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Krajní bod úsečky, polopřímky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Vrchol mnohoúhelníků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 (např. kružnice)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Průsečík</a:t>
            </a:r>
          </a:p>
          <a:p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3995936" y="772542"/>
            <a:ext cx="1512168" cy="466173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4067944" y="668783"/>
            <a:ext cx="72008" cy="272353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707904" y="1005629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</a:p>
        </p:txBody>
      </p:sp>
      <p:sp>
        <p:nvSpPr>
          <p:cNvPr id="16" name="Pravoúhlý trojúhelník 15"/>
          <p:cNvSpPr/>
          <p:nvPr/>
        </p:nvSpPr>
        <p:spPr>
          <a:xfrm rot="7538423">
            <a:off x="1046048" y="2229392"/>
            <a:ext cx="2016224" cy="864096"/>
          </a:xfrm>
          <a:prstGeom prst="rtTriangle">
            <a:avLst/>
          </a:prstGeom>
          <a:noFill/>
          <a:ln w="28575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788648" y="3236607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21080" y="1005629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46248" y="2059401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vál 23"/>
          <p:cNvSpPr/>
          <p:nvPr/>
        </p:nvSpPr>
        <p:spPr>
          <a:xfrm>
            <a:off x="1694120" y="4221088"/>
            <a:ext cx="1440160" cy="1368152"/>
          </a:xfrm>
          <a:prstGeom prst="ellipse">
            <a:avLst/>
          </a:prstGeom>
          <a:noFill/>
          <a:ln w="381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195736" y="4574569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   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7" name="Přímá spojnice 26"/>
          <p:cNvCxnSpPr/>
          <p:nvPr/>
        </p:nvCxnSpPr>
        <p:spPr>
          <a:xfrm flipV="1">
            <a:off x="5796136" y="5082400"/>
            <a:ext cx="2880320" cy="506840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660232" y="5082400"/>
            <a:ext cx="2232248" cy="506840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200292" y="5249489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</a:t>
            </a:r>
            <a:endParaRPr lang="cs-CZ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85631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 animBg="1"/>
      <p:bldP spid="17" grpId="0"/>
      <p:bldP spid="18" grpId="0"/>
      <p:bldP spid="19" grpId="0"/>
      <p:bldP spid="24" grpId="0" animBg="1"/>
      <p:bldP spid="25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147792"/>
            <a:ext cx="2234084" cy="710208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</a:t>
            </a:r>
            <a:endParaRPr lang="cs-CZ" sz="5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63888" y="332656"/>
            <a:ext cx="5580112" cy="561662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SOUŘADNICE BODŮ:</a:t>
            </a:r>
            <a:endParaRPr lang="cs-CZ" sz="3600" dirty="0" smtClean="0">
              <a:solidFill>
                <a:srgbClr val="0070C0"/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 je určen vždy dvěma souřadnicemi.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Osy souřadnic jsou dvě kolmé polopřímky:</a:t>
            </a:r>
          </a:p>
          <a:p>
            <a:r>
              <a:rPr lang="cs-CZ" sz="3200" b="1" dirty="0">
                <a:solidFill>
                  <a:srgbClr val="E80E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3200" b="1" dirty="0" smtClean="0">
                <a:solidFill>
                  <a:srgbClr val="E80E9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vodorovná osa</a:t>
            </a:r>
          </a:p>
          <a:p>
            <a:r>
              <a:rPr lang="cs-CZ" sz="32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svislá osa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95536" y="980728"/>
            <a:ext cx="0" cy="3744416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79512" y="4365104"/>
            <a:ext cx="3240360" cy="0"/>
          </a:xfrm>
          <a:prstGeom prst="line">
            <a:avLst/>
          </a:prstGeom>
          <a:ln w="38100">
            <a:solidFill>
              <a:srgbClr val="E80E9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-108520" y="83671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7380" y="4221088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0617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5979244"/>
            <a:ext cx="1921768" cy="854224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</a:t>
            </a:r>
            <a:endParaRPr lang="cs-CZ" sz="5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26872"/>
            <a:ext cx="4555356" cy="54726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Souřadnice bodů se zapisují do hranatých závorek.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první se zapisuje souřadnice x, pak souřadnice y.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 </a:t>
            </a:r>
            <a:r>
              <a:rPr lang="en-US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3,2</a:t>
            </a:r>
            <a:r>
              <a:rPr lang="en-US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]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 </a:t>
            </a:r>
            <a:r>
              <a:rPr lang="en-US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1,7</a:t>
            </a:r>
            <a:r>
              <a:rPr lang="en-US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]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</a:t>
            </a:r>
            <a:r>
              <a:rPr lang="en-US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8,4 </a:t>
            </a:r>
            <a:r>
              <a:rPr lang="en-US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872980" y="385304"/>
            <a:ext cx="0" cy="5544616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644008" y="5517232"/>
            <a:ext cx="4499992" cy="0"/>
          </a:xfrm>
          <a:prstGeom prst="line">
            <a:avLst/>
          </a:prstGeom>
          <a:ln w="381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364088" y="1988840"/>
            <a:ext cx="0" cy="3555776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796136" y="1988840"/>
            <a:ext cx="0" cy="3528392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264472" y="1988840"/>
            <a:ext cx="0" cy="3528392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731000" y="1988840"/>
            <a:ext cx="0" cy="3502868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164288" y="1988840"/>
            <a:ext cx="0" cy="3528392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596336" y="1988840"/>
            <a:ext cx="0" cy="3528392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030368" y="1988840"/>
            <a:ext cx="0" cy="3528392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445500" y="1988840"/>
            <a:ext cx="0" cy="3548360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872980" y="5085184"/>
            <a:ext cx="4176464" cy="0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872980" y="4615656"/>
            <a:ext cx="4176464" cy="0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848944" y="4149080"/>
            <a:ext cx="4176464" cy="0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872980" y="3717032"/>
            <a:ext cx="4176464" cy="0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872980" y="3284984"/>
            <a:ext cx="4176464" cy="0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813076" y="2852936"/>
            <a:ext cx="4176464" cy="0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848944" y="2420888"/>
            <a:ext cx="4176464" cy="0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848944" y="1988840"/>
            <a:ext cx="4050704" cy="0"/>
          </a:xfrm>
          <a:prstGeom prst="line">
            <a:avLst/>
          </a:prstGeom>
          <a:ln w="285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4301604" y="167491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7308304" y="5427875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6864200" y="5427875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6385148" y="5427874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5963044" y="5427875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5508104" y="5427875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5076056" y="5408025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267324" y="5427875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8610934" y="5375808"/>
            <a:ext cx="577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296916" y="3424644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4301604" y="3856691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4301604" y="4323268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4301604" y="4791033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8166100" y="5425628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7742036" y="5427875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4296916" y="220087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4296916" y="2594741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4301604" y="3001019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4305410" y="548680"/>
            <a:ext cx="577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035052" y="3513760"/>
            <a:ext cx="432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.</a:t>
            </a:r>
            <a:endParaRPr lang="cs-CZ" sz="9600" b="1" dirty="0">
              <a:solidFill>
                <a:srgbClr val="FF0000"/>
              </a:solidFill>
            </a:endParaRPr>
          </a:p>
        </p:txBody>
      </p:sp>
      <p:cxnSp>
        <p:nvCxnSpPr>
          <p:cNvPr id="70" name="Přímá spojnice 69"/>
          <p:cNvCxnSpPr/>
          <p:nvPr/>
        </p:nvCxnSpPr>
        <p:spPr>
          <a:xfrm>
            <a:off x="4882838" y="4615655"/>
            <a:ext cx="1381634" cy="0"/>
          </a:xfrm>
          <a:prstGeom prst="line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V="1">
            <a:off x="6264472" y="4659932"/>
            <a:ext cx="13396" cy="812219"/>
          </a:xfrm>
          <a:prstGeom prst="line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5980680" y="3910646"/>
            <a:ext cx="577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</a:p>
        </p:txBody>
      </p:sp>
      <p:sp>
        <p:nvSpPr>
          <p:cNvPr id="74" name="TextovéPole 73"/>
          <p:cNvSpPr txBox="1"/>
          <p:nvPr/>
        </p:nvSpPr>
        <p:spPr>
          <a:xfrm>
            <a:off x="5098166" y="1341964"/>
            <a:ext cx="432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.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8204410" y="2641225"/>
            <a:ext cx="432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.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4996227" y="1834406"/>
            <a:ext cx="577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8131720" y="3140772"/>
            <a:ext cx="577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9" name="Přímá spojnice 78"/>
          <p:cNvCxnSpPr>
            <a:stCxn id="58" idx="3"/>
          </p:cNvCxnSpPr>
          <p:nvPr/>
        </p:nvCxnSpPr>
        <p:spPr>
          <a:xfrm>
            <a:off x="4872980" y="3717032"/>
            <a:ext cx="3547454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V="1">
            <a:off x="8454132" y="3856691"/>
            <a:ext cx="0" cy="1662608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4882838" y="2420888"/>
            <a:ext cx="481250" cy="0"/>
          </a:xfrm>
          <a:prstGeom prst="line">
            <a:avLst/>
          </a:prstGeom>
          <a:ln w="28575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V="1">
            <a:off x="5364088" y="2420888"/>
            <a:ext cx="0" cy="3116312"/>
          </a:xfrm>
          <a:prstGeom prst="line">
            <a:avLst/>
          </a:prstGeom>
          <a:ln w="28575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8003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48512" y="59210"/>
            <a:ext cx="2160240" cy="914400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endParaRPr lang="cs-CZ" sz="5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subTitle" idx="1"/>
          </p:nvPr>
        </p:nvSpPr>
        <p:spPr>
          <a:xfrm>
            <a:off x="6599882" y="933898"/>
            <a:ext cx="2436614" cy="497385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správně souřadnice: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 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4,3</a:t>
            </a:r>
            <a:r>
              <a:rPr lang="en-US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</a:t>
            </a:r>
            <a:endParaRPr lang="cs-CZ" sz="32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 </a:t>
            </a:r>
            <a:r>
              <a:rPr lang="cs-CZ" sz="32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 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2,10 </a:t>
            </a:r>
            <a:r>
              <a:rPr lang="cs-CZ" sz="32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 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8,8</a:t>
            </a:r>
            <a:r>
              <a:rPr lang="en-US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]</a:t>
            </a:r>
            <a:endParaRPr lang="cs-CZ" sz="3200" b="1" dirty="0" smtClean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 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7,1 </a:t>
            </a:r>
            <a:r>
              <a:rPr lang="en-US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</a:t>
            </a:r>
            <a:endParaRPr lang="cs-CZ" sz="32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 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9,6</a:t>
            </a:r>
            <a:r>
              <a:rPr lang="en-US" sz="32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</a:t>
            </a:r>
          </a:p>
          <a:p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39242" y="279996"/>
            <a:ext cx="5760640" cy="5616624"/>
          </a:xfrm>
          <a:prstGeom prst="rect">
            <a:avLst/>
          </a:prstGeom>
          <a:noFill/>
          <a:ln w="127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403648" y="260648"/>
            <a:ext cx="0" cy="5616624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79712" y="260648"/>
            <a:ext cx="0" cy="5616624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555776" y="260648"/>
            <a:ext cx="0" cy="5616624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131840" y="260648"/>
            <a:ext cx="0" cy="5616624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6" idx="2"/>
          </p:cNvCxnSpPr>
          <p:nvPr/>
        </p:nvCxnSpPr>
        <p:spPr>
          <a:xfrm flipH="1">
            <a:off x="3719562" y="279996"/>
            <a:ext cx="11658" cy="5616624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283968" y="260648"/>
            <a:ext cx="0" cy="5616624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860032" y="260648"/>
            <a:ext cx="0" cy="5616624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435600" y="260648"/>
            <a:ext cx="496" cy="5616624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012160" y="260648"/>
            <a:ext cx="0" cy="5616624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827584" y="1268760"/>
            <a:ext cx="5760640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850900" y="3581400"/>
            <a:ext cx="5737324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827584" y="1844824"/>
            <a:ext cx="5760640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827584" y="2420888"/>
            <a:ext cx="5760640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850900" y="2996952"/>
            <a:ext cx="5737324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827584" y="5301208"/>
            <a:ext cx="5760640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827584" y="4725144"/>
            <a:ext cx="5760640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782464" y="4132560"/>
            <a:ext cx="5750024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850900" y="764704"/>
            <a:ext cx="5737324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827584" y="0"/>
            <a:ext cx="23316" cy="6597352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51520" y="5877272"/>
            <a:ext cx="7488832" cy="19348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724224" y="-772784"/>
            <a:ext cx="432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.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611374" y="4158208"/>
            <a:ext cx="432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.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898180" y="3026792"/>
            <a:ext cx="432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.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91012" y="149068"/>
            <a:ext cx="432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.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790432" y="1351270"/>
            <a:ext cx="432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.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317308" y="5924656"/>
            <a:ext cx="8632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804656" y="589662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5267968" y="588694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4722386" y="590775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4069094" y="589662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3493030" y="589821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2964508" y="589187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2388444" y="590616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1772172" y="590775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1196108" y="587727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7480" y="12046"/>
            <a:ext cx="612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27512" y="50309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240212" y="100715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40212" y="158321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238600" y="215927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237408" y="267977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251520" y="331979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223096" y="389659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234604" y="446300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2971652" y="353501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216224" y="503959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452320" y="578345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5205996" y="68520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741244" y="189766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4675122" y="465447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1691680" y="42359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494432" y="618178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2994893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0343" y="206829"/>
            <a:ext cx="6477000" cy="1061931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1412776"/>
            <a:ext cx="6705600" cy="331236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2449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31">
      <a:dk1>
        <a:srgbClr val="EACA53"/>
      </a:dk1>
      <a:lt1>
        <a:sysClr val="window" lastClr="FFFFFF"/>
      </a:lt1>
      <a:dk2>
        <a:srgbClr val="FED46B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3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254</TotalTime>
  <Words>334</Words>
  <Application>Microsoft Office PowerPoint</Application>
  <PresentationFormat>Předvádění na obrazovce (4:3)</PresentationFormat>
  <Paragraphs>123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Prezentace aplikace PowerPoint</vt:lpstr>
      <vt:lpstr>Základní geometrické pojmy I.</vt:lpstr>
      <vt:lpstr>ANOTACE</vt:lpstr>
      <vt:lpstr>Základní geometrické pojmy</vt:lpstr>
      <vt:lpstr>BOD</vt:lpstr>
      <vt:lpstr>BOD</vt:lpstr>
      <vt:lpstr>BOD</vt:lpstr>
      <vt:lpstr>BOD</vt:lpstr>
      <vt:lpstr>ÚKOL: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29</cp:revision>
  <dcterms:created xsi:type="dcterms:W3CDTF">2012-09-26T14:00:08Z</dcterms:created>
  <dcterms:modified xsi:type="dcterms:W3CDTF">2013-12-12T18:28:02Z</dcterms:modified>
</cp:coreProperties>
</file>