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12AF578-D7F9-4C73-BC6E-C84E3C0B0314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A2D9361-C24D-4EDB-98E3-4FD0AC9CFF11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AF578-D7F9-4C73-BC6E-C84E3C0B0314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D9361-C24D-4EDB-98E3-4FD0AC9CFF1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12AF578-D7F9-4C73-BC6E-C84E3C0B0314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A2D9361-C24D-4EDB-98E3-4FD0AC9CFF1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AF578-D7F9-4C73-BC6E-C84E3C0B0314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D9361-C24D-4EDB-98E3-4FD0AC9CFF1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AF578-D7F9-4C73-BC6E-C84E3C0B0314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D9361-C24D-4EDB-98E3-4FD0AC9CFF1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AF578-D7F9-4C73-BC6E-C84E3C0B0314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D9361-C24D-4EDB-98E3-4FD0AC9CFF1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AF578-D7F9-4C73-BC6E-C84E3C0B0314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D9361-C24D-4EDB-98E3-4FD0AC9CFF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AF578-D7F9-4C73-BC6E-C84E3C0B0314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A2D9361-C24D-4EDB-98E3-4FD0AC9CFF1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AF578-D7F9-4C73-BC6E-C84E3C0B0314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D9361-C24D-4EDB-98E3-4FD0AC9CFF1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AF578-D7F9-4C73-BC6E-C84E3C0B0314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D9361-C24D-4EDB-98E3-4FD0AC9CFF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AF578-D7F9-4C73-BC6E-C84E3C0B0314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A2D9361-C24D-4EDB-98E3-4FD0AC9CFF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F12AF578-D7F9-4C73-BC6E-C84E3C0B0314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BA2D9361-C24D-4EDB-98E3-4FD0AC9CFF1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96752"/>
            <a:ext cx="4826649" cy="1011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837196"/>
              </p:ext>
            </p:extLst>
          </p:nvPr>
        </p:nvGraphicFramePr>
        <p:xfrm>
          <a:off x="1187624" y="3212976"/>
          <a:ext cx="6984776" cy="25202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94535"/>
                <a:gridCol w="5290241"/>
              </a:tblGrid>
              <a:tr h="5526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Název školy</a:t>
                      </a:r>
                      <a:r>
                        <a:rPr lang="en-US" sz="1400" dirty="0">
                          <a:solidFill>
                            <a:srgbClr val="542A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400" baseline="0" dirty="0" smtClean="0">
                          <a:solidFill>
                            <a:srgbClr val="542A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400" dirty="0" smtClean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72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Autor: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</a:rPr>
                        <a:t>Mgr. Petra Pláničková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72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Název</a:t>
                      </a:r>
                      <a:r>
                        <a:rPr lang="en-US" sz="1400" dirty="0">
                          <a:solidFill>
                            <a:srgbClr val="542A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rgbClr val="542A00"/>
                          </a:solidFill>
                          <a:effectLst/>
                        </a:rPr>
                        <a:t>VY_32_INOVACE_1163_ŘÍMSKÉ</a:t>
                      </a:r>
                      <a:r>
                        <a:rPr lang="cs-CZ" sz="1400" baseline="0" smtClean="0">
                          <a:solidFill>
                            <a:srgbClr val="542A00"/>
                          </a:solidFill>
                          <a:effectLst/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rgbClr val="542A00"/>
                          </a:solidFill>
                          <a:effectLst/>
                        </a:rPr>
                        <a:t>ČÍSLICE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72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Téma</a:t>
                      </a:r>
                      <a:r>
                        <a:rPr lang="en-US" sz="1400" dirty="0">
                          <a:solidFill>
                            <a:srgbClr val="542A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MENŠÍ ČÍSLICE, VĚTŠÍ ČÍSLICE , ÚKOLY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6595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Číslo projektu</a:t>
                      </a:r>
                      <a:r>
                        <a:rPr lang="en-US" sz="1400" dirty="0">
                          <a:solidFill>
                            <a:srgbClr val="542A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400" baseline="0" dirty="0" smtClean="0">
                          <a:solidFill>
                            <a:srgbClr val="542A00"/>
                          </a:solidFill>
                          <a:effectLst/>
                        </a:rPr>
                        <a:t> 2975</a:t>
                      </a:r>
                      <a:endParaRPr lang="cs-CZ" sz="1400" dirty="0" smtClean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180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je určena žákům 5. tříd jako výkladová v hodinách matematiky.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Žáci se naučí psát a číst římská čísla.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Napřed se naučí pracovat s malými čísly a potom s většími.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Samostatně plní jednoduché úkoly.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7068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"/>
          <p:cNvSpPr txBox="1">
            <a:spLocks/>
          </p:cNvSpPr>
          <p:nvPr/>
        </p:nvSpPr>
        <p:spPr>
          <a:xfrm>
            <a:off x="381000" y="1628800"/>
            <a:ext cx="8381260" cy="3816424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3200" kern="1200" cap="all" spc="200" baseline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z="9600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Římské číslice</a:t>
            </a:r>
            <a:endParaRPr lang="cs-CZ" sz="9600" b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60967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467544" y="1988840"/>
            <a:ext cx="1234480" cy="440740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</a:p>
          <a:p>
            <a:r>
              <a:rPr lang="cs-CZ" sz="3200" b="1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endParaRPr lang="cs-CZ" sz="3200" b="1" dirty="0" smtClean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</a:p>
          <a:p>
            <a:r>
              <a:rPr lang="cs-CZ" sz="3200" b="1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endParaRPr lang="cs-CZ" sz="3200" b="1" dirty="0" smtClean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" indent="0">
              <a:buNone/>
            </a:pPr>
            <a:endParaRPr lang="cs-CZ" sz="3200" b="1" dirty="0" smtClean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644008" y="1962448"/>
            <a:ext cx="4038600" cy="467717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Ivan</a:t>
            </a:r>
          </a:p>
          <a:p>
            <a:r>
              <a:rPr lang="cs-CZ" sz="3200" b="1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edl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Xenii</a:t>
            </a:r>
          </a:p>
          <a:p>
            <a:r>
              <a:rPr lang="cs-CZ" sz="3200" b="1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esní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cestou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města</a:t>
            </a:r>
          </a:p>
          <a:p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ŘÍMSKÉ ČÍSLICE</a:t>
            </a:r>
            <a:endParaRPr lang="cs-CZ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1"/>
          <p:cNvSpPr txBox="1">
            <a:spLocks/>
          </p:cNvSpPr>
          <p:nvPr/>
        </p:nvSpPr>
        <p:spPr>
          <a:xfrm>
            <a:off x="2196952" y="1988840"/>
            <a:ext cx="1943000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800" kern="1200" spc="1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4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20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8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- 1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- 5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- 10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- 50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- 100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- 500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- 1 000</a:t>
            </a:r>
          </a:p>
          <a:p>
            <a:pPr marL="45720" indent="0">
              <a:buFont typeface="Wingdings 2" pitchFamily="18" charset="2"/>
              <a:buNone/>
            </a:pPr>
            <a:endParaRPr lang="cs-CZ" sz="3200" b="1" dirty="0" smtClean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539793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539552" y="1844824"/>
            <a:ext cx="1296144" cy="440740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1 -    </a:t>
            </a:r>
          </a:p>
          <a:p>
            <a:pPr>
              <a:buFont typeface="Wingdings" pitchFamily="2" charset="2"/>
              <a:buChar char="§"/>
            </a:pPr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2 -</a:t>
            </a:r>
          </a:p>
          <a:p>
            <a:pPr>
              <a:buFont typeface="Wingdings" pitchFamily="2" charset="2"/>
              <a:buChar char="§"/>
            </a:pPr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3 -</a:t>
            </a:r>
          </a:p>
          <a:p>
            <a:pPr>
              <a:buFont typeface="Wingdings" pitchFamily="2" charset="2"/>
              <a:buChar char="§"/>
            </a:pPr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4 -</a:t>
            </a:r>
          </a:p>
          <a:p>
            <a:pPr>
              <a:buFont typeface="Wingdings" pitchFamily="2" charset="2"/>
              <a:buChar char="§"/>
            </a:pPr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5 -</a:t>
            </a:r>
            <a:endParaRPr lang="cs-CZ" sz="44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MENŠÍ ČÍSLICE</a:t>
            </a:r>
            <a:endParaRPr lang="cs-CZ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1"/>
          <p:cNvSpPr txBox="1">
            <a:spLocks/>
          </p:cNvSpPr>
          <p:nvPr/>
        </p:nvSpPr>
        <p:spPr>
          <a:xfrm>
            <a:off x="2207816" y="1844824"/>
            <a:ext cx="1296144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800" kern="1200" spc="1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4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20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8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cs-CZ" sz="44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</a:p>
          <a:p>
            <a:pPr marL="45720" indent="0">
              <a:buNone/>
            </a:pPr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</a:t>
            </a:r>
          </a:p>
          <a:p>
            <a:pPr marL="45720" indent="0">
              <a:buNone/>
            </a:pPr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</a:t>
            </a:r>
          </a:p>
          <a:p>
            <a:pPr marL="45720" indent="0">
              <a:buNone/>
            </a:pPr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</a:t>
            </a:r>
          </a:p>
          <a:p>
            <a:pPr marL="45720" indent="0">
              <a:buNone/>
            </a:pPr>
            <a:r>
              <a:rPr lang="cs-CZ" sz="44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</a:p>
        </p:txBody>
      </p:sp>
      <p:sp>
        <p:nvSpPr>
          <p:cNvPr id="6" name="Zástupný symbol pro obsah 1"/>
          <p:cNvSpPr>
            <a:spLocks noGrp="1"/>
          </p:cNvSpPr>
          <p:nvPr>
            <p:ph sz="half" idx="2"/>
          </p:nvPr>
        </p:nvSpPr>
        <p:spPr>
          <a:xfrm>
            <a:off x="4644008" y="1844824"/>
            <a:ext cx="1584176" cy="4406900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6 -     </a:t>
            </a:r>
          </a:p>
          <a:p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7 -</a:t>
            </a:r>
          </a:p>
          <a:p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8 -</a:t>
            </a:r>
          </a:p>
          <a:p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9 -</a:t>
            </a:r>
          </a:p>
          <a:p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10 -</a:t>
            </a:r>
            <a:endParaRPr lang="cs-CZ" sz="44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ástupný symbol pro obsah 1"/>
          <p:cNvSpPr txBox="1">
            <a:spLocks/>
          </p:cNvSpPr>
          <p:nvPr/>
        </p:nvSpPr>
        <p:spPr>
          <a:xfrm>
            <a:off x="6588224" y="1772816"/>
            <a:ext cx="1872208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800" kern="1200" spc="1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4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20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8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    </a:t>
            </a:r>
          </a:p>
          <a:p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VII</a:t>
            </a:r>
          </a:p>
          <a:p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VIII</a:t>
            </a:r>
          </a:p>
          <a:p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IX</a:t>
            </a:r>
          </a:p>
          <a:p>
            <a:r>
              <a:rPr lang="cs-CZ" sz="44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403381636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539552" y="1844824"/>
            <a:ext cx="1584176" cy="440740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11 -    </a:t>
            </a:r>
          </a:p>
          <a:p>
            <a:pPr>
              <a:buFont typeface="Wingdings" pitchFamily="2" charset="2"/>
              <a:buChar char="§"/>
            </a:pPr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22 -</a:t>
            </a:r>
          </a:p>
          <a:p>
            <a:pPr>
              <a:buFont typeface="Wingdings" pitchFamily="2" charset="2"/>
              <a:buChar char="§"/>
            </a:pPr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33 -</a:t>
            </a:r>
          </a:p>
          <a:p>
            <a:pPr>
              <a:buFont typeface="Wingdings" pitchFamily="2" charset="2"/>
              <a:buChar char="§"/>
            </a:pPr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44 -</a:t>
            </a:r>
          </a:p>
          <a:p>
            <a:pPr>
              <a:buFont typeface="Wingdings" pitchFamily="2" charset="2"/>
              <a:buChar char="§"/>
            </a:pPr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55 -</a:t>
            </a:r>
            <a:endParaRPr lang="cs-CZ" sz="44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VĚTŠÍ ČÍSLICE</a:t>
            </a:r>
            <a:endParaRPr lang="cs-CZ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1"/>
          <p:cNvSpPr txBox="1">
            <a:spLocks/>
          </p:cNvSpPr>
          <p:nvPr/>
        </p:nvSpPr>
        <p:spPr>
          <a:xfrm>
            <a:off x="2207816" y="1844824"/>
            <a:ext cx="2220168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800" kern="1200" spc="1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4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20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8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XI     </a:t>
            </a:r>
          </a:p>
          <a:p>
            <a:pPr marL="45720" indent="0">
              <a:buNone/>
            </a:pPr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XXII</a:t>
            </a:r>
          </a:p>
          <a:p>
            <a:pPr marL="45720" indent="0">
              <a:buNone/>
            </a:pPr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XXXIII</a:t>
            </a:r>
          </a:p>
          <a:p>
            <a:pPr marL="45720" indent="0">
              <a:buNone/>
            </a:pPr>
            <a:r>
              <a:rPr lang="cs-CZ" sz="44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</a:t>
            </a:r>
          </a:p>
          <a:p>
            <a:pPr marL="45720" indent="0">
              <a:buNone/>
            </a:pPr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LV</a:t>
            </a:r>
            <a:endParaRPr lang="cs-CZ" sz="44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1"/>
          <p:cNvSpPr>
            <a:spLocks noGrp="1"/>
          </p:cNvSpPr>
          <p:nvPr>
            <p:ph sz="half" idx="2"/>
          </p:nvPr>
        </p:nvSpPr>
        <p:spPr>
          <a:xfrm>
            <a:off x="4067944" y="1845332"/>
            <a:ext cx="1944216" cy="4406900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66 -     </a:t>
            </a:r>
          </a:p>
          <a:p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77 -</a:t>
            </a:r>
          </a:p>
          <a:p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88 -</a:t>
            </a:r>
          </a:p>
          <a:p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99 -</a:t>
            </a:r>
          </a:p>
          <a:p>
            <a:r>
              <a:rPr lang="cs-CZ" sz="4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</a:t>
            </a:r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cs-CZ" sz="44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ástupný symbol pro obsah 1"/>
          <p:cNvSpPr txBox="1">
            <a:spLocks/>
          </p:cNvSpPr>
          <p:nvPr/>
        </p:nvSpPr>
        <p:spPr>
          <a:xfrm>
            <a:off x="5940152" y="1772816"/>
            <a:ext cx="3024336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800" kern="1200" spc="1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4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20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8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LXVI     </a:t>
            </a:r>
          </a:p>
          <a:p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LXXVII</a:t>
            </a:r>
          </a:p>
          <a:p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LXXXVIII</a:t>
            </a:r>
          </a:p>
          <a:p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XCIX</a:t>
            </a:r>
          </a:p>
          <a:p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cs-CZ" sz="44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24555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827584" y="1903772"/>
            <a:ext cx="1512168" cy="440740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17 -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24 -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  -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13 -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32 -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   -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56 -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6300192" y="1903772"/>
            <a:ext cx="2448272" cy="440740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LXIX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XCVI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XVIII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XXV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XLI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LXXII</a:t>
            </a:r>
            <a:endParaRPr lang="cs-CZ" sz="32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</a:t>
            </a:r>
            <a:endParaRPr lang="cs-CZ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1"/>
          <p:cNvSpPr txBox="1">
            <a:spLocks/>
          </p:cNvSpPr>
          <p:nvPr/>
        </p:nvSpPr>
        <p:spPr>
          <a:xfrm>
            <a:off x="2635796" y="1903772"/>
            <a:ext cx="1800200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800" kern="1200" spc="1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4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20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8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XVII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XXIV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VIII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XIII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XXXII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IX</a:t>
            </a:r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LVI</a:t>
            </a:r>
            <a:endParaRPr lang="cs-CZ" sz="32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4659288" y="1934232"/>
            <a:ext cx="1640904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800" kern="1200" spc="1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4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20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8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69 -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  -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96 -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18 -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25 -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41 -</a:t>
            </a:r>
          </a:p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72 -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65566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VLASTNÍ TVORBA</a:t>
            </a:r>
            <a:endParaRPr lang="cs-CZ" sz="32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3715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41</TotalTime>
  <Words>209</Words>
  <Application>Microsoft Office PowerPoint</Application>
  <PresentationFormat>Předvádění na obrazovce (4:3)</PresentationFormat>
  <Paragraphs>111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Mřížka</vt:lpstr>
      <vt:lpstr>Prezentace aplikace PowerPoint</vt:lpstr>
      <vt:lpstr>ANOTACE</vt:lpstr>
      <vt:lpstr>Prezentace aplikace PowerPoint</vt:lpstr>
      <vt:lpstr>ŘÍMSKÉ ČÍSLICE</vt:lpstr>
      <vt:lpstr>MENŠÍ ČÍSLICE</vt:lpstr>
      <vt:lpstr>VĚTŠÍ ČÍSLICE</vt:lpstr>
      <vt:lpstr>ÚKOL</vt:lpstr>
      <vt:lpstr>POUŽITÉ 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MP</dc:creator>
  <cp:lastModifiedBy>profesor</cp:lastModifiedBy>
  <cp:revision>9</cp:revision>
  <dcterms:created xsi:type="dcterms:W3CDTF">2013-01-07T15:02:49Z</dcterms:created>
  <dcterms:modified xsi:type="dcterms:W3CDTF">2013-12-12T18:38:03Z</dcterms:modified>
</cp:coreProperties>
</file>