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3" r:id="rId8"/>
    <p:sldId id="264" r:id="rId9"/>
    <p:sldId id="268" r:id="rId10"/>
    <p:sldId id="265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80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9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40569-86F3-4BAA-8255-F1E87043C912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44A18-49E2-49A3-A9DD-E125C62DB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9EFC3-08A2-4885-97D7-6F5388A40179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83FB9-06BB-4F31-A148-BEA7615C13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7E564-6F85-4009-978E-62C98055F86D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E5058-CB36-4183-8A99-88DA416E0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00D8A-F9E8-42D7-9833-43B2956692FC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78007-291E-45B0-A4C0-577BD5F1E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C1E4-F4E9-4201-8794-ECBA70F4DD0B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BFD63-6FE9-4292-BE42-6BEFE528B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407AF-2B24-4C1D-BF37-91A14FFBC7D3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71CB6-6074-4604-9080-9F74A6DEE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CB492-053E-46B8-BD70-D810CABE7200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0F1FA-CF2A-47A2-9BB6-4C37E4B74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6F7A5-CF49-4FBB-B6F3-930046846E78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BF2D50-2A49-4070-A5A8-BF4726FAFB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359C0-6F6B-49FE-9D34-4A617EEA7956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10528-DC20-4BD5-B354-D962652CC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45324-3AAC-4491-AACD-203437FDA1C5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AF0B1-D2AD-4D23-A296-BC31D10812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A864C-B3C8-4269-8BA4-EBBAA128C143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70FD3-E12D-468C-9401-23DAEC776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337F80-670F-471A-BE1B-43A1FBFC099C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BCD2F5-2580-43E1-9D9F-73F35550F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fontAlgn="base">
        <a:spcBef>
          <a:spcPct val="20000"/>
        </a:spcBef>
        <a:spcAft>
          <a:spcPct val="0"/>
        </a:spcAft>
        <a:buClr>
          <a:srgbClr val="D2CB6C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fontAlgn="base">
        <a:spcBef>
          <a:spcPct val="20000"/>
        </a:spcBef>
        <a:spcAft>
          <a:spcPct val="0"/>
        </a:spcAft>
        <a:buClr>
          <a:srgbClr val="95A39D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alibro_con_rondella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Micrometers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crometers.jpg" TargetMode="External"/><Relationship Id="rId2" Type="http://schemas.openxmlformats.org/officeDocument/2006/relationships/hyperlink" Target="http://cs.wikipedia.org/wiki/Soubor:Calibro_con_rondella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Popis: C:\Users\pc\Desktop\OPV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196975"/>
            <a:ext cx="4827588" cy="101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87450" y="3213100"/>
          <a:ext cx="6985000" cy="27035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</a:rPr>
                        <a:t>VY_32_INOVACE_1165_DÉLKA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MĚŘIDLO</a:t>
                      </a: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 MĚŘENÍ, JEDNOTKY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PŘEVOD JEDNOTEK DÉLKY, ÚKOLY, 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opakování, procvičování v hodinách matematiky.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upevní učivo převádění jednotek délky.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Vyřeší úkoly spojené s </a:t>
            </a:r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tímto učivem.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70775" cy="5170487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96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</a:t>
            </a:r>
            <a:endParaRPr lang="cs-CZ" sz="96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MĚŘIDLO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24425"/>
          </a:xfrm>
        </p:spPr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pravítko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(tyčový, skládací, svinovací, krejčovský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pásmo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posuvné měřítko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mikrometr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měřidlo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měrným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kotoučem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laserové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měřidlo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libro con rondell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490948">
            <a:off x="4637088" y="2986088"/>
            <a:ext cx="4527550" cy="165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708400" y="615950"/>
            <a:ext cx="3527425" cy="10779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Posuvné měřítko - šuplera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028" name="Picture 4" descr="http://upload.wikimedia.org/wikipedia/commons/thumb/2/20/Micrometers.jpg/250px-Micrometer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9263" y="1268413"/>
            <a:ext cx="3749675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69925" y="5013325"/>
            <a:ext cx="3529013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Vnější, vnitřní a hloubkový mikrometr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981075"/>
            <a:ext cx="7467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420938"/>
            <a:ext cx="7467600" cy="3417887"/>
          </a:xfrm>
        </p:spPr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Obvykle měříme vzdálenost mezi dvěma body v prostoru.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aké se používá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udání rozměrů těles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(délka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šířka, výška,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hloubka).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7467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JEDNOTKY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2275" y="1916113"/>
            <a:ext cx="6232525" cy="4210050"/>
          </a:xfrm>
        </p:spPr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kilometr </a:t>
            </a: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etr</a:t>
            </a: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decimetr </a:t>
            </a: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dm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centimetr </a:t>
            </a: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milimetr </a:t>
            </a:r>
            <a:r>
              <a:rPr lang="cs-CZ" sz="36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mm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78625" cy="1641475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PŘEVÁDĚNÍ JEDNOTEK DÉLKY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3827463" cy="3024188"/>
          </a:xfrm>
        </p:spPr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km = 1 000 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m = 10 dm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m = 100 cm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m = 1 000 mm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3" y="2924175"/>
            <a:ext cx="3657600" cy="2233613"/>
          </a:xfrm>
        </p:spPr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 = 10cm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 = 100 mm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1cm = 10 mm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4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řeváděj jednotky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388" y="1628775"/>
            <a:ext cx="3168650" cy="4813300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3 dm =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6 m   =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000 cm =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800 dm  =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4 000 cm  =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200 dm  =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9 000 m    =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700 mm =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95963" y="1628775"/>
            <a:ext cx="2232025" cy="4862513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mm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  <a:p>
            <a:pPr marL="3657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3665538" y="5813425"/>
            <a:ext cx="1728787" cy="585788"/>
            <a:chOff x="3635896" y="6021288"/>
            <a:chExt cx="1728192" cy="584775"/>
          </a:xfrm>
        </p:grpSpPr>
        <p:sp>
          <p:nvSpPr>
            <p:cNvPr id="27" name="Vývojový diagram: alternativní postup 26"/>
            <p:cNvSpPr/>
            <p:nvPr/>
          </p:nvSpPr>
          <p:spPr>
            <a:xfrm>
              <a:off x="3635896" y="6021288"/>
              <a:ext cx="1728192" cy="576851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    7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3635375" y="1557338"/>
            <a:ext cx="1728788" cy="584200"/>
            <a:chOff x="3635896" y="6021288"/>
            <a:chExt cx="1728192" cy="584775"/>
          </a:xfrm>
        </p:grpSpPr>
        <p:sp>
          <p:nvSpPr>
            <p:cNvPr id="31" name="Vývojový diagram: alternativní postup 30"/>
            <p:cNvSpPr/>
            <p:nvPr/>
          </p:nvSpPr>
          <p:spPr>
            <a:xfrm>
              <a:off x="3635896" y="6021288"/>
              <a:ext cx="1728192" cy="576829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  300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33" name="Skupina 32"/>
          <p:cNvGrpSpPr>
            <a:grpSpLocks/>
          </p:cNvGrpSpPr>
          <p:nvPr/>
        </p:nvGrpSpPr>
        <p:grpSpPr bwMode="auto">
          <a:xfrm>
            <a:off x="3635375" y="2160588"/>
            <a:ext cx="1728788" cy="585787"/>
            <a:chOff x="3635896" y="6021288"/>
            <a:chExt cx="1728192" cy="584775"/>
          </a:xfrm>
        </p:grpSpPr>
        <p:sp>
          <p:nvSpPr>
            <p:cNvPr id="34" name="Vývojový diagram: alternativní postup 33"/>
            <p:cNvSpPr/>
            <p:nvPr/>
          </p:nvSpPr>
          <p:spPr>
            <a:xfrm>
              <a:off x="3635896" y="6021288"/>
              <a:ext cx="1728192" cy="576852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   60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36" name="Skupina 35"/>
          <p:cNvGrpSpPr>
            <a:grpSpLocks/>
          </p:cNvGrpSpPr>
          <p:nvPr/>
        </p:nvGrpSpPr>
        <p:grpSpPr bwMode="auto">
          <a:xfrm>
            <a:off x="3635375" y="2751138"/>
            <a:ext cx="1728788" cy="584200"/>
            <a:chOff x="3635896" y="6021288"/>
            <a:chExt cx="1728192" cy="584775"/>
          </a:xfrm>
        </p:grpSpPr>
        <p:sp>
          <p:nvSpPr>
            <p:cNvPr id="37" name="Vývojový diagram: alternativní postup 36"/>
            <p:cNvSpPr/>
            <p:nvPr/>
          </p:nvSpPr>
          <p:spPr>
            <a:xfrm>
              <a:off x="3635896" y="6021288"/>
              <a:ext cx="1728192" cy="576829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  500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39" name="Skupina 38"/>
          <p:cNvGrpSpPr>
            <a:grpSpLocks/>
          </p:cNvGrpSpPr>
          <p:nvPr/>
        </p:nvGrpSpPr>
        <p:grpSpPr bwMode="auto">
          <a:xfrm>
            <a:off x="3662363" y="3335338"/>
            <a:ext cx="1728787" cy="585787"/>
            <a:chOff x="3635896" y="6021288"/>
            <a:chExt cx="1728192" cy="584775"/>
          </a:xfrm>
        </p:grpSpPr>
        <p:sp>
          <p:nvSpPr>
            <p:cNvPr id="40" name="Vývojový diagram: alternativní postup 39"/>
            <p:cNvSpPr/>
            <p:nvPr/>
          </p:nvSpPr>
          <p:spPr>
            <a:xfrm>
              <a:off x="3635896" y="6021288"/>
              <a:ext cx="1728192" cy="576852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   80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42" name="Skupina 41"/>
          <p:cNvGrpSpPr>
            <a:grpSpLocks/>
          </p:cNvGrpSpPr>
          <p:nvPr/>
        </p:nvGrpSpPr>
        <p:grpSpPr bwMode="auto">
          <a:xfrm>
            <a:off x="3635375" y="3954463"/>
            <a:ext cx="1728788" cy="584200"/>
            <a:chOff x="3635896" y="6021288"/>
            <a:chExt cx="1728192" cy="584775"/>
          </a:xfrm>
        </p:grpSpPr>
        <p:sp>
          <p:nvSpPr>
            <p:cNvPr id="43" name="Vývojový diagram: alternativní postup 42"/>
            <p:cNvSpPr/>
            <p:nvPr/>
          </p:nvSpPr>
          <p:spPr>
            <a:xfrm>
              <a:off x="3635896" y="6021288"/>
              <a:ext cx="1728192" cy="576829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   40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45" name="Skupina 44"/>
          <p:cNvGrpSpPr>
            <a:grpSpLocks/>
          </p:cNvGrpSpPr>
          <p:nvPr/>
        </p:nvGrpSpPr>
        <p:grpSpPr bwMode="auto">
          <a:xfrm>
            <a:off x="3662363" y="4538663"/>
            <a:ext cx="1728787" cy="584200"/>
            <a:chOff x="3635896" y="6021288"/>
            <a:chExt cx="1728192" cy="584775"/>
          </a:xfrm>
        </p:grpSpPr>
        <p:sp>
          <p:nvSpPr>
            <p:cNvPr id="46" name="Vývojový diagram: alternativní postup 45"/>
            <p:cNvSpPr/>
            <p:nvPr/>
          </p:nvSpPr>
          <p:spPr>
            <a:xfrm>
              <a:off x="3635896" y="6021288"/>
              <a:ext cx="1728192" cy="576829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2 000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3635375" y="5140325"/>
            <a:ext cx="1728788" cy="584200"/>
            <a:chOff x="3635896" y="6021288"/>
            <a:chExt cx="1728192" cy="584775"/>
          </a:xfrm>
        </p:grpSpPr>
        <p:sp>
          <p:nvSpPr>
            <p:cNvPr id="49" name="Vývojový diagram: alternativní postup 48"/>
            <p:cNvSpPr/>
            <p:nvPr/>
          </p:nvSpPr>
          <p:spPr>
            <a:xfrm>
              <a:off x="3635896" y="6021288"/>
              <a:ext cx="1728192" cy="576830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3851722" y="6021288"/>
              <a:ext cx="1296541" cy="5847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    9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362950" cy="4713288"/>
          </a:xfrm>
        </p:spPr>
        <p:txBody>
          <a:bodyPr>
            <a:normAutofit/>
          </a:bodyPr>
          <a:lstStyle/>
          <a:p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Žáci používali ke své práci stuhu, která byla dlouhá 5 m. Vypočítej, kolik stuhy použili a jaká délka stužky zbyla.</a:t>
            </a:r>
          </a:p>
          <a:p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Klárka si odstřihla 7 dm.</a:t>
            </a:r>
          </a:p>
          <a:p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Kuba použil 69 cm.</a:t>
            </a:r>
          </a:p>
          <a:p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Karolínka s Natálkou si dohromady vzaly 1m a 20cm.</a:t>
            </a:r>
          </a:p>
          <a:p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Matyáš spotřeboval 350mm.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7467600" cy="4537075"/>
          </a:xfrm>
        </p:spPr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 převést na jednotnou délku (cm).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Sestavit příklad: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Zbylo: 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850" y="3357563"/>
            <a:ext cx="5616575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70 + 69 + 120 + 37 =</a:t>
            </a:r>
            <a:endParaRPr lang="cs-CZ" sz="4400" b="1" dirty="0"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5795963" y="2901950"/>
            <a:ext cx="3028950" cy="1223963"/>
            <a:chOff x="5688123" y="5301208"/>
            <a:chExt cx="3028451" cy="1224136"/>
          </a:xfrm>
        </p:grpSpPr>
        <p:sp>
          <p:nvSpPr>
            <p:cNvPr id="6" name="Oválný popisek 5"/>
            <p:cNvSpPr/>
            <p:nvPr/>
          </p:nvSpPr>
          <p:spPr>
            <a:xfrm>
              <a:off x="5688123" y="5301208"/>
              <a:ext cx="3028451" cy="1224136"/>
            </a:xfrm>
            <a:prstGeom prst="wedgeEllipseCallou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227784" y="5564770"/>
              <a:ext cx="2052299" cy="7081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bg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296 cm</a:t>
              </a:r>
              <a:endParaRPr lang="cs-CZ" sz="40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2555875" y="4545013"/>
            <a:ext cx="3240088" cy="1655762"/>
            <a:chOff x="2555776" y="4869160"/>
            <a:chExt cx="3240360" cy="1656184"/>
          </a:xfrm>
        </p:grpSpPr>
        <p:sp>
          <p:nvSpPr>
            <p:cNvPr id="10" name="Oválný popisek 9"/>
            <p:cNvSpPr/>
            <p:nvPr/>
          </p:nvSpPr>
          <p:spPr>
            <a:xfrm>
              <a:off x="2555776" y="4869160"/>
              <a:ext cx="3240360" cy="1656184"/>
            </a:xfrm>
            <a:prstGeom prst="wedgeEllipseCallou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9056" y="5372525"/>
              <a:ext cx="2449718" cy="770134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400" b="1" dirty="0">
                  <a:solidFill>
                    <a:schemeClr val="bg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cs typeface="+mn-cs"/>
                </a:rPr>
                <a:t>204 cm</a:t>
              </a:r>
              <a:endParaRPr lang="cs-CZ" sz="44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solidFill>
                <a:srgbClr val="FF38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050" dirty="0" err="1"/>
              <a:t>Soubor:Calibro</a:t>
            </a:r>
            <a:r>
              <a:rPr lang="cs-CZ" sz="1050" dirty="0"/>
              <a:t> con </a:t>
            </a:r>
            <a:r>
              <a:rPr lang="cs-CZ" sz="1050" dirty="0" err="1"/>
              <a:t>rondella</a:t>
            </a:r>
            <a:r>
              <a:rPr lang="cs-CZ" sz="1050" dirty="0"/>
              <a:t> 1.jpg. In: </a:t>
            </a:r>
            <a:r>
              <a:rPr lang="cs-CZ" sz="1050" i="1" dirty="0" err="1"/>
              <a:t>Wikipedia</a:t>
            </a:r>
            <a:r>
              <a:rPr lang="cs-CZ" sz="1050" i="1" dirty="0"/>
              <a:t>: </a:t>
            </a:r>
            <a:r>
              <a:rPr lang="cs-CZ" sz="1050" i="1" dirty="0" err="1"/>
              <a:t>the</a:t>
            </a:r>
            <a:r>
              <a:rPr lang="cs-CZ" sz="1050" i="1" dirty="0"/>
              <a:t> free </a:t>
            </a:r>
            <a:r>
              <a:rPr lang="cs-CZ" sz="1050" i="1" dirty="0" err="1"/>
              <a:t>encyclopedia</a:t>
            </a:r>
            <a:r>
              <a:rPr lang="cs-CZ" sz="1050" dirty="0"/>
              <a:t> [online]. San Francisco (CA): </a:t>
            </a:r>
            <a:r>
              <a:rPr lang="cs-CZ" sz="1050" dirty="0" err="1"/>
              <a:t>Wikimedia</a:t>
            </a:r>
            <a:r>
              <a:rPr lang="cs-CZ" sz="1050" dirty="0"/>
              <a:t> </a:t>
            </a:r>
            <a:r>
              <a:rPr lang="cs-CZ" sz="1050" dirty="0" err="1"/>
              <a:t>Foundation</a:t>
            </a:r>
            <a:r>
              <a:rPr lang="cs-CZ" sz="1050" dirty="0"/>
              <a:t>, 2. 11. 2006, 23:57 [cit. 2013-02-15]. Dostupné z: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cs.wikipedia.org/wiki/Soubor:Calibro_con_rondella_1.jpg</a:t>
            </a:r>
            <a:endParaRPr lang="cs-CZ" sz="1050" dirty="0" smtClean="0"/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050" dirty="0" err="1"/>
              <a:t>Soubor:Micrometers.jpg</a:t>
            </a:r>
            <a:r>
              <a:rPr lang="cs-CZ" sz="1050" dirty="0"/>
              <a:t>. In: </a:t>
            </a:r>
            <a:r>
              <a:rPr lang="cs-CZ" sz="1050" i="1" dirty="0" err="1"/>
              <a:t>Wikipedia</a:t>
            </a:r>
            <a:r>
              <a:rPr lang="cs-CZ" sz="1050" i="1" dirty="0"/>
              <a:t>: </a:t>
            </a:r>
            <a:r>
              <a:rPr lang="cs-CZ" sz="1050" i="1" dirty="0" err="1"/>
              <a:t>the</a:t>
            </a:r>
            <a:r>
              <a:rPr lang="cs-CZ" sz="1050" i="1" dirty="0"/>
              <a:t> free </a:t>
            </a:r>
            <a:r>
              <a:rPr lang="cs-CZ" sz="1050" i="1" dirty="0" err="1"/>
              <a:t>encyclopedia</a:t>
            </a:r>
            <a:r>
              <a:rPr lang="cs-CZ" sz="1050" dirty="0"/>
              <a:t> [online]. San Francisco (CA): </a:t>
            </a:r>
            <a:r>
              <a:rPr lang="cs-CZ" sz="1050" dirty="0" err="1"/>
              <a:t>Wikimedia</a:t>
            </a:r>
            <a:r>
              <a:rPr lang="cs-CZ" sz="1050" dirty="0"/>
              <a:t> </a:t>
            </a:r>
            <a:r>
              <a:rPr lang="cs-CZ" sz="1050" dirty="0" err="1"/>
              <a:t>Foundation</a:t>
            </a:r>
            <a:r>
              <a:rPr lang="cs-CZ" sz="1050" dirty="0"/>
              <a:t>, 20. 9. 2008, 00:20 [cit. 2013-02-15]. Dostupné z: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cs.wikipedia.org/wiki/Soubor:Micrometers.jpg</a:t>
            </a:r>
            <a:endParaRPr lang="cs-CZ" sz="1050" dirty="0" smtClean="0"/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050" dirty="0" smtClean="0"/>
              <a:t>VLASTNÍ TVORBA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105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9">
      <a:dk1>
        <a:srgbClr val="F5B998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76</TotalTime>
  <Words>291</Words>
  <Application>Microsoft Office PowerPoint</Application>
  <PresentationFormat>On-screen Show (4:3)</PresentationFormat>
  <Paragraphs>86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Arial</vt:lpstr>
      <vt:lpstr>Franklin Gothic Book</vt:lpstr>
      <vt:lpstr>Wingdings 2</vt:lpstr>
      <vt:lpstr>Calibri</vt:lpstr>
      <vt:lpstr>Times New Roman</vt:lpstr>
      <vt:lpstr>Technický</vt:lpstr>
      <vt:lpstr>Technický</vt:lpstr>
      <vt:lpstr>Technický</vt:lpstr>
      <vt:lpstr>Technický</vt:lpstr>
      <vt:lpstr>Technický</vt:lpstr>
      <vt:lpstr>Technický</vt:lpstr>
      <vt:lpstr>Snímek 1</vt:lpstr>
      <vt:lpstr>ANOTACE</vt:lpstr>
      <vt:lpstr>DÉLKA</vt:lpstr>
      <vt:lpstr>MĚŘIDLO</vt:lpstr>
      <vt:lpstr>Snímek 5</vt:lpstr>
      <vt:lpstr>MĚŘENÍ</vt:lpstr>
      <vt:lpstr>JEDNOTKY</vt:lpstr>
      <vt:lpstr>PŘEVÁDĚNÍ JEDNOTEK DÉLKY</vt:lpstr>
      <vt:lpstr>ÚKOL: Převáděj jednotky</vt:lpstr>
      <vt:lpstr>ÚKOL:</vt:lpstr>
      <vt:lpstr>ŘEŠENÍ: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14</cp:revision>
  <dcterms:created xsi:type="dcterms:W3CDTF">2013-02-15T11:53:37Z</dcterms:created>
  <dcterms:modified xsi:type="dcterms:W3CDTF">2013-12-12T18:50:19Z</dcterms:modified>
</cp:coreProperties>
</file>