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57" r:id="rId5"/>
    <p:sldId id="263" r:id="rId6"/>
    <p:sldId id="260" r:id="rId7"/>
    <p:sldId id="261" r:id="rId8"/>
    <p:sldId id="262" r:id="rId9"/>
    <p:sldId id="265" r:id="rId10"/>
    <p:sldId id="266" r:id="rId11"/>
    <p:sldId id="270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D4C11F5-924C-4138-9D7F-3953647C5E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DA5297F-3C89-4D13-89E8-DA938A791DE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Vaha_KERN_-_PEJ_2200-2M_-_03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2_pesons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L-Waage3.pn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B_zavazi_hematit_Irak_-1700_CIMG101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Balance_romaine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aha_KERN_-_PEJ_2200-2M_-_03.jpg" TargetMode="External"/><Relationship Id="rId2" Type="http://schemas.openxmlformats.org/officeDocument/2006/relationships/hyperlink" Target="http://cs.wikipedia.org/wiki/Soubor:2_peson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_zavazi_hematit_Irak_-1700_CIMG1012.JPG" TargetMode="External"/><Relationship Id="rId4" Type="http://schemas.openxmlformats.org/officeDocument/2006/relationships/hyperlink" Target="http://cs.wikipedia.org/wiki/Soubor:L-Waage3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8336126"/>
              </p:ext>
            </p:extLst>
          </p:nvPr>
        </p:nvGraphicFramePr>
        <p:xfrm>
          <a:off x="1259632" y="2780928"/>
          <a:ext cx="6984776" cy="27272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542A00"/>
                          </a:solidFill>
                          <a:effectLst/>
                        </a:rPr>
                        <a:t>VY_32_INOVACE_1166_HMOTNOST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MĚŘIDLO, TYPY VAH,  JEDNOTKY, PŘEVOD JEDNOTEK HMOTNOSTI, ÚKOLY, 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83671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954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opakování, procvičování v hodinách matematiky.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si upevní učivo převádění jednotek hmotnosti.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Plní úkoly s tímto učivem spojené.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714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4810864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HMOTNOST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6371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MĚŘIDLO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Laboratorní váhy přístroj sestrojený 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měření 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hmotnosti.</a:t>
            </a:r>
          </a:p>
          <a:p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Vážení je jedním z nejstarších a 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nejrozšířenějších 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postupů měření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Vážením 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rozumíme obvykle porovnávání tíhy 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těles. </a:t>
            </a:r>
          </a:p>
          <a:p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957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TYPY VAH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u="sng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pružinové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měří pomocí deformace 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pružiny.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u="sng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tenzometrické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měří pomocí deformace piezoelektrického 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prvku</a:t>
            </a:r>
            <a:endParaRPr lang="cs-CZ" sz="3200" b="1" u="sng" dirty="0" smtClean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u="sng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pákové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porovnávají 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hmotnost váženého předmětu se 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závažím:</a:t>
            </a:r>
          </a:p>
          <a:p>
            <a:pPr lvl="1"/>
            <a:r>
              <a:rPr lang="cs-CZ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rovnoramenné</a:t>
            </a:r>
            <a:endParaRPr lang="cs-CZ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</a:t>
            </a:r>
            <a:r>
              <a:rPr lang="cs-CZ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nerovnoramenné</a:t>
            </a:r>
            <a:endParaRPr lang="cs-CZ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</a:t>
            </a:r>
            <a:r>
              <a:rPr lang="cs-CZ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kyvadlové</a:t>
            </a:r>
          </a:p>
          <a:p>
            <a:pPr marL="448056" lvl="1" indent="0">
              <a:buNone/>
            </a:pPr>
            <a:endParaRPr lang="cs-CZ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0319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0/04/Vaha_KERN_-_PEJ_2200-2M_-_03.jpg/220px-Vaha_KERN_-_PEJ_2200-2M_-_0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836712"/>
            <a:ext cx="4824536" cy="361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51920" y="4421359"/>
            <a:ext cx="439248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Tenzometrické váhy určené především pro použití v laboratoři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http://upload.wikimedia.org/wikipedia/commons/thumb/1/17/2_pesons.jpg/260px-2_peson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632158" y="2958433"/>
            <a:ext cx="499255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1" y="188640"/>
            <a:ext cx="29523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Mincíř (pružinová váha)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1944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6/6a/L-Waage3.png/260px-L-Waage3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80728"/>
            <a:ext cx="5035776" cy="3331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4149080"/>
            <a:ext cx="446449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 smtClean="0">
              <a:effectLst/>
            </a:endParaRPr>
          </a:p>
          <a:p>
            <a:pPr algn="ctr"/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Decimálka – nerovnoramenná váha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9980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7957" y="5946381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Kyvadlová váha 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6" name="Picture 4" descr="http://upload.wikimedia.org/wikipedia/commons/thumb/9/99/B_zavazi_hematit_Irak_-1700_CIMG1012.JPG/260px-B_zavazi_hematit_Irak_-1700_CIMG101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48680"/>
            <a:ext cx="6084522" cy="215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2700502"/>
            <a:ext cx="36724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Sada závaží (Mezopotámie) (Hematit, kolem 1700 př.n.l.)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8" name="Picture 6" descr="http://upload.wikimedia.org/wikipedia/commons/thumb/4/4e/Balance_romaine.jpg/290px-Balance_romain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03" y="2924944"/>
            <a:ext cx="535109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81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JEDNOTKY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7467600" cy="3921299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Tuna - značka t</a:t>
            </a:r>
          </a:p>
          <a:p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Metrický cent – značka q</a:t>
            </a:r>
          </a:p>
          <a:p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Kilogram – značka kg</a:t>
            </a:r>
          </a:p>
          <a:p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Dekagram – značka dkg</a:t>
            </a:r>
          </a:p>
          <a:p>
            <a:r>
              <a:rPr lang="cs-CZ" sz="36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Gram </a:t>
            </a:r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značka </a:t>
            </a:r>
            <a:r>
              <a:rPr lang="cs-CZ" sz="36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</a:p>
        </p:txBody>
      </p:sp>
    </p:spTree>
    <p:extLst>
      <p:ext uri="{BB962C8B-B14F-4D97-AF65-F5344CB8AC3E}">
        <p14:creationId xmlns:p14="http://schemas.microsoft.com/office/powerpoint/2010/main" val="507430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467600" cy="164219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PŘEVÁDĚNÍ JEDNOTEK HMOTNOSTI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492896"/>
            <a:ext cx="6305128" cy="3633267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t = 1 000 kg</a:t>
            </a:r>
          </a:p>
          <a:p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q = 100 kg</a:t>
            </a:r>
          </a:p>
          <a:p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kg = 100 dkg</a:t>
            </a:r>
          </a:p>
          <a:p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kg = 1 000 g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4605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r>
              <a:rPr lang="cs-CZ" sz="4800" b="1" dirty="0" smtClean="0">
                <a:solidFill>
                  <a:srgbClr val="FF38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řeváděj jednotky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3168352" cy="4813995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3 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=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6 kg   =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000 kg   =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8 000 g      =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4 000 kg    =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2 t       =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9 kg    =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7 000 g      =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96136" y="1628800"/>
            <a:ext cx="2232248" cy="4861920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kg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kg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kg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kg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3665984" y="5813975"/>
            <a:ext cx="1728192" cy="584775"/>
            <a:chOff x="3635896" y="6021288"/>
            <a:chExt cx="1728192" cy="584775"/>
          </a:xfrm>
        </p:grpSpPr>
        <p:sp>
          <p:nvSpPr>
            <p:cNvPr id="27" name="Vývojový diagram: alternativní postup 26"/>
            <p:cNvSpPr/>
            <p:nvPr/>
          </p:nvSpPr>
          <p:spPr>
            <a:xfrm>
              <a:off x="3635896" y="6021288"/>
              <a:ext cx="1728192" cy="576064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851920" y="6021288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 7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635896" y="1556792"/>
            <a:ext cx="1728192" cy="584775"/>
            <a:chOff x="3635896" y="6021288"/>
            <a:chExt cx="1728192" cy="584775"/>
          </a:xfrm>
        </p:grpSpPr>
        <p:sp>
          <p:nvSpPr>
            <p:cNvPr id="31" name="Vývojový diagram: alternativní postup 30"/>
            <p:cNvSpPr/>
            <p:nvPr/>
          </p:nvSpPr>
          <p:spPr>
            <a:xfrm>
              <a:off x="3635896" y="6021288"/>
              <a:ext cx="1728192" cy="576064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851920" y="6021288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3 000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3635896" y="2160923"/>
            <a:ext cx="1728192" cy="584775"/>
            <a:chOff x="3635896" y="6021288"/>
            <a:chExt cx="1728192" cy="584775"/>
          </a:xfrm>
        </p:grpSpPr>
        <p:sp>
          <p:nvSpPr>
            <p:cNvPr id="34" name="Vývojový diagram: alternativní postup 33"/>
            <p:cNvSpPr/>
            <p:nvPr/>
          </p:nvSpPr>
          <p:spPr>
            <a:xfrm>
              <a:off x="3635896" y="6021288"/>
              <a:ext cx="1728192" cy="576064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851920" y="6021288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6 000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635896" y="2751200"/>
            <a:ext cx="1728192" cy="584775"/>
            <a:chOff x="3635896" y="6021288"/>
            <a:chExt cx="1728192" cy="584775"/>
          </a:xfrm>
        </p:grpSpPr>
        <p:sp>
          <p:nvSpPr>
            <p:cNvPr id="37" name="Vývojový diagram: alternativní postup 36"/>
            <p:cNvSpPr/>
            <p:nvPr/>
          </p:nvSpPr>
          <p:spPr>
            <a:xfrm>
              <a:off x="3635896" y="6021288"/>
              <a:ext cx="1728192" cy="576064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851920" y="6021288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5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3663071" y="3335975"/>
            <a:ext cx="1728192" cy="584775"/>
            <a:chOff x="3635896" y="6021288"/>
            <a:chExt cx="1728192" cy="584775"/>
          </a:xfrm>
        </p:grpSpPr>
        <p:sp>
          <p:nvSpPr>
            <p:cNvPr id="40" name="Vývojový diagram: alternativní postup 39"/>
            <p:cNvSpPr/>
            <p:nvPr/>
          </p:nvSpPr>
          <p:spPr>
            <a:xfrm>
              <a:off x="3635896" y="6021288"/>
              <a:ext cx="1728192" cy="576064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851920" y="6021288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8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635896" y="3953961"/>
            <a:ext cx="1728192" cy="584775"/>
            <a:chOff x="3635896" y="6021288"/>
            <a:chExt cx="1728192" cy="584775"/>
          </a:xfrm>
        </p:grpSpPr>
        <p:sp>
          <p:nvSpPr>
            <p:cNvPr id="43" name="Vývojový diagram: alternativní postup 42"/>
            <p:cNvSpPr/>
            <p:nvPr/>
          </p:nvSpPr>
          <p:spPr>
            <a:xfrm>
              <a:off x="3635896" y="6021288"/>
              <a:ext cx="1728192" cy="576064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851920" y="6021288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4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663071" y="4538736"/>
            <a:ext cx="1728192" cy="584775"/>
            <a:chOff x="3635896" y="6021288"/>
            <a:chExt cx="1728192" cy="584775"/>
          </a:xfrm>
        </p:grpSpPr>
        <p:sp>
          <p:nvSpPr>
            <p:cNvPr id="46" name="Vývojový diagram: alternativní postup 45"/>
            <p:cNvSpPr/>
            <p:nvPr/>
          </p:nvSpPr>
          <p:spPr>
            <a:xfrm>
              <a:off x="3635896" y="6021288"/>
              <a:ext cx="1728192" cy="576064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851920" y="6021288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2 000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635896" y="5140488"/>
            <a:ext cx="1728192" cy="584775"/>
            <a:chOff x="3635896" y="6021288"/>
            <a:chExt cx="1728192" cy="584775"/>
          </a:xfrm>
        </p:grpSpPr>
        <p:sp>
          <p:nvSpPr>
            <p:cNvPr id="49" name="Vývojový diagram: alternativní postup 48"/>
            <p:cNvSpPr/>
            <p:nvPr/>
          </p:nvSpPr>
          <p:spPr>
            <a:xfrm>
              <a:off x="3635896" y="6021288"/>
              <a:ext cx="1728192" cy="576064"/>
            </a:xfrm>
            <a:prstGeom prst="flowChartAlternateProcess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3851920" y="6021288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9 000</a:t>
              </a:r>
              <a:endPara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57835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Maminka šla do obchodu. Tam koupila:</a:t>
            </a:r>
          </a:p>
          <a:p>
            <a:pPr>
              <a:buFont typeface="Wingdings" pitchFamily="2" charset="2"/>
              <a:buChar char="§"/>
            </a:pP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tvrt kilogramu mrkve</a:t>
            </a:r>
          </a:p>
          <a:p>
            <a:pPr>
              <a:buFont typeface="Wingdings" pitchFamily="2" charset="2"/>
              <a:buChar char="§"/>
            </a:pP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ilogram a půl brambor</a:t>
            </a:r>
          </a:p>
          <a:p>
            <a:pPr>
              <a:buFont typeface="Wingdings" pitchFamily="2" charset="2"/>
              <a:buChar char="§"/>
            </a:pP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ůl kilogramu citronů</a:t>
            </a:r>
          </a:p>
          <a:p>
            <a:pPr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 kilogramu petržele</a:t>
            </a:r>
          </a:p>
          <a:p>
            <a:pPr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Půl kilogramu cibule </a:t>
            </a:r>
          </a:p>
          <a:p>
            <a:pPr>
              <a:buFont typeface="Wingdings" pitchFamily="2" charset="2"/>
              <a:buChar char="§"/>
            </a:pPr>
            <a:endParaRPr lang="cs-CZ" sz="3200" dirty="0" smtClean="0"/>
          </a:p>
          <a:p>
            <a:pPr marL="36576" indent="0">
              <a:buNone/>
            </a:pP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0213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061047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 příklad:</a:t>
            </a:r>
          </a:p>
          <a:p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Převeď na kilogramy: 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2780928"/>
            <a:ext cx="7209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250 + 1 500 + 500 + 250 + 500 =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6927273" y="2582035"/>
            <a:ext cx="2268252" cy="1044116"/>
            <a:chOff x="4427984" y="5085184"/>
            <a:chExt cx="2268252" cy="1044116"/>
          </a:xfrm>
        </p:grpSpPr>
        <p:sp>
          <p:nvSpPr>
            <p:cNvPr id="6" name="Zaoblený obdélníkový popisek 5"/>
            <p:cNvSpPr/>
            <p:nvPr/>
          </p:nvSpPr>
          <p:spPr>
            <a:xfrm rot="5400000">
              <a:off x="4914038" y="4599130"/>
              <a:ext cx="1044116" cy="2016224"/>
            </a:xfrm>
            <a:prstGeom prst="wedgeRoundRectCallou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572000" y="5301208"/>
              <a:ext cx="21242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3 000 g</a:t>
              </a:r>
              <a:endPara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667133" y="4077072"/>
            <a:ext cx="2268252" cy="1044116"/>
            <a:chOff x="4427984" y="5085184"/>
            <a:chExt cx="2268252" cy="1044116"/>
          </a:xfrm>
        </p:grpSpPr>
        <p:sp>
          <p:nvSpPr>
            <p:cNvPr id="10" name="Zaoblený obdélníkový popisek 9"/>
            <p:cNvSpPr/>
            <p:nvPr/>
          </p:nvSpPr>
          <p:spPr>
            <a:xfrm rot="5400000">
              <a:off x="4914038" y="4599130"/>
              <a:ext cx="1044116" cy="2016224"/>
            </a:xfrm>
            <a:prstGeom prst="wedgeRoundRectCallou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572000" y="5301208"/>
              <a:ext cx="21242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 kg</a:t>
              </a:r>
              <a:endPara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25002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>
                <a:solidFill>
                  <a:srgbClr val="000000"/>
                </a:solidFill>
              </a:rPr>
              <a:t>Soubor:2 pesons.jpg. In: </a:t>
            </a:r>
            <a:r>
              <a:rPr lang="cs-CZ" sz="1100" i="1" dirty="0" err="1">
                <a:solidFill>
                  <a:srgbClr val="000000"/>
                </a:solidFill>
              </a:rPr>
              <a:t>Wikipedia</a:t>
            </a:r>
            <a:r>
              <a:rPr lang="cs-CZ" sz="1100" i="1" dirty="0">
                <a:solidFill>
                  <a:srgbClr val="000000"/>
                </a:solidFill>
              </a:rPr>
              <a:t>: </a:t>
            </a:r>
            <a:r>
              <a:rPr lang="cs-CZ" sz="1100" i="1" dirty="0" err="1">
                <a:solidFill>
                  <a:srgbClr val="000000"/>
                </a:solidFill>
              </a:rPr>
              <a:t>the</a:t>
            </a:r>
            <a:r>
              <a:rPr lang="cs-CZ" sz="1100" i="1" dirty="0">
                <a:solidFill>
                  <a:srgbClr val="000000"/>
                </a:solidFill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</a:rPr>
              <a:t>encyclopedia</a:t>
            </a:r>
            <a:r>
              <a:rPr lang="cs-CZ" sz="1100" dirty="0">
                <a:solidFill>
                  <a:srgbClr val="000000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00000"/>
                </a:solidFill>
              </a:rPr>
              <a:t>Wikimedia</a:t>
            </a:r>
            <a:r>
              <a:rPr lang="cs-CZ" sz="1100" dirty="0">
                <a:solidFill>
                  <a:srgbClr val="000000"/>
                </a:solidFill>
              </a:rPr>
              <a:t> </a:t>
            </a:r>
            <a:r>
              <a:rPr lang="cs-CZ" sz="1100" dirty="0" err="1">
                <a:solidFill>
                  <a:srgbClr val="000000"/>
                </a:solidFill>
              </a:rPr>
              <a:t>Foundation</a:t>
            </a:r>
            <a:r>
              <a:rPr lang="cs-CZ" sz="1100" dirty="0">
                <a:solidFill>
                  <a:srgbClr val="000000"/>
                </a:solidFill>
              </a:rPr>
              <a:t>, 27. 11. 2008, 13:04 [cit. 2013-02-17]. Dostupné z: </a:t>
            </a:r>
            <a:r>
              <a:rPr lang="cs-CZ" sz="1100" dirty="0">
                <a:solidFill>
                  <a:srgbClr val="000000"/>
                </a:solidFill>
                <a:hlinkClick r:id="rId2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hlinkClick r:id="rId2"/>
              </a:rPr>
              <a:t>cs.wikipedia.org/wiki/Soubor:2_pesons.jpg</a:t>
            </a:r>
            <a:endParaRPr lang="cs-CZ" sz="1100" dirty="0" smtClean="0">
              <a:solidFill>
                <a:srgbClr val="00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100" dirty="0" err="1">
                <a:solidFill>
                  <a:srgbClr val="000000"/>
                </a:solidFill>
              </a:rPr>
              <a:t>Soubor:Vaha</a:t>
            </a:r>
            <a:r>
              <a:rPr lang="cs-CZ" sz="1100" dirty="0">
                <a:solidFill>
                  <a:srgbClr val="000000"/>
                </a:solidFill>
              </a:rPr>
              <a:t> KERN - PEJ 2200-2M - 03.jpg. In: </a:t>
            </a:r>
            <a:r>
              <a:rPr lang="cs-CZ" sz="1100" i="1" dirty="0" err="1">
                <a:solidFill>
                  <a:srgbClr val="000000"/>
                </a:solidFill>
              </a:rPr>
              <a:t>Wikipedia</a:t>
            </a:r>
            <a:r>
              <a:rPr lang="cs-CZ" sz="1100" i="1" dirty="0">
                <a:solidFill>
                  <a:srgbClr val="000000"/>
                </a:solidFill>
              </a:rPr>
              <a:t>: </a:t>
            </a:r>
            <a:r>
              <a:rPr lang="cs-CZ" sz="1100" i="1" dirty="0" err="1">
                <a:solidFill>
                  <a:srgbClr val="000000"/>
                </a:solidFill>
              </a:rPr>
              <a:t>the</a:t>
            </a:r>
            <a:r>
              <a:rPr lang="cs-CZ" sz="1100" i="1" dirty="0">
                <a:solidFill>
                  <a:srgbClr val="000000"/>
                </a:solidFill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</a:rPr>
              <a:t>encyclopedia</a:t>
            </a:r>
            <a:r>
              <a:rPr lang="cs-CZ" sz="1100" dirty="0">
                <a:solidFill>
                  <a:srgbClr val="000000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00000"/>
                </a:solidFill>
              </a:rPr>
              <a:t>Wikimedia</a:t>
            </a:r>
            <a:r>
              <a:rPr lang="cs-CZ" sz="1100" dirty="0">
                <a:solidFill>
                  <a:srgbClr val="000000"/>
                </a:solidFill>
              </a:rPr>
              <a:t> </a:t>
            </a:r>
            <a:r>
              <a:rPr lang="cs-CZ" sz="1100" dirty="0" err="1">
                <a:solidFill>
                  <a:srgbClr val="000000"/>
                </a:solidFill>
              </a:rPr>
              <a:t>Foundation</a:t>
            </a:r>
            <a:r>
              <a:rPr lang="cs-CZ" sz="1100" dirty="0">
                <a:solidFill>
                  <a:srgbClr val="000000"/>
                </a:solidFill>
              </a:rPr>
              <a:t>, 5. 11. 2008, 09:29 [cit. 2013-02-17]. Dostupné z: </a:t>
            </a:r>
            <a:r>
              <a:rPr lang="cs-CZ" sz="1100" dirty="0">
                <a:solidFill>
                  <a:srgbClr val="000000"/>
                </a:solidFill>
                <a:hlinkClick r:id="rId3"/>
              </a:rPr>
              <a:t>http://cs.wikipedia.org/wiki/Soubor:Vaha_KERN_-_PEJ_2200-2M_-_</a:t>
            </a:r>
            <a:r>
              <a:rPr lang="cs-CZ" sz="1100" dirty="0" smtClean="0">
                <a:solidFill>
                  <a:srgbClr val="000000"/>
                </a:solidFill>
                <a:hlinkClick r:id="rId3"/>
              </a:rPr>
              <a:t>03.jpg</a:t>
            </a:r>
            <a:endParaRPr lang="cs-CZ" sz="1100" dirty="0" smtClean="0">
              <a:solidFill>
                <a:srgbClr val="00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100" dirty="0">
                <a:solidFill>
                  <a:srgbClr val="000000"/>
                </a:solidFill>
              </a:rPr>
              <a:t>Soubor:L-Waage3.png. In: </a:t>
            </a:r>
            <a:r>
              <a:rPr lang="cs-CZ" sz="1100" i="1" dirty="0" err="1">
                <a:solidFill>
                  <a:srgbClr val="000000"/>
                </a:solidFill>
              </a:rPr>
              <a:t>Wikipedia</a:t>
            </a:r>
            <a:r>
              <a:rPr lang="cs-CZ" sz="1100" i="1" dirty="0">
                <a:solidFill>
                  <a:srgbClr val="000000"/>
                </a:solidFill>
              </a:rPr>
              <a:t>: </a:t>
            </a:r>
            <a:r>
              <a:rPr lang="cs-CZ" sz="1100" i="1" dirty="0" err="1">
                <a:solidFill>
                  <a:srgbClr val="000000"/>
                </a:solidFill>
              </a:rPr>
              <a:t>the</a:t>
            </a:r>
            <a:r>
              <a:rPr lang="cs-CZ" sz="1100" i="1" dirty="0">
                <a:solidFill>
                  <a:srgbClr val="000000"/>
                </a:solidFill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</a:rPr>
              <a:t>encyclopedia</a:t>
            </a:r>
            <a:r>
              <a:rPr lang="cs-CZ" sz="1100" dirty="0">
                <a:solidFill>
                  <a:srgbClr val="000000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00000"/>
                </a:solidFill>
              </a:rPr>
              <a:t>Wikimedia</a:t>
            </a:r>
            <a:r>
              <a:rPr lang="cs-CZ" sz="1100" dirty="0">
                <a:solidFill>
                  <a:srgbClr val="000000"/>
                </a:solidFill>
              </a:rPr>
              <a:t> </a:t>
            </a:r>
            <a:r>
              <a:rPr lang="cs-CZ" sz="1100" dirty="0" err="1">
                <a:solidFill>
                  <a:srgbClr val="000000"/>
                </a:solidFill>
              </a:rPr>
              <a:t>Foundation</a:t>
            </a:r>
            <a:r>
              <a:rPr lang="cs-CZ" sz="1100" dirty="0">
                <a:solidFill>
                  <a:srgbClr val="000000"/>
                </a:solidFill>
              </a:rPr>
              <a:t>, 5. 11. 2005, 17:12 [cit. 2013-02-17]. Dostupné z: </a:t>
            </a:r>
            <a:r>
              <a:rPr lang="cs-CZ" sz="1100" dirty="0">
                <a:solidFill>
                  <a:srgbClr val="000000"/>
                </a:solidFill>
                <a:hlinkClick r:id="rId4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hlinkClick r:id="rId4"/>
              </a:rPr>
              <a:t>cs.wikipedia.org/wiki/Soubor:L-Waage3.png</a:t>
            </a:r>
            <a:endParaRPr lang="cs-CZ" sz="1100" dirty="0" smtClean="0">
              <a:solidFill>
                <a:srgbClr val="00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100" dirty="0" err="1">
                <a:solidFill>
                  <a:srgbClr val="000000"/>
                </a:solidFill>
              </a:rPr>
              <a:t>Soubor:B</a:t>
            </a:r>
            <a:r>
              <a:rPr lang="cs-CZ" sz="1100" dirty="0">
                <a:solidFill>
                  <a:srgbClr val="000000"/>
                </a:solidFill>
              </a:rPr>
              <a:t> </a:t>
            </a:r>
            <a:r>
              <a:rPr lang="cs-CZ" sz="1100" dirty="0" err="1">
                <a:solidFill>
                  <a:srgbClr val="000000"/>
                </a:solidFill>
              </a:rPr>
              <a:t>zavazi</a:t>
            </a:r>
            <a:r>
              <a:rPr lang="cs-CZ" sz="1100" dirty="0">
                <a:solidFill>
                  <a:srgbClr val="000000"/>
                </a:solidFill>
              </a:rPr>
              <a:t> hematit </a:t>
            </a:r>
            <a:r>
              <a:rPr lang="cs-CZ" sz="1100" dirty="0" err="1">
                <a:solidFill>
                  <a:srgbClr val="000000"/>
                </a:solidFill>
              </a:rPr>
              <a:t>Irak</a:t>
            </a:r>
            <a:r>
              <a:rPr lang="cs-CZ" sz="1100" dirty="0">
                <a:solidFill>
                  <a:srgbClr val="000000"/>
                </a:solidFill>
              </a:rPr>
              <a:t> -1700 CIMG1012.JPG. In: </a:t>
            </a:r>
            <a:r>
              <a:rPr lang="cs-CZ" sz="1100" i="1" dirty="0" err="1">
                <a:solidFill>
                  <a:srgbClr val="000000"/>
                </a:solidFill>
              </a:rPr>
              <a:t>Wikipedia</a:t>
            </a:r>
            <a:r>
              <a:rPr lang="cs-CZ" sz="1100" i="1" dirty="0">
                <a:solidFill>
                  <a:srgbClr val="000000"/>
                </a:solidFill>
              </a:rPr>
              <a:t>: </a:t>
            </a:r>
            <a:r>
              <a:rPr lang="cs-CZ" sz="1100" i="1" dirty="0" err="1">
                <a:solidFill>
                  <a:srgbClr val="000000"/>
                </a:solidFill>
              </a:rPr>
              <a:t>the</a:t>
            </a:r>
            <a:r>
              <a:rPr lang="cs-CZ" sz="1100" i="1" dirty="0">
                <a:solidFill>
                  <a:srgbClr val="000000"/>
                </a:solidFill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</a:rPr>
              <a:t>encyclopedia</a:t>
            </a:r>
            <a:r>
              <a:rPr lang="cs-CZ" sz="1100" dirty="0">
                <a:solidFill>
                  <a:srgbClr val="000000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00000"/>
                </a:solidFill>
              </a:rPr>
              <a:t>Wikimedia</a:t>
            </a:r>
            <a:r>
              <a:rPr lang="cs-CZ" sz="1100" dirty="0">
                <a:solidFill>
                  <a:srgbClr val="000000"/>
                </a:solidFill>
              </a:rPr>
              <a:t> </a:t>
            </a:r>
            <a:r>
              <a:rPr lang="cs-CZ" sz="1100" dirty="0" err="1">
                <a:solidFill>
                  <a:srgbClr val="000000"/>
                </a:solidFill>
              </a:rPr>
              <a:t>Foundation</a:t>
            </a:r>
            <a:r>
              <a:rPr lang="cs-CZ" sz="1100" dirty="0">
                <a:solidFill>
                  <a:srgbClr val="000000"/>
                </a:solidFill>
              </a:rPr>
              <a:t>, 17. 1. 2009, 15:11 [cit. 2013-02-17]. Dostupné z: </a:t>
            </a:r>
            <a:r>
              <a:rPr lang="cs-CZ" sz="1100" dirty="0">
                <a:solidFill>
                  <a:srgbClr val="000000"/>
                </a:solidFill>
                <a:hlinkClick r:id="rId5"/>
              </a:rPr>
              <a:t>http://cs.wikipedia.org/wiki/Soubor:B_zavazi_hematit_Irak_-</a:t>
            </a:r>
            <a:r>
              <a:rPr lang="cs-CZ" sz="1100" dirty="0" smtClean="0">
                <a:solidFill>
                  <a:srgbClr val="000000"/>
                </a:solidFill>
                <a:hlinkClick r:id="rId5"/>
              </a:rPr>
              <a:t>1700_CIMG1012.JPG</a:t>
            </a:r>
            <a:endParaRPr lang="cs-CZ" sz="1100" dirty="0" smtClean="0">
              <a:solidFill>
                <a:srgbClr val="00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100" dirty="0" err="1">
                <a:solidFill>
                  <a:srgbClr val="000000"/>
                </a:solidFill>
              </a:rPr>
              <a:t>Soubor:Balance</a:t>
            </a:r>
            <a:r>
              <a:rPr lang="cs-CZ" sz="1100" dirty="0">
                <a:solidFill>
                  <a:srgbClr val="000000"/>
                </a:solidFill>
              </a:rPr>
              <a:t> romaine.jpg. In: </a:t>
            </a:r>
            <a:r>
              <a:rPr lang="cs-CZ" sz="1100" i="1" dirty="0" err="1">
                <a:solidFill>
                  <a:srgbClr val="000000"/>
                </a:solidFill>
              </a:rPr>
              <a:t>Wikipedia</a:t>
            </a:r>
            <a:r>
              <a:rPr lang="cs-CZ" sz="1100" i="1" dirty="0">
                <a:solidFill>
                  <a:srgbClr val="000000"/>
                </a:solidFill>
              </a:rPr>
              <a:t>: </a:t>
            </a:r>
            <a:r>
              <a:rPr lang="cs-CZ" sz="1100" i="1" dirty="0" err="1">
                <a:solidFill>
                  <a:srgbClr val="000000"/>
                </a:solidFill>
              </a:rPr>
              <a:t>the</a:t>
            </a:r>
            <a:r>
              <a:rPr lang="cs-CZ" sz="1100" i="1" dirty="0">
                <a:solidFill>
                  <a:srgbClr val="000000"/>
                </a:solidFill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</a:rPr>
              <a:t>encyclopedia</a:t>
            </a:r>
            <a:r>
              <a:rPr lang="cs-CZ" sz="1100" dirty="0">
                <a:solidFill>
                  <a:srgbClr val="000000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00000"/>
                </a:solidFill>
              </a:rPr>
              <a:t>Wikimedia</a:t>
            </a:r>
            <a:r>
              <a:rPr lang="cs-CZ" sz="1100" dirty="0">
                <a:solidFill>
                  <a:srgbClr val="000000"/>
                </a:solidFill>
              </a:rPr>
              <a:t> </a:t>
            </a:r>
            <a:r>
              <a:rPr lang="cs-CZ" sz="1100" dirty="0" err="1">
                <a:solidFill>
                  <a:srgbClr val="000000"/>
                </a:solidFill>
              </a:rPr>
              <a:t>Foundation</a:t>
            </a:r>
            <a:r>
              <a:rPr lang="cs-CZ" sz="1100" dirty="0">
                <a:solidFill>
                  <a:srgbClr val="000000"/>
                </a:solidFill>
              </a:rPr>
              <a:t>, 16. 1. 2006, 20:27 [cit. 2013-02-17]. Dostupné z: http://cs.wikipedia.org/wiki/Soubor:Balance_romaine.jpg</a:t>
            </a:r>
            <a:endParaRPr lang="cs-CZ" sz="11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2768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astní 10">
      <a:dk1>
        <a:srgbClr val="F5B998"/>
      </a:dk1>
      <a:lt1>
        <a:srgbClr val="FFFFFF"/>
      </a:lt1>
      <a:dk2>
        <a:srgbClr val="C89F5D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69</TotalTime>
  <Words>523</Words>
  <Application>Microsoft Office PowerPoint</Application>
  <PresentationFormat>Předvádění na obrazovce (4:3)</PresentationFormat>
  <Paragraphs>91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Technický</vt:lpstr>
      <vt:lpstr>Prezentace aplikace PowerPoint</vt:lpstr>
      <vt:lpstr>ANOTACE</vt:lpstr>
      <vt:lpstr>HMOTNOST</vt:lpstr>
      <vt:lpstr>MĚŘIDLO</vt:lpstr>
      <vt:lpstr>TYPY VAH</vt:lpstr>
      <vt:lpstr>Prezentace aplikace PowerPoint</vt:lpstr>
      <vt:lpstr>Prezentace aplikace PowerPoint</vt:lpstr>
      <vt:lpstr>Prezentace aplikace PowerPoint</vt:lpstr>
      <vt:lpstr>JEDNOTKY</vt:lpstr>
      <vt:lpstr>PŘEVÁDĚNÍ JEDNOTEK HMOTNOSTI</vt:lpstr>
      <vt:lpstr>ÚKOL: Převáděj jednotky</vt:lpstr>
      <vt:lpstr>ÚKOL: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11</cp:revision>
  <dcterms:created xsi:type="dcterms:W3CDTF">2013-02-14T16:50:44Z</dcterms:created>
  <dcterms:modified xsi:type="dcterms:W3CDTF">2013-12-12T18:48:25Z</dcterms:modified>
</cp:coreProperties>
</file>