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2A00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D4D76-52E5-44EA-8A8D-91A7EAED7E8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BD9EC-2777-49E5-A832-8BFB033F3FE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D4D76-52E5-44EA-8A8D-91A7EAED7E8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BD9EC-2777-49E5-A832-8BFB033F3F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D4D76-52E5-44EA-8A8D-91A7EAED7E8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BD9EC-2777-49E5-A832-8BFB033F3FE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D4D76-52E5-44EA-8A8D-91A7EAED7E8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BD9EC-2777-49E5-A832-8BFB033F3F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D4D76-52E5-44EA-8A8D-91A7EAED7E8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BD9EC-2777-49E5-A832-8BFB033F3F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D4D76-52E5-44EA-8A8D-91A7EAED7E8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CBD9EC-2777-49E5-A832-8BFB033F3FE6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D4D76-52E5-44EA-8A8D-91A7EAED7E8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BD9EC-2777-49E5-A832-8BFB033F3F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D4D76-52E5-44EA-8A8D-91A7EAED7E8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5ACBD9EC-2777-49E5-A832-8BFB033F3F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AD0D4D76-52E5-44EA-8A8D-91A7EAED7E8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BD9EC-2777-49E5-A832-8BFB033F3F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D4D76-52E5-44EA-8A8D-91A7EAED7E8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BD9EC-2777-49E5-A832-8BFB033F3F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D4D76-52E5-44EA-8A8D-91A7EAED7E8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BD9EC-2777-49E5-A832-8BFB033F3F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D0D4D76-52E5-44EA-8A8D-91A7EAED7E8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ACBD9EC-2777-49E5-A832-8BFB033F3FE6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cs.wikipedia.org/wiki/Soubor:Graduated_cylinder.jpg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s.wikipedia.org/wiki/Soubor:Measuring_cylinder_hg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Measuring_cylinder_hg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196752"/>
            <a:ext cx="4826649" cy="1011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3609361"/>
              </p:ext>
            </p:extLst>
          </p:nvPr>
        </p:nvGraphicFramePr>
        <p:xfrm>
          <a:off x="1187624" y="3212976"/>
          <a:ext cx="6984776" cy="27272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94535"/>
                <a:gridCol w="5290241"/>
              </a:tblGrid>
              <a:tr h="5526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Název školy</a:t>
                      </a:r>
                      <a:r>
                        <a:rPr lang="en-US" sz="1400" dirty="0">
                          <a:solidFill>
                            <a:srgbClr val="542A00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542A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400" baseline="0" dirty="0" smtClean="0">
                          <a:solidFill>
                            <a:srgbClr val="542A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400" dirty="0" smtClean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72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Autor: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542A00"/>
                          </a:solidFill>
                          <a:effectLst/>
                        </a:rPr>
                        <a:t>Mgr. Petra Pláničková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72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Název</a:t>
                      </a:r>
                      <a:r>
                        <a:rPr lang="en-US" sz="1400" dirty="0">
                          <a:solidFill>
                            <a:srgbClr val="542A00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542A00"/>
                          </a:solidFill>
                          <a:effectLst/>
                        </a:rPr>
                        <a:t>VY_32_INOVACE_1167_OBJEM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72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Téma</a:t>
                      </a:r>
                      <a:r>
                        <a:rPr lang="en-US" sz="1400" dirty="0">
                          <a:solidFill>
                            <a:srgbClr val="542A00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542A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MĚŘIDLO, MĚŘENÍ PEVNÝCH LÁTEK, JEDNOTKY, PŘEVOD JEDNOTEK OBJEMU, ÚKOLY, 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6595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Číslo projektu</a:t>
                      </a:r>
                      <a:r>
                        <a:rPr lang="en-US" sz="1400" dirty="0">
                          <a:solidFill>
                            <a:srgbClr val="542A00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542A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400" baseline="0" dirty="0" smtClean="0">
                          <a:solidFill>
                            <a:srgbClr val="542A00"/>
                          </a:solidFill>
                          <a:effectLst/>
                        </a:rPr>
                        <a:t> 2975</a:t>
                      </a:r>
                      <a:endParaRPr lang="cs-CZ" sz="1400" dirty="0" smtClean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241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sz="48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Prezentace je určena žákům 5. tříd jako opakování, procvičování v hodinách matematiky.</a:t>
            </a:r>
          </a:p>
          <a:p>
            <a:r>
              <a:rPr lang="cs-CZ" sz="32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Žáci si upevní učivo převádění jednotek objemu.</a:t>
            </a:r>
          </a:p>
          <a:p>
            <a:r>
              <a:rPr lang="cs-CZ" sz="32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Plní úkoly s tímto učivem spojené.</a:t>
            </a:r>
            <a:endParaRPr lang="cs-CZ" sz="3200" b="1" dirty="0">
              <a:solidFill>
                <a:srgbClr val="54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403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63503" y="1628800"/>
            <a:ext cx="5721336" cy="3384376"/>
          </a:xfrm>
        </p:spPr>
        <p:txBody>
          <a:bodyPr>
            <a:normAutofit/>
          </a:bodyPr>
          <a:lstStyle/>
          <a:p>
            <a:pPr algn="ctr"/>
            <a:r>
              <a:rPr lang="cs-CZ" sz="96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OBJEM</a:t>
            </a:r>
            <a:endParaRPr lang="cs-CZ" sz="96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http://upload.wikimedia.org/wikipedia/commons/thumb/1/14/Graduated_cylinder.jpg/100px-Graduated_cylinder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48680"/>
            <a:ext cx="1491903" cy="528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205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MĚŘIDLO</a:t>
            </a:r>
            <a:endParaRPr lang="cs-CZ" sz="48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7467600" cy="4065315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Odměrný válec je plastová nebo skleněná dutá nádoba s ryskami, která je určena k odměřování </a:t>
            </a:r>
            <a:r>
              <a:rPr lang="cs-CZ" sz="32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objemu </a:t>
            </a:r>
            <a:r>
              <a:rPr lang="cs-CZ" sz="32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kapalin nebo pevných látek</a:t>
            </a:r>
            <a:r>
              <a:rPr lang="cs-CZ" sz="32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Nejčastěji se využívá v chemických laboratořích.</a:t>
            </a:r>
            <a:endParaRPr lang="cs-CZ" sz="3200" b="1" dirty="0">
              <a:solidFill>
                <a:srgbClr val="54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15799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commons/thumb/a/ab/Measuring_cylinder_hg.jpg/150px-Measuring_cylinder_hg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2581554" cy="6040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491880" y="3140396"/>
            <a:ext cx="4320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Odměrný válec pro 500 ml</a:t>
            </a:r>
            <a:endParaRPr lang="cs-CZ" sz="3200" b="1" dirty="0">
              <a:solidFill>
                <a:srgbClr val="54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7079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MĚŘENÍ PEVNÝCH LÁTEK</a:t>
            </a:r>
            <a:endParaRPr lang="cs-CZ" sz="48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781128"/>
          </a:xfrm>
        </p:spPr>
        <p:txBody>
          <a:bodyPr>
            <a:normAutofit lnSpcReduction="10000"/>
          </a:bodyPr>
          <a:lstStyle/>
          <a:p>
            <a:r>
              <a:rPr lang="cs-CZ" sz="32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Díky odměrným válcům můžeme také určit objem pevných těles. </a:t>
            </a:r>
            <a:endParaRPr lang="cs-CZ" sz="3200" b="1" dirty="0" smtClean="0">
              <a:solidFill>
                <a:srgbClr val="54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Měření </a:t>
            </a:r>
            <a:r>
              <a:rPr lang="cs-CZ" sz="32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provádí tak, že na začátku se zaznamená daný objem kapaliny ve </a:t>
            </a:r>
            <a:r>
              <a:rPr lang="cs-CZ" sz="32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válci. Poté se </a:t>
            </a:r>
            <a:r>
              <a:rPr lang="cs-CZ" sz="32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dovnitř vloží pevné těleso. Od hodnoty objemu kapaliny po vložení tělesa se odečte objem kapaliny ze začátku a výsledkem je daný objem pevného tělesa.</a:t>
            </a:r>
          </a:p>
        </p:txBody>
      </p:sp>
    </p:spTree>
    <p:extLst>
      <p:ext uri="{BB962C8B-B14F-4D97-AF65-F5344CB8AC3E}">
        <p14:creationId xmlns:p14="http://schemas.microsoft.com/office/powerpoint/2010/main" val="408319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JEDNOTKY</a:t>
            </a:r>
            <a:endParaRPr lang="cs-CZ" sz="48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91680" y="2276872"/>
            <a:ext cx="6233120" cy="3849291"/>
          </a:xfrm>
        </p:spPr>
        <p:txBody>
          <a:bodyPr>
            <a:normAutofit/>
          </a:bodyPr>
          <a:lstStyle/>
          <a:p>
            <a:r>
              <a:rPr lang="cs-CZ" sz="36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hektolitr (</a:t>
            </a:r>
            <a:r>
              <a:rPr lang="cs-CZ" sz="36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</a:t>
            </a:r>
            <a:r>
              <a:rPr lang="cs-CZ" sz="36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sz="3600" b="1" dirty="0" smtClean="0">
              <a:solidFill>
                <a:srgbClr val="54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litr </a:t>
            </a:r>
            <a:r>
              <a:rPr lang="cs-CZ" sz="36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(l)</a:t>
            </a:r>
            <a:endParaRPr lang="cs-CZ" sz="3600" b="1" dirty="0">
              <a:solidFill>
                <a:srgbClr val="54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decilitr </a:t>
            </a:r>
            <a:r>
              <a:rPr lang="cs-CZ" sz="36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(dl</a:t>
            </a:r>
            <a:r>
              <a:rPr lang="cs-CZ" sz="36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sz="3600" b="1" dirty="0" smtClean="0">
              <a:solidFill>
                <a:srgbClr val="54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centilitr </a:t>
            </a:r>
            <a:r>
              <a:rPr lang="cs-CZ" sz="36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(cl</a:t>
            </a:r>
            <a:r>
              <a:rPr lang="cs-CZ" sz="36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sz="3600" b="1" dirty="0" smtClean="0">
              <a:solidFill>
                <a:srgbClr val="54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mililitr </a:t>
            </a:r>
            <a:r>
              <a:rPr lang="cs-CZ" sz="36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(ml)</a:t>
            </a:r>
            <a:endParaRPr lang="cs-CZ" sz="3600" b="1" dirty="0">
              <a:solidFill>
                <a:srgbClr val="54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405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6449144" cy="2448272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PŘEVÁDĚNÍ JEDNOTEK OBJEMU</a:t>
            </a:r>
            <a:endParaRPr lang="cs-CZ" sz="48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924944"/>
            <a:ext cx="7467600" cy="3201219"/>
          </a:xfrm>
        </p:spPr>
        <p:txBody>
          <a:bodyPr>
            <a:normAutofit/>
          </a:bodyPr>
          <a:lstStyle/>
          <a:p>
            <a:r>
              <a:rPr lang="cs-CZ" sz="44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</a:t>
            </a:r>
            <a:r>
              <a:rPr lang="cs-CZ" sz="44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sz="44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 = 100 l</a:t>
            </a:r>
          </a:p>
          <a:p>
            <a:r>
              <a:rPr lang="cs-CZ" sz="44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l = 10 dl</a:t>
            </a:r>
          </a:p>
          <a:p>
            <a:r>
              <a:rPr lang="cs-CZ" sz="44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l = 100 cl</a:t>
            </a:r>
          </a:p>
          <a:p>
            <a:r>
              <a:rPr lang="cs-CZ" sz="44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l = 1 000 ml</a:t>
            </a:r>
            <a:endParaRPr lang="cs-CZ" sz="4400" b="1" dirty="0">
              <a:solidFill>
                <a:srgbClr val="54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97585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ÚKOL:</a:t>
            </a:r>
            <a:endParaRPr lang="cs-CZ" sz="48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7467600" cy="302433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Klárka nalila do hrnce vodu ze dvou půllitrových sklenic a ze  4 čtvrtlitrových hrnků.</a:t>
            </a:r>
          </a:p>
          <a:p>
            <a:r>
              <a:rPr lang="cs-CZ" sz="32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Kolik je nyní v hrnci vody?</a:t>
            </a:r>
            <a:endParaRPr lang="cs-CZ" sz="3200" b="1" dirty="0">
              <a:solidFill>
                <a:srgbClr val="54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2604174" y="4269103"/>
            <a:ext cx="2304256" cy="1772816"/>
            <a:chOff x="2604174" y="4592268"/>
            <a:chExt cx="2304256" cy="1772816"/>
          </a:xfrm>
        </p:grpSpPr>
        <p:sp>
          <p:nvSpPr>
            <p:cNvPr id="4" name="Vývojový diagram: děrná páska 3"/>
            <p:cNvSpPr/>
            <p:nvPr/>
          </p:nvSpPr>
          <p:spPr>
            <a:xfrm>
              <a:off x="2604174" y="4592268"/>
              <a:ext cx="2304256" cy="1772816"/>
            </a:xfrm>
            <a:prstGeom prst="flowChartPunchedTape">
              <a:avLst/>
            </a:prstGeom>
            <a:noFill/>
            <a:ln w="38100">
              <a:solidFill>
                <a:srgbClr val="A500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2961479" y="5155511"/>
              <a:ext cx="1707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>
                  <a:solidFill>
                    <a:srgbClr val="542A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 litry</a:t>
              </a:r>
              <a:endParaRPr lang="cs-CZ" sz="36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2275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ÚKOL:</a:t>
            </a:r>
            <a:endParaRPr lang="cs-CZ" sz="48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krabičkách je 250 ml džusu.</a:t>
            </a:r>
          </a:p>
          <a:p>
            <a:r>
              <a:rPr lang="cs-CZ" sz="32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Kolik litrů džusu je ve 12 krabičkách.</a:t>
            </a:r>
            <a:endParaRPr lang="cs-CZ" sz="32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63688" y="3717032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 x 200 = 3 000 ml</a:t>
            </a:r>
            <a:endParaRPr lang="cs-CZ" sz="3600" b="1" dirty="0">
              <a:solidFill>
                <a:srgbClr val="54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159732" y="5020028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3 000 ml = 3 l</a:t>
            </a:r>
            <a:endParaRPr lang="cs-CZ" sz="3600" b="1" dirty="0">
              <a:solidFill>
                <a:srgbClr val="54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02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ÚKOL:</a:t>
            </a:r>
            <a:endParaRPr lang="cs-CZ" sz="48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7467600" cy="233285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Děti do 12 let mají denně vypít </a:t>
            </a:r>
            <a:r>
              <a:rPr lang="cs-CZ" sz="32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32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 tekutin.</a:t>
            </a:r>
          </a:p>
          <a:p>
            <a:r>
              <a:rPr lang="cs-CZ" sz="32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Kolik tekutin mají vypít za </a:t>
            </a:r>
            <a:r>
              <a:rPr lang="cs-CZ" sz="32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32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týdny?</a:t>
            </a:r>
            <a:endParaRPr lang="cs-CZ" sz="3200" b="1" dirty="0">
              <a:solidFill>
                <a:srgbClr val="54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72863" y="3717032"/>
            <a:ext cx="20972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0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x 21 </a:t>
            </a:r>
            <a:endParaRPr lang="cs-CZ" sz="4000" b="1" dirty="0">
              <a:solidFill>
                <a:srgbClr val="54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Skupina 7"/>
          <p:cNvGrpSpPr/>
          <p:nvPr/>
        </p:nvGrpSpPr>
        <p:grpSpPr>
          <a:xfrm>
            <a:off x="2436887" y="4581128"/>
            <a:ext cx="3595999" cy="1847528"/>
            <a:chOff x="1673578" y="4461792"/>
            <a:chExt cx="3595999" cy="1847528"/>
          </a:xfrm>
        </p:grpSpPr>
        <p:sp>
          <p:nvSpPr>
            <p:cNvPr id="6" name="TextovéPole 5"/>
            <p:cNvSpPr txBox="1"/>
            <p:nvPr/>
          </p:nvSpPr>
          <p:spPr>
            <a:xfrm>
              <a:off x="2353253" y="5085184"/>
              <a:ext cx="291632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dirty="0" smtClean="0">
                  <a:solidFill>
                    <a:srgbClr val="542A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42 litrů</a:t>
              </a:r>
              <a:endParaRPr lang="cs-CZ" sz="44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" name="Vodorovný svitek 3"/>
            <p:cNvSpPr/>
            <p:nvPr/>
          </p:nvSpPr>
          <p:spPr>
            <a:xfrm>
              <a:off x="1673578" y="4461792"/>
              <a:ext cx="3339471" cy="1847528"/>
            </a:xfrm>
            <a:prstGeom prst="horizontalScroll">
              <a:avLst/>
            </a:prstGeom>
            <a:noFill/>
            <a:ln w="28575">
              <a:solidFill>
                <a:srgbClr val="A500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468407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  <a:endParaRPr lang="cs-CZ" sz="48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000" b="1" dirty="0">
                <a:solidFill>
                  <a:srgbClr val="542A00"/>
                </a:solidFill>
              </a:rPr>
              <a:t>Http://cs.wikipedia.org/wiki/</a:t>
            </a:r>
            <a:r>
              <a:rPr lang="cs-CZ" sz="1000" b="1" dirty="0" err="1">
                <a:solidFill>
                  <a:srgbClr val="542A00"/>
                </a:solidFill>
              </a:rPr>
              <a:t>Soubor:Graduated_cylinder.jpg</a:t>
            </a:r>
            <a:r>
              <a:rPr lang="cs-CZ" sz="1000" b="1" dirty="0">
                <a:solidFill>
                  <a:srgbClr val="542A00"/>
                </a:solidFill>
              </a:rPr>
              <a:t>. In: </a:t>
            </a:r>
            <a:r>
              <a:rPr lang="cs-CZ" sz="1000" b="1" i="1" dirty="0" err="1">
                <a:solidFill>
                  <a:srgbClr val="542A00"/>
                </a:solidFill>
              </a:rPr>
              <a:t>Wikipedia</a:t>
            </a:r>
            <a:r>
              <a:rPr lang="cs-CZ" sz="1000" b="1" i="1" dirty="0">
                <a:solidFill>
                  <a:srgbClr val="542A00"/>
                </a:solidFill>
              </a:rPr>
              <a:t>: </a:t>
            </a:r>
            <a:r>
              <a:rPr lang="cs-CZ" sz="1000" b="1" i="1" dirty="0" err="1">
                <a:solidFill>
                  <a:srgbClr val="542A00"/>
                </a:solidFill>
              </a:rPr>
              <a:t>the</a:t>
            </a:r>
            <a:r>
              <a:rPr lang="cs-CZ" sz="1000" b="1" i="1" dirty="0">
                <a:solidFill>
                  <a:srgbClr val="542A00"/>
                </a:solidFill>
              </a:rPr>
              <a:t> free </a:t>
            </a:r>
            <a:r>
              <a:rPr lang="cs-CZ" sz="1000" b="1" i="1" dirty="0" err="1">
                <a:solidFill>
                  <a:srgbClr val="542A00"/>
                </a:solidFill>
              </a:rPr>
              <a:t>encyclopedia</a:t>
            </a:r>
            <a:r>
              <a:rPr lang="cs-CZ" sz="1000" b="1" dirty="0">
                <a:solidFill>
                  <a:srgbClr val="542A00"/>
                </a:solidFill>
              </a:rPr>
              <a:t> [online]. San Francisco (CA): </a:t>
            </a:r>
            <a:r>
              <a:rPr lang="cs-CZ" sz="1000" b="1" dirty="0" err="1">
                <a:solidFill>
                  <a:srgbClr val="542A00"/>
                </a:solidFill>
              </a:rPr>
              <a:t>Wikimedia</a:t>
            </a:r>
            <a:r>
              <a:rPr lang="cs-CZ" sz="1000" b="1" dirty="0">
                <a:solidFill>
                  <a:srgbClr val="542A00"/>
                </a:solidFill>
              </a:rPr>
              <a:t> </a:t>
            </a:r>
            <a:r>
              <a:rPr lang="cs-CZ" sz="1000" b="1" dirty="0" err="1">
                <a:solidFill>
                  <a:srgbClr val="542A00"/>
                </a:solidFill>
              </a:rPr>
              <a:t>Foundation</a:t>
            </a:r>
            <a:r>
              <a:rPr lang="cs-CZ" sz="1000" b="1" dirty="0">
                <a:solidFill>
                  <a:srgbClr val="542A00"/>
                </a:solidFill>
              </a:rPr>
              <a:t>, 15. 12. 2006, 14:09 [cit. 2013-02-15]. Dostupné z: http://cs.wikipedia.org/wiki/Soubor:Graduated_cylinder.jpg</a:t>
            </a:r>
            <a:endParaRPr lang="cs-CZ" sz="1000" b="1" dirty="0" smtClean="0">
              <a:solidFill>
                <a:srgbClr val="54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10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</a:t>
            </a:r>
            <a:r>
              <a:rPr lang="cs-CZ" sz="10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://cs.wikipedia.org/wiki/</a:t>
            </a:r>
            <a:r>
              <a:rPr lang="cs-CZ" sz="1000" b="1" dirty="0" err="1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Soubor:Measuring_cylinder_hg.jpg</a:t>
            </a:r>
            <a:r>
              <a:rPr lang="cs-CZ" sz="10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In: </a:t>
            </a:r>
            <a:r>
              <a:rPr lang="cs-CZ" sz="1000" b="1" i="1" dirty="0" err="1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Wikipedia</a:t>
            </a:r>
            <a:r>
              <a:rPr lang="cs-CZ" sz="1000" b="1" i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sz="1000" b="1" i="1" dirty="0" err="1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sz="1000" b="1" i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free </a:t>
            </a:r>
            <a:r>
              <a:rPr lang="cs-CZ" sz="1000" b="1" i="1" dirty="0" err="1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encyclopedia</a:t>
            </a:r>
            <a:r>
              <a:rPr lang="cs-CZ" sz="10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[online]. San Francisco (CA): </a:t>
            </a:r>
            <a:r>
              <a:rPr lang="cs-CZ" sz="1000" b="1" dirty="0" err="1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Wikimedia</a:t>
            </a:r>
            <a:r>
              <a:rPr lang="cs-CZ" sz="10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000" b="1" dirty="0" err="1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Foundation</a:t>
            </a:r>
            <a:r>
              <a:rPr lang="cs-CZ" sz="10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3. 9. 2006, 19:05 [cit. 2013-02-14]. Dostupné z: </a:t>
            </a:r>
            <a:r>
              <a:rPr lang="cs-CZ" sz="1000" b="1" dirty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http://</a:t>
            </a:r>
            <a:r>
              <a:rPr lang="cs-CZ" sz="10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cs.wikipedia.org/wiki/Soubor:Measuring_cylinder_hg.jpg</a:t>
            </a:r>
            <a:endParaRPr lang="cs-CZ" sz="1000" b="1" dirty="0" smtClean="0">
              <a:solidFill>
                <a:srgbClr val="54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10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Vlastní tvorba</a:t>
            </a:r>
            <a:endParaRPr lang="cs-CZ" sz="1000" b="1" dirty="0">
              <a:solidFill>
                <a:srgbClr val="54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231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Vlastní 13">
      <a:dk1>
        <a:srgbClr val="C3986D"/>
      </a:dk1>
      <a:lt1>
        <a:srgbClr val="FFDB82"/>
      </a:lt1>
      <a:dk2>
        <a:srgbClr val="CBA092"/>
      </a:dk2>
      <a:lt2>
        <a:srgbClr val="C87D0E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146</TotalTime>
  <Words>365</Words>
  <Application>Microsoft Office PowerPoint</Application>
  <PresentationFormat>Předvádění na obrazovce (4:3)</PresentationFormat>
  <Paragraphs>51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Technický</vt:lpstr>
      <vt:lpstr>Prezentace aplikace PowerPoint</vt:lpstr>
      <vt:lpstr>ANOTACE</vt:lpstr>
      <vt:lpstr>OBJEM</vt:lpstr>
      <vt:lpstr>MĚŘIDLO</vt:lpstr>
      <vt:lpstr>Prezentace aplikace PowerPoint</vt:lpstr>
      <vt:lpstr>MĚŘENÍ PEVNÝCH LÁTEK</vt:lpstr>
      <vt:lpstr>JEDNOTKY</vt:lpstr>
      <vt:lpstr>PŘEVÁDĚNÍ JEDNOTEK OBJEMU</vt:lpstr>
      <vt:lpstr>ÚKOL:</vt:lpstr>
      <vt:lpstr>ÚKOL:</vt:lpstr>
      <vt:lpstr>ÚKOL: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12</cp:revision>
  <dcterms:created xsi:type="dcterms:W3CDTF">2013-02-14T11:48:25Z</dcterms:created>
  <dcterms:modified xsi:type="dcterms:W3CDTF">2013-12-12T18:50:27Z</dcterms:modified>
</cp:coreProperties>
</file>