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59" r:id="rId6"/>
    <p:sldId id="261" r:id="rId7"/>
    <p:sldId id="262" r:id="rId8"/>
    <p:sldId id="266" r:id="rId9"/>
    <p:sldId id="26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1900"/>
    <a:srgbClr val="663300"/>
    <a:srgbClr val="ED23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BDD5395-ED94-46B7-8E9E-B3CB0A891F8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4DF87694-4762-46B1-86A7-656D617D4EE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Geometry_Rectangle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51497"/>
              </p:ext>
            </p:extLst>
          </p:nvPr>
        </p:nvGraphicFramePr>
        <p:xfrm>
          <a:off x="1187624" y="3212976"/>
          <a:ext cx="6984776" cy="25202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542A00"/>
                          </a:solidFill>
                          <a:effectLst/>
                        </a:rPr>
                        <a:t>VY_32_INOVACE_1171_ÚHLOPŘÍČKY</a:t>
                      </a:r>
                      <a:r>
                        <a:rPr lang="cs-CZ" sz="1400" baseline="0" smtClean="0">
                          <a:solidFill>
                            <a:srgbClr val="542A00"/>
                          </a:solidFill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II. DÍL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OBDÉLNÍK,  VLASTNOSTI ÚHLOPŘÍČEK </a:t>
                      </a:r>
                      <a:r>
                        <a:rPr lang="cs-CZ" sz="140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OBDÉLNÍKU, ÚKOLY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398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prezentace je určena pro žáky 5. tříd jako výkladová v hodinách geometrie.</a:t>
            </a:r>
          </a:p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úhlopříčkami v obdélníku.</a:t>
            </a:r>
          </a:p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Uvědomí si rozdíl mezi úhlopříčkami ve čtverci a v obdélníku</a:t>
            </a:r>
          </a:p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Opakují a procvičují rýsování kolmic.</a:t>
            </a:r>
          </a:p>
          <a:p>
            <a:r>
              <a:rPr lang="cs-CZ" sz="32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okáží popsat a narýsovat úhlopříčky.  </a:t>
            </a:r>
          </a:p>
          <a:p>
            <a:pPr marL="68580" indent="0">
              <a:buNone/>
            </a:pP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79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844824"/>
            <a:ext cx="8156448" cy="3312368"/>
          </a:xfrm>
        </p:spPr>
        <p:txBody>
          <a:bodyPr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ÚHLOPŘÍČKY </a:t>
            </a:r>
            <a:r>
              <a:rPr lang="cs-CZ" sz="96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II.díl</a:t>
            </a:r>
            <a:endParaRPr lang="cs-CZ" sz="9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981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188744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OBDÉLNÍK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1700808"/>
            <a:ext cx="4824536" cy="4726760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Má: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strany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vrcholy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Protilehlé strany rovnoběžné a stejně dlouhé.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Vedlejší strany kolmé a svírají pravý úhel.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Osově souměrný</a:t>
            </a:r>
            <a:endParaRPr lang="cs-CZ" sz="3200" b="1" dirty="0">
              <a:solidFill>
                <a:srgbClr val="321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51620" y="2780928"/>
            <a:ext cx="2376264" cy="2998922"/>
          </a:xfrm>
          <a:prstGeom prst="rect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35596" y="235283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43148" y="231926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311860" y="577985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40113" y="580526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7089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260752"/>
          </a:xfrm>
        </p:spPr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úhlopříčka?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9816" y="1942600"/>
            <a:ext cx="7772400" cy="45827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Úsečka, která spojuje dva protilehlé vrcholy.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se označuje slovem – diagonála.</a:t>
            </a:r>
            <a:endParaRPr lang="cs-CZ" sz="3200" b="1" dirty="0">
              <a:solidFill>
                <a:srgbClr val="321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4077072"/>
            <a:ext cx="4536504" cy="2232248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339752" y="4077072"/>
            <a:ext cx="4536504" cy="223224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339752" y="4077072"/>
            <a:ext cx="4536504" cy="223224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319255" y="475191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28329" y="475191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725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772400" cy="1620792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 úhlopříček v obdélníku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7988424" cy="37611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stejnou délku.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Navzájem se půlí.</a:t>
            </a:r>
          </a:p>
          <a:p>
            <a:r>
              <a:rPr lang="cs-CZ" sz="3200" b="1" dirty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- nejsou </a:t>
            </a:r>
            <a:endParaRPr lang="cs-CZ" sz="3200" b="1" dirty="0" smtClean="0">
              <a:solidFill>
                <a:srgbClr val="321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3200" b="1" dirty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k </a:t>
            </a:r>
            <a:r>
              <a:rPr lang="cs-CZ" sz="3200" b="1" dirty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sobě kolmé!</a:t>
            </a:r>
          </a:p>
          <a:p>
            <a:endParaRPr lang="cs-CZ" sz="32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2280" y="435894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  <p:pic>
        <p:nvPicPr>
          <p:cNvPr id="1026" name="Picture 2" descr="http://upload.wikimedia.org/wikipedia/commons/thumb/b/bd/Geometry_Rectangle.svg/220px-Geometry_Rectangle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564904"/>
            <a:ext cx="4895300" cy="404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292080" y="37170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3523743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2078" y="260648"/>
            <a:ext cx="7772400" cy="1080120"/>
          </a:xfrm>
        </p:spPr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052736"/>
            <a:ext cx="7704856" cy="221743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obdélník OPRS. Délka  jeho stran a=7cm, b=4cm. Sestroj jeho úhlopříčky e, f. Zopakuj postup při rýsování obdélníku.</a:t>
            </a:r>
            <a:endParaRPr lang="cs-CZ" sz="3200" b="1" dirty="0">
              <a:solidFill>
                <a:srgbClr val="321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123728" y="6093296"/>
            <a:ext cx="4608512" cy="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39752" y="5949280"/>
            <a:ext cx="0" cy="36004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066644" y="3501008"/>
            <a:ext cx="504056" cy="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952760" y="3501008"/>
            <a:ext cx="559296" cy="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288066" y="5883135"/>
            <a:ext cx="0" cy="36004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288066" y="3211493"/>
            <a:ext cx="0" cy="3089417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337489" y="2941549"/>
            <a:ext cx="0" cy="3257128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375756" y="3501008"/>
            <a:ext cx="3924436" cy="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943708" y="303934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323028" y="303934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2102" y="61293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930032" y="609341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  <p:cxnSp>
        <p:nvCxnSpPr>
          <p:cNvPr id="28" name="Přímá spojnice 27"/>
          <p:cNvCxnSpPr/>
          <p:nvPr/>
        </p:nvCxnSpPr>
        <p:spPr>
          <a:xfrm>
            <a:off x="2362080" y="3524347"/>
            <a:ext cx="3960948" cy="2568949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339754" y="3501008"/>
            <a:ext cx="3948312" cy="259240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382647" y="441545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14277" y="442052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212837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31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2078" y="260648"/>
            <a:ext cx="7772400" cy="1080120"/>
          </a:xfrm>
        </p:spPr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052736"/>
            <a:ext cx="7704856" cy="221743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obdélník TUVZ. Délka  jeho stran a=69mm, b=35cm. Sestroj jeho úhlopříčky e, f. </a:t>
            </a:r>
            <a:r>
              <a:rPr lang="cs-CZ" sz="3200" b="1" dirty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růsečík úhlopříček označ bodem S.</a:t>
            </a:r>
            <a:endParaRPr lang="cs-CZ" sz="3200" b="1" dirty="0">
              <a:solidFill>
                <a:srgbClr val="321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2280266" y="3388042"/>
            <a:ext cx="4837170" cy="2724614"/>
            <a:chOff x="1836980" y="3866351"/>
            <a:chExt cx="4837170" cy="2724614"/>
          </a:xfrm>
        </p:grpSpPr>
        <p:sp>
          <p:nvSpPr>
            <p:cNvPr id="25" name="TextovéPole 24"/>
            <p:cNvSpPr txBox="1"/>
            <p:nvPr/>
          </p:nvSpPr>
          <p:spPr>
            <a:xfrm>
              <a:off x="6242102" y="612930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tx2">
                      <a:lumMod val="1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</a:t>
              </a: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930032" y="609341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>
                      <a:lumMod val="1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</a:t>
              </a:r>
              <a:endPara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1836980" y="3866351"/>
              <a:ext cx="4837170" cy="2478009"/>
              <a:chOff x="1895070" y="3831311"/>
              <a:chExt cx="4837170" cy="2478009"/>
            </a:xfrm>
          </p:grpSpPr>
          <p:cxnSp>
            <p:nvCxnSpPr>
              <p:cNvPr id="7" name="Přímá spojnice 6"/>
              <p:cNvCxnSpPr/>
              <p:nvPr/>
            </p:nvCxnSpPr>
            <p:spPr>
              <a:xfrm>
                <a:off x="2123728" y="6093296"/>
                <a:ext cx="4608512" cy="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2339752" y="5949280"/>
                <a:ext cx="0" cy="36004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2170433" y="4293096"/>
                <a:ext cx="504056" cy="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H="1">
                <a:off x="5902697" y="4293096"/>
                <a:ext cx="559296" cy="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6288066" y="5883135"/>
                <a:ext cx="0" cy="36004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>
                <a:endCxn id="24" idx="1"/>
              </p:cNvCxnSpPr>
              <p:nvPr/>
            </p:nvCxnSpPr>
            <p:spPr>
              <a:xfrm flipV="1">
                <a:off x="6288066" y="4062144"/>
                <a:ext cx="11362" cy="2238767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H="1" flipV="1">
                <a:off x="2329381" y="3975563"/>
                <a:ext cx="10371" cy="2155273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2307972" y="4293096"/>
                <a:ext cx="3924436" cy="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xtovéPole 22"/>
              <p:cNvSpPr txBox="1"/>
              <p:nvPr/>
            </p:nvSpPr>
            <p:spPr>
              <a:xfrm>
                <a:off x="4097886" y="5200712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</a:t>
                </a:r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6299428" y="3831311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</a:t>
                </a:r>
              </a:p>
            </p:txBody>
          </p:sp>
          <p:cxnSp>
            <p:nvCxnSpPr>
              <p:cNvPr id="28" name="Přímá spojnice 27"/>
              <p:cNvCxnSpPr/>
              <p:nvPr/>
            </p:nvCxnSpPr>
            <p:spPr>
              <a:xfrm>
                <a:off x="2327118" y="4292976"/>
                <a:ext cx="3960948" cy="1800320"/>
              </a:xfrm>
              <a:prstGeom prst="line">
                <a:avLst/>
              </a:prstGeom>
              <a:ln w="12700">
                <a:solidFill>
                  <a:srgbClr val="6633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 flipH="1">
                <a:off x="2339754" y="4293096"/>
                <a:ext cx="3948312" cy="1800320"/>
              </a:xfrm>
              <a:prstGeom prst="line">
                <a:avLst/>
              </a:prstGeom>
              <a:ln w="19050">
                <a:solidFill>
                  <a:srgbClr val="6633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TextovéPole 30"/>
              <p:cNvSpPr txBox="1"/>
              <p:nvPr/>
            </p:nvSpPr>
            <p:spPr>
              <a:xfrm>
                <a:off x="3382647" y="4415456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e</a:t>
                </a:r>
                <a:endParaRPr lang="cs-CZ" sz="2400" b="1" dirty="0">
                  <a:solidFill>
                    <a:schemeClr val="tx2">
                      <a:lumMod val="1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014277" y="4420521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f</a:t>
                </a: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1895070" y="3831431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5798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4261"/>
            <a:ext cx="1973738" cy="1080120"/>
          </a:xfrm>
        </p:spPr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0654" y="3212976"/>
            <a:ext cx="7704856" cy="340175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Napiš: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obdélníků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trojúhelníků</a:t>
            </a:r>
          </a:p>
          <a:p>
            <a:r>
              <a:rPr lang="cs-CZ" sz="3200" b="1" dirty="0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je </a:t>
            </a:r>
            <a:r>
              <a:rPr lang="cs-CZ" sz="3200" b="1" smtClean="0">
                <a:solidFill>
                  <a:srgbClr val="321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vrcholů.</a:t>
            </a:r>
            <a:endParaRPr lang="cs-CZ" sz="3200" b="1" dirty="0">
              <a:solidFill>
                <a:srgbClr val="321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3412936" y="332656"/>
            <a:ext cx="4837170" cy="2724614"/>
            <a:chOff x="1836980" y="3866351"/>
            <a:chExt cx="4837170" cy="2724614"/>
          </a:xfrm>
        </p:grpSpPr>
        <p:sp>
          <p:nvSpPr>
            <p:cNvPr id="25" name="TextovéPole 24"/>
            <p:cNvSpPr txBox="1"/>
            <p:nvPr/>
          </p:nvSpPr>
          <p:spPr>
            <a:xfrm>
              <a:off x="6242102" y="612930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tx2">
                      <a:lumMod val="1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</a:t>
              </a: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930032" y="609341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>
                      <a:lumMod val="1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</a:t>
              </a:r>
              <a:endPara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1836980" y="3866351"/>
              <a:ext cx="4837170" cy="2478009"/>
              <a:chOff x="1895070" y="3831311"/>
              <a:chExt cx="4837170" cy="2478009"/>
            </a:xfrm>
          </p:grpSpPr>
          <p:cxnSp>
            <p:nvCxnSpPr>
              <p:cNvPr id="7" name="Přímá spojnice 6"/>
              <p:cNvCxnSpPr/>
              <p:nvPr/>
            </p:nvCxnSpPr>
            <p:spPr>
              <a:xfrm>
                <a:off x="2123728" y="6093296"/>
                <a:ext cx="4608512" cy="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2339752" y="5949280"/>
                <a:ext cx="0" cy="36004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2170433" y="4293096"/>
                <a:ext cx="504056" cy="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H="1">
                <a:off x="5902697" y="4293096"/>
                <a:ext cx="559296" cy="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6288066" y="5883135"/>
                <a:ext cx="0" cy="36004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>
                <a:endCxn id="24" idx="1"/>
              </p:cNvCxnSpPr>
              <p:nvPr/>
            </p:nvCxnSpPr>
            <p:spPr>
              <a:xfrm flipV="1">
                <a:off x="6288066" y="4062144"/>
                <a:ext cx="11362" cy="2238767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H="1" flipV="1">
                <a:off x="2329381" y="3975563"/>
                <a:ext cx="10371" cy="2155273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2307972" y="4293096"/>
                <a:ext cx="3924436" cy="0"/>
              </a:xfrm>
              <a:prstGeom prst="line">
                <a:avLst/>
              </a:prstGeom>
              <a:ln>
                <a:solidFill>
                  <a:schemeClr val="tx2">
                    <a:lumMod val="1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xtovéPole 22"/>
              <p:cNvSpPr txBox="1"/>
              <p:nvPr/>
            </p:nvSpPr>
            <p:spPr>
              <a:xfrm>
                <a:off x="4097886" y="5200712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</a:t>
                </a:r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6299428" y="3831311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</a:t>
                </a:r>
              </a:p>
            </p:txBody>
          </p:sp>
          <p:cxnSp>
            <p:nvCxnSpPr>
              <p:cNvPr id="28" name="Přímá spojnice 27"/>
              <p:cNvCxnSpPr/>
              <p:nvPr/>
            </p:nvCxnSpPr>
            <p:spPr>
              <a:xfrm>
                <a:off x="2327118" y="4292976"/>
                <a:ext cx="3960948" cy="1800320"/>
              </a:xfrm>
              <a:prstGeom prst="line">
                <a:avLst/>
              </a:prstGeom>
              <a:ln w="12700">
                <a:solidFill>
                  <a:srgbClr val="6633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 flipH="1">
                <a:off x="2339754" y="4293096"/>
                <a:ext cx="3948312" cy="1800320"/>
              </a:xfrm>
              <a:prstGeom prst="line">
                <a:avLst/>
              </a:prstGeom>
              <a:ln w="19050">
                <a:solidFill>
                  <a:srgbClr val="6633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TextovéPole 30"/>
              <p:cNvSpPr txBox="1"/>
              <p:nvPr/>
            </p:nvSpPr>
            <p:spPr>
              <a:xfrm>
                <a:off x="3382647" y="4415456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e</a:t>
                </a:r>
                <a:endParaRPr lang="cs-CZ" sz="2400" b="1" dirty="0">
                  <a:solidFill>
                    <a:schemeClr val="tx2">
                      <a:lumMod val="1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014277" y="4420521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f</a:t>
                </a: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1895070" y="3831431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solidFill>
                      <a:schemeClr val="tx2">
                        <a:lumMod val="1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7829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rgbClr val="ED23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solidFill>
                <a:srgbClr val="ED23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err="1">
                <a:solidFill>
                  <a:srgbClr val="321900"/>
                </a:solidFill>
              </a:rPr>
              <a:t>Soubor:Geometry</a:t>
            </a:r>
            <a:r>
              <a:rPr lang="cs-CZ" sz="1600" dirty="0">
                <a:solidFill>
                  <a:srgbClr val="321900"/>
                </a:solidFill>
              </a:rPr>
              <a:t> </a:t>
            </a:r>
            <a:r>
              <a:rPr lang="cs-CZ" sz="1600" dirty="0" err="1">
                <a:solidFill>
                  <a:srgbClr val="321900"/>
                </a:solidFill>
              </a:rPr>
              <a:t>Rectangle.svg</a:t>
            </a:r>
            <a:r>
              <a:rPr lang="cs-CZ" sz="1600" dirty="0">
                <a:solidFill>
                  <a:srgbClr val="321900"/>
                </a:solidFill>
              </a:rPr>
              <a:t>. In: </a:t>
            </a:r>
            <a:r>
              <a:rPr lang="cs-CZ" sz="1600" i="1" dirty="0" err="1">
                <a:solidFill>
                  <a:srgbClr val="321900"/>
                </a:solidFill>
              </a:rPr>
              <a:t>Wikipedia</a:t>
            </a:r>
            <a:r>
              <a:rPr lang="cs-CZ" sz="1600" i="1" dirty="0">
                <a:solidFill>
                  <a:srgbClr val="321900"/>
                </a:solidFill>
              </a:rPr>
              <a:t>: </a:t>
            </a:r>
            <a:r>
              <a:rPr lang="cs-CZ" sz="1600" i="1" dirty="0" err="1">
                <a:solidFill>
                  <a:srgbClr val="321900"/>
                </a:solidFill>
              </a:rPr>
              <a:t>the</a:t>
            </a:r>
            <a:r>
              <a:rPr lang="cs-CZ" sz="1600" i="1" dirty="0">
                <a:solidFill>
                  <a:srgbClr val="321900"/>
                </a:solidFill>
              </a:rPr>
              <a:t> free </a:t>
            </a:r>
            <a:r>
              <a:rPr lang="cs-CZ" sz="1600" i="1" dirty="0" err="1">
                <a:solidFill>
                  <a:srgbClr val="321900"/>
                </a:solidFill>
              </a:rPr>
              <a:t>encyclopedia</a:t>
            </a:r>
            <a:r>
              <a:rPr lang="cs-CZ" sz="1600" dirty="0">
                <a:solidFill>
                  <a:srgbClr val="321900"/>
                </a:solidFill>
              </a:rPr>
              <a:t> [online]. San Francisco (CA): </a:t>
            </a:r>
            <a:r>
              <a:rPr lang="cs-CZ" sz="1600" dirty="0" err="1">
                <a:solidFill>
                  <a:srgbClr val="321900"/>
                </a:solidFill>
              </a:rPr>
              <a:t>Wikimedia</a:t>
            </a:r>
            <a:r>
              <a:rPr lang="cs-CZ" sz="1600" dirty="0">
                <a:solidFill>
                  <a:srgbClr val="321900"/>
                </a:solidFill>
              </a:rPr>
              <a:t> </a:t>
            </a:r>
            <a:r>
              <a:rPr lang="cs-CZ" sz="1600" dirty="0" err="1">
                <a:solidFill>
                  <a:srgbClr val="321900"/>
                </a:solidFill>
              </a:rPr>
              <a:t>Foundation</a:t>
            </a:r>
            <a:r>
              <a:rPr lang="cs-CZ" sz="1600" dirty="0">
                <a:solidFill>
                  <a:srgbClr val="321900"/>
                </a:solidFill>
              </a:rPr>
              <a:t>, 20. 3. 2006, 16:38 [cit. 2013-02-11]. Dostupné z: </a:t>
            </a:r>
            <a:r>
              <a:rPr lang="cs-CZ" sz="1600" dirty="0" err="1">
                <a:solidFill>
                  <a:srgbClr val="321900"/>
                </a:solidFill>
              </a:rPr>
              <a:t>Soubor:Geometry</a:t>
            </a:r>
            <a:r>
              <a:rPr lang="cs-CZ" sz="1600" dirty="0">
                <a:solidFill>
                  <a:srgbClr val="321900"/>
                </a:solidFill>
              </a:rPr>
              <a:t> </a:t>
            </a:r>
            <a:r>
              <a:rPr lang="cs-CZ" sz="1600" dirty="0" err="1">
                <a:solidFill>
                  <a:srgbClr val="321900"/>
                </a:solidFill>
              </a:rPr>
              <a:t>Rectangle.svg</a:t>
            </a:r>
            <a:endParaRPr lang="cs-CZ" sz="1600" b="1" dirty="0" smtClean="0">
              <a:solidFill>
                <a:srgbClr val="321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457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10">
      <a:dk1>
        <a:srgbClr val="F5B998"/>
      </a:dk1>
      <a:lt1>
        <a:srgbClr val="FFFFFF"/>
      </a:lt1>
      <a:dk2>
        <a:srgbClr val="C89F5D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109</TotalTime>
  <Words>274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Prezentace aplikace PowerPoint</vt:lpstr>
      <vt:lpstr>ANOTACE</vt:lpstr>
      <vt:lpstr>ÚHLOPŘÍČKY II.díl</vt:lpstr>
      <vt:lpstr>OBDÉLNÍK</vt:lpstr>
      <vt:lpstr>Co je úhlopříčka?</vt:lpstr>
      <vt:lpstr>Vlastnosti úhlopříček v obdélníku</vt:lpstr>
      <vt:lpstr>ÚKOL:</vt:lpstr>
      <vt:lpstr>ÚKOL:</vt:lpstr>
      <vt:lpstr>ÚKOL: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14</cp:revision>
  <dcterms:created xsi:type="dcterms:W3CDTF">2013-02-11T12:39:41Z</dcterms:created>
  <dcterms:modified xsi:type="dcterms:W3CDTF">2013-03-04T18:46:52Z</dcterms:modified>
</cp:coreProperties>
</file>