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701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F830F59-B616-47E0-AFED-D8572D13C374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69CDE0D-B75E-4F11-861D-65482F85833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2"/>
            <a:ext cx="4826649" cy="101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9233151"/>
              </p:ext>
            </p:extLst>
          </p:nvPr>
        </p:nvGraphicFramePr>
        <p:xfrm>
          <a:off x="1187624" y="3212976"/>
          <a:ext cx="6984776" cy="27037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Autor: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Mgr. Petra Pláničková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</a:rPr>
                        <a:t>VY_32_INOVACE_1172_ÚHEL</a:t>
                      </a:r>
                      <a:r>
                        <a:rPr lang="cs-CZ" sz="1400" baseline="0" smtClean="0">
                          <a:solidFill>
                            <a:srgbClr val="542A00"/>
                          </a:solidFill>
                          <a:effectLst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I. DÍL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Téma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ROVINA,  ÚHEL, RAMENA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ÚHLU, VRCHOL ÚHLU</a:t>
                      </a:r>
                      <a:r>
                        <a:rPr lang="cs-CZ" sz="1400" baseline="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</a:t>
                      </a:r>
                      <a:r>
                        <a:rPr lang="cs-CZ" sz="1400" smtClean="0">
                          <a:solidFill>
                            <a:srgbClr val="542A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ZÁPIS ÚHLU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542A00"/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rgbClr val="542A00"/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542A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rgbClr val="542A00"/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rgbClr val="542A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7689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matematiky – geometrie.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novými pojmy: úhel,  rovina...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popsat a narýsovat úhel.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ANOTACE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7947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2540495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>
                <a:solidFill>
                  <a:srgbClr val="FF0000"/>
                </a:solidFill>
              </a:rPr>
              <a:t>ÚHEL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6661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94644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matematice dvourozměrný geometrický útvar.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Neomezená dokonale rovná plocha (sešit, tabule).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Rovina může být určena třemi body nebo přímkou a bodem, který neleží na přímce.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ROVINA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977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080147" y="1443183"/>
            <a:ext cx="2791544" cy="2940134"/>
            <a:chOff x="916360" y="1340768"/>
            <a:chExt cx="2791544" cy="2940134"/>
          </a:xfrm>
        </p:grpSpPr>
        <p:sp>
          <p:nvSpPr>
            <p:cNvPr id="2" name="TextovéPole 1"/>
            <p:cNvSpPr txBox="1"/>
            <p:nvPr/>
          </p:nvSpPr>
          <p:spPr>
            <a:xfrm>
              <a:off x="1115616" y="1340768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3203848" y="1546767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</a:t>
              </a:r>
              <a:endParaRPr lang="cs-CZ" sz="20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916360" y="3573016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sz="20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cxnSp>
        <p:nvCxnSpPr>
          <p:cNvPr id="6" name="Přímá spojnice 5"/>
          <p:cNvCxnSpPr/>
          <p:nvPr/>
        </p:nvCxnSpPr>
        <p:spPr>
          <a:xfrm>
            <a:off x="4427984" y="0"/>
            <a:ext cx="72008" cy="6858000"/>
          </a:xfrm>
          <a:prstGeom prst="line">
            <a:avLst/>
          </a:prstGeom>
          <a:ln w="381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5004048" y="692696"/>
            <a:ext cx="3600400" cy="4422589"/>
            <a:chOff x="5004048" y="692696"/>
            <a:chExt cx="3600400" cy="4422589"/>
          </a:xfrm>
        </p:grpSpPr>
        <p:cxnSp>
          <p:nvCxnSpPr>
            <p:cNvPr id="9" name="Přímá spojnice 8"/>
            <p:cNvCxnSpPr/>
            <p:nvPr/>
          </p:nvCxnSpPr>
          <p:spPr>
            <a:xfrm flipV="1">
              <a:off x="5004048" y="692696"/>
              <a:ext cx="3096344" cy="3794205"/>
            </a:xfrm>
            <a:prstGeom prst="line">
              <a:avLst/>
            </a:prstGeom>
            <a:ln w="19050"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TextovéPole 9"/>
            <p:cNvSpPr txBox="1"/>
            <p:nvPr/>
          </p:nvSpPr>
          <p:spPr>
            <a:xfrm>
              <a:off x="8100392" y="908720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p</a:t>
              </a: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7343836" y="4407399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01892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260648"/>
            <a:ext cx="7772400" cy="230425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Uprostřed roviny (sešitu) si vyznač bod S. Z bodu S vychází polopřímka p a opačná polopřímka m, které rovinu dělí na dvě části. Obě části vybarvi.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392695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</a:p>
          <a:p>
            <a:r>
              <a:rPr lang="cs-CZ" sz="20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endParaRPr lang="cs-CZ" sz="2000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4391980" y="4127942"/>
            <a:ext cx="4644516" cy="0"/>
          </a:xfrm>
          <a:prstGeom prst="straightConnector1">
            <a:avLst/>
          </a:prstGeom>
          <a:ln w="190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79512" y="4127942"/>
            <a:ext cx="4122070" cy="0"/>
          </a:xfrm>
          <a:prstGeom prst="straightConnector1">
            <a:avLst/>
          </a:prstGeom>
          <a:ln w="190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23528" y="428090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b="1" dirty="0">
              <a:solidFill>
                <a:srgbClr val="07010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352420" y="4227383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</p:txBody>
      </p:sp>
    </p:spTree>
    <p:extLst>
      <p:ext uri="{BB962C8B-B14F-4D97-AF65-F5344CB8AC3E}">
        <p14:creationId xmlns:p14="http://schemas.microsoft.com/office/powerpoint/2010/main" val="160215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18002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 bod V. Z bodu V vychází dvě polopřímky. Říkáme, že polopřímky mají stejný počátek.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ÚHEL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27784" y="4797152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</a:p>
          <a:p>
            <a:r>
              <a:rPr lang="cs-CZ" sz="20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 flipV="1">
            <a:off x="2771800" y="2908742"/>
            <a:ext cx="3888432" cy="2088232"/>
          </a:xfrm>
          <a:prstGeom prst="straightConnector1">
            <a:avLst/>
          </a:prstGeom>
          <a:ln w="190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860665" y="4996974"/>
            <a:ext cx="4644516" cy="491862"/>
          </a:xfrm>
          <a:prstGeom prst="straightConnector1">
            <a:avLst/>
          </a:prstGeom>
          <a:ln w="190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25646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18002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Dvě různé polopřímky se společným počátkem, které rozdělují rovinu na dvě části.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ÚHEL</a:t>
            </a:r>
            <a:endParaRPr lang="cs-CZ" sz="4800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2627784" y="3212976"/>
            <a:ext cx="4877397" cy="2596296"/>
            <a:chOff x="2627784" y="2908742"/>
            <a:chExt cx="4877397" cy="2596296"/>
          </a:xfrm>
        </p:grpSpPr>
        <p:sp>
          <p:nvSpPr>
            <p:cNvPr id="4" name="TextovéPole 3"/>
            <p:cNvSpPr txBox="1"/>
            <p:nvPr/>
          </p:nvSpPr>
          <p:spPr>
            <a:xfrm>
              <a:off x="2627784" y="4797152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 flipV="1">
              <a:off x="2771800" y="2908742"/>
              <a:ext cx="3888432" cy="2088232"/>
            </a:xfrm>
            <a:prstGeom prst="straightConnector1">
              <a:avLst/>
            </a:prstGeom>
            <a:ln w="19050"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2860665" y="4996974"/>
              <a:ext cx="4644516" cy="491862"/>
            </a:xfrm>
            <a:prstGeom prst="straightConnector1">
              <a:avLst/>
            </a:prstGeom>
            <a:ln w="19050"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9" name="Přímá spojnice 8"/>
          <p:cNvCxnSpPr/>
          <p:nvPr/>
        </p:nvCxnSpPr>
        <p:spPr>
          <a:xfrm>
            <a:off x="2860665" y="5288276"/>
            <a:ext cx="4447639" cy="50479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860665" y="3284984"/>
            <a:ext cx="3616188" cy="2016224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3654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165964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Polopřímky, které vymezují úhel v rovině se nazývají ramena úhlu.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to polopřímky VA a VB.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RAMENA ÚHLU</a:t>
            </a:r>
            <a:endParaRPr lang="cs-CZ" sz="4800" dirty="0">
              <a:solidFill>
                <a:srgbClr val="FF0000"/>
              </a:solidFill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2212949" y="3296386"/>
            <a:ext cx="4800542" cy="3114735"/>
            <a:chOff x="1882908" y="3410985"/>
            <a:chExt cx="4800542" cy="3114735"/>
          </a:xfrm>
        </p:grpSpPr>
        <p:sp>
          <p:nvSpPr>
            <p:cNvPr id="5" name="TextovéPole 4"/>
            <p:cNvSpPr txBox="1"/>
            <p:nvPr/>
          </p:nvSpPr>
          <p:spPr>
            <a:xfrm>
              <a:off x="1882908" y="5299395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V="1">
              <a:off x="2026924" y="3410985"/>
              <a:ext cx="3888432" cy="2088232"/>
            </a:xfrm>
            <a:prstGeom prst="straightConnector1">
              <a:avLst/>
            </a:prstGeom>
            <a:ln w="19050"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2038934" y="5489732"/>
              <a:ext cx="4644516" cy="491862"/>
            </a:xfrm>
            <a:prstGeom prst="straightConnector1">
              <a:avLst/>
            </a:prstGeom>
            <a:ln w="19050"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5399614" y="371703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089688" y="6125610"/>
              <a:ext cx="33214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sz="20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5591086" y="3455252"/>
              <a:ext cx="0" cy="288032"/>
            </a:xfrm>
            <a:prstGeom prst="line">
              <a:avLst/>
            </a:prstGeom>
            <a:ln w="19050"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>
              <a:off x="6255759" y="5837578"/>
              <a:ext cx="0" cy="288032"/>
            </a:xfrm>
            <a:prstGeom prst="line">
              <a:avLst/>
            </a:prstGeom>
            <a:ln w="19050"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56248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4801" y="1484784"/>
            <a:ext cx="8229600" cy="122759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jejich počátek.</a:t>
            </a:r>
          </a:p>
          <a:p>
            <a:r>
              <a:rPr lang="cs-CZ" sz="3200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Úhel vyznačujeme obloučkem.</a:t>
            </a:r>
            <a:endParaRPr lang="cs-CZ" sz="3200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VRCHOL ÚHLU</a:t>
            </a:r>
            <a:endParaRPr lang="cs-CZ" sz="4800" dirty="0">
              <a:solidFill>
                <a:srgbClr val="FF0000"/>
              </a:solidFill>
            </a:endParaRPr>
          </a:p>
        </p:txBody>
      </p:sp>
      <p:grpSp>
        <p:nvGrpSpPr>
          <p:cNvPr id="4" name="Skupina 3"/>
          <p:cNvGrpSpPr/>
          <p:nvPr/>
        </p:nvGrpSpPr>
        <p:grpSpPr>
          <a:xfrm>
            <a:off x="3879972" y="3096331"/>
            <a:ext cx="4800542" cy="3114735"/>
            <a:chOff x="1882908" y="3410985"/>
            <a:chExt cx="4800542" cy="3114735"/>
          </a:xfrm>
        </p:grpSpPr>
        <p:sp>
          <p:nvSpPr>
            <p:cNvPr id="5" name="TextovéPole 4"/>
            <p:cNvSpPr txBox="1"/>
            <p:nvPr/>
          </p:nvSpPr>
          <p:spPr>
            <a:xfrm>
              <a:off x="1882908" y="5299395"/>
              <a:ext cx="504056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+</a:t>
              </a:r>
            </a:p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V</a:t>
              </a:r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V="1">
              <a:off x="2026924" y="3410985"/>
              <a:ext cx="3888432" cy="2088232"/>
            </a:xfrm>
            <a:prstGeom prst="straightConnector1">
              <a:avLst/>
            </a:prstGeom>
            <a:ln w="19050"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se šipkou 6"/>
            <p:cNvCxnSpPr/>
            <p:nvPr/>
          </p:nvCxnSpPr>
          <p:spPr>
            <a:xfrm>
              <a:off x="2038934" y="5489732"/>
              <a:ext cx="4644516" cy="491862"/>
            </a:xfrm>
            <a:prstGeom prst="straightConnector1">
              <a:avLst/>
            </a:prstGeom>
            <a:ln w="19050">
              <a:solidFill>
                <a:schemeClr val="accent2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5399614" y="371703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</a:t>
              </a: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6089688" y="6125610"/>
              <a:ext cx="332142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0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</a:t>
              </a:r>
              <a:endParaRPr lang="cs-CZ" sz="20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0" name="Přímá spojnice 9"/>
            <p:cNvCxnSpPr/>
            <p:nvPr/>
          </p:nvCxnSpPr>
          <p:spPr>
            <a:xfrm>
              <a:off x="5591086" y="3455252"/>
              <a:ext cx="0" cy="288032"/>
            </a:xfrm>
            <a:prstGeom prst="line">
              <a:avLst/>
            </a:prstGeom>
            <a:ln w="19050"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>
              <a:off x="6255759" y="5837578"/>
              <a:ext cx="0" cy="288032"/>
            </a:xfrm>
            <a:prstGeom prst="line">
              <a:avLst/>
            </a:prstGeom>
            <a:ln w="19050"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Oblouk 12"/>
          <p:cNvSpPr/>
          <p:nvPr/>
        </p:nvSpPr>
        <p:spPr>
          <a:xfrm rot="1126395">
            <a:off x="4237157" y="4553223"/>
            <a:ext cx="1296144" cy="1215503"/>
          </a:xfrm>
          <a:prstGeom prst="arc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755576" y="3270895"/>
            <a:ext cx="2592288" cy="1692771"/>
            <a:chOff x="755576" y="2924944"/>
            <a:chExt cx="2592288" cy="1692771"/>
          </a:xfrm>
        </p:grpSpPr>
        <p:sp>
          <p:nvSpPr>
            <p:cNvPr id="14" name="TextovéPole 13"/>
            <p:cNvSpPr txBox="1"/>
            <p:nvPr/>
          </p:nvSpPr>
          <p:spPr>
            <a:xfrm>
              <a:off x="755576" y="2924944"/>
              <a:ext cx="2592288" cy="169277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ZÁPIS:</a:t>
              </a:r>
            </a:p>
            <a:p>
              <a:r>
                <a:rPr lang="cs-CZ" sz="32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     </a:t>
              </a:r>
            </a:p>
            <a:p>
              <a:r>
                <a:rPr lang="cs-CZ" sz="3200" b="1" dirty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</a:t>
              </a:r>
              <a:r>
                <a:rPr lang="cs-CZ" sz="3200" b="1" dirty="0" smtClean="0">
                  <a:solidFill>
                    <a:srgbClr val="07010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       AVB</a:t>
              </a:r>
              <a:endParaRPr lang="cs-CZ" sz="3200" b="1" dirty="0">
                <a:solidFill>
                  <a:srgbClr val="07010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16" name="Přímá spojnice 15"/>
            <p:cNvCxnSpPr/>
            <p:nvPr/>
          </p:nvCxnSpPr>
          <p:spPr>
            <a:xfrm flipV="1">
              <a:off x="1128789" y="3987482"/>
              <a:ext cx="567680" cy="259598"/>
            </a:xfrm>
            <a:prstGeom prst="line">
              <a:avLst/>
            </a:prstGeom>
            <a:ln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>
              <a:off x="1128789" y="4247079"/>
              <a:ext cx="567680" cy="201542"/>
            </a:xfrm>
            <a:prstGeom prst="line">
              <a:avLst/>
            </a:prstGeom>
            <a:ln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Oblouk 19"/>
            <p:cNvSpPr/>
            <p:nvPr/>
          </p:nvSpPr>
          <p:spPr>
            <a:xfrm>
              <a:off x="1332677" y="4142094"/>
              <a:ext cx="144016" cy="475621"/>
            </a:xfrm>
            <a:prstGeom prst="arc">
              <a:avLst/>
            </a:prstGeom>
            <a:ln>
              <a:solidFill>
                <a:srgbClr val="07010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1187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b="1" dirty="0">
              <a:solidFill>
                <a:schemeClr val="tx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</a:rPr>
              <a:t>POUŽITÉ ZDROJE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045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1">
      <a:dk1>
        <a:srgbClr val="E36363"/>
      </a:dk1>
      <a:lt1>
        <a:srgbClr val="FFDB82"/>
      </a:lt1>
      <a:dk2>
        <a:srgbClr val="A5644E"/>
      </a:dk2>
      <a:lt2>
        <a:srgbClr val="C87D0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58</TotalTime>
  <Words>230</Words>
  <Application>Microsoft Office PowerPoint</Application>
  <PresentationFormat>Předvádění na obrazovce (4:3)</PresentationFormat>
  <Paragraphs>60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</vt:lpstr>
      <vt:lpstr>ÚHEL</vt:lpstr>
      <vt:lpstr>ROVINA</vt:lpstr>
      <vt:lpstr>Prezentace aplikace PowerPoint</vt:lpstr>
      <vt:lpstr>Prezentace aplikace PowerPoint</vt:lpstr>
      <vt:lpstr>ÚHEL</vt:lpstr>
      <vt:lpstr>ÚHEL</vt:lpstr>
      <vt:lpstr>RAMENA ÚHLU</vt:lpstr>
      <vt:lpstr>VRCHOL ÚHLU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10</cp:revision>
  <dcterms:created xsi:type="dcterms:W3CDTF">2013-02-12T18:24:52Z</dcterms:created>
  <dcterms:modified xsi:type="dcterms:W3CDTF">2013-06-23T18:09:23Z</dcterms:modified>
</cp:coreProperties>
</file>