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60" r:id="rId6"/>
    <p:sldId id="262" r:id="rId7"/>
    <p:sldId id="263" r:id="rId8"/>
    <p:sldId id="264" r:id="rId9"/>
    <p:sldId id="265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20202"/>
    <a:srgbClr val="2DFFFF"/>
    <a:srgbClr val="9A00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CAC89-CF7F-43E8-91F7-053F43B6E8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C7F99A-9EF0-460C-8937-88333796F32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CAC89-CF7F-43E8-91F7-053F43B6E8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7F99A-9EF0-460C-8937-88333796F3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CAC89-CF7F-43E8-91F7-053F43B6E8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7F99A-9EF0-460C-8937-88333796F3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CAC89-CF7F-43E8-91F7-053F43B6E8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7F99A-9EF0-460C-8937-88333796F32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CAC89-CF7F-43E8-91F7-053F43B6E8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7F99A-9EF0-460C-8937-88333796F32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CAC89-CF7F-43E8-91F7-053F43B6E8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7F99A-9EF0-460C-8937-88333796F3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CAC89-CF7F-43E8-91F7-053F43B6E8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7F99A-9EF0-460C-8937-88333796F3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CAC89-CF7F-43E8-91F7-053F43B6E8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7F99A-9EF0-460C-8937-88333796F3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CAC89-CF7F-43E8-91F7-053F43B6E8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7F99A-9EF0-460C-8937-88333796F3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CAC89-CF7F-43E8-91F7-053F43B6E8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7F99A-9EF0-460C-8937-88333796F3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CAC89-CF7F-43E8-91F7-053F43B6E8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7F99A-9EF0-460C-8937-88333796F3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461CAC89-CF7F-43E8-91F7-053F43B6E8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CFC7F99A-9EF0-460C-8937-88333796F326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Basic_shapes.svg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hyperlink" Target="http://cs.wikipedia.org/wiki/Soubor:120px-Hexahedron-slowturn.gif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hyperlink" Target="http://cs.wikipedia.org/wiki/Soubor:120px-Hexahedron-slowturn.gif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cs.wikipedia.org/wiki/Soubor:Cuboid_simple.sv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cs.wikipedia.org/wiki/Soubor:Cuboid_simple.svg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cs.wikipedia.org/wiki/Soubor:Cuboid_simple.svg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120px-Hexahedron-slowturn.gif" TargetMode="External"/><Relationship Id="rId2" Type="http://schemas.openxmlformats.org/officeDocument/2006/relationships/hyperlink" Target="http://cs.wikipedia.org/wiki/Soubor:Basic_shapes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Cuboid_simple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980728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8511149"/>
              </p:ext>
            </p:extLst>
          </p:nvPr>
        </p:nvGraphicFramePr>
        <p:xfrm>
          <a:off x="1259632" y="3232814"/>
          <a:ext cx="6696743" cy="23776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658"/>
                <a:gridCol w="5072085"/>
              </a:tblGrid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20202"/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rgbClr val="020202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02020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20202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20202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rgbClr val="020202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rgbClr val="02020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02020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rgbClr val="02020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20202"/>
                          </a:solidFill>
                          <a:effectLst/>
                        </a:rPr>
                        <a:t>Autor:</a:t>
                      </a:r>
                      <a:endParaRPr lang="cs-CZ" sz="1400">
                        <a:solidFill>
                          <a:srgbClr val="02020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20202"/>
                          </a:solidFill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rgbClr val="020202"/>
                          </a:solidFill>
                          <a:effectLst/>
                        </a:rPr>
                        <a:t> Petra Pláničková</a:t>
                      </a:r>
                      <a:endParaRPr lang="cs-CZ" sz="1400" dirty="0">
                        <a:solidFill>
                          <a:srgbClr val="02020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20202"/>
                          </a:solidFill>
                          <a:effectLst/>
                        </a:rPr>
                        <a:t>Název</a:t>
                      </a:r>
                      <a:r>
                        <a:rPr lang="en-US" sz="1400">
                          <a:solidFill>
                            <a:srgbClr val="020202"/>
                          </a:solidFill>
                          <a:effectLst/>
                        </a:rPr>
                        <a:t>:</a:t>
                      </a:r>
                      <a:endParaRPr lang="cs-CZ" sz="1400">
                        <a:solidFill>
                          <a:srgbClr val="02020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20202"/>
                          </a:solidFill>
                          <a:effectLst/>
                        </a:rPr>
                        <a:t>VY_32_INOVACE_1173_TĚLESA</a:t>
                      </a:r>
                      <a:r>
                        <a:rPr lang="cs-CZ" sz="1400" baseline="0" smtClean="0">
                          <a:solidFill>
                            <a:srgbClr val="020202"/>
                          </a:solidFill>
                          <a:effectLst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20202"/>
                          </a:solidFill>
                          <a:effectLst/>
                        </a:rPr>
                        <a:t>I</a:t>
                      </a:r>
                      <a:r>
                        <a:rPr lang="cs-CZ" sz="1400" baseline="0" smtClean="0">
                          <a:solidFill>
                            <a:srgbClr val="020202"/>
                          </a:solidFill>
                          <a:effectLst/>
                        </a:rPr>
                        <a:t>. </a:t>
                      </a:r>
                      <a:r>
                        <a:rPr lang="cs-CZ" sz="1400" baseline="0" dirty="0" smtClean="0">
                          <a:solidFill>
                            <a:srgbClr val="020202"/>
                          </a:solidFill>
                          <a:effectLst/>
                        </a:rPr>
                        <a:t>DÍL</a:t>
                      </a:r>
                      <a:endParaRPr lang="cs-CZ" sz="1400" dirty="0">
                        <a:solidFill>
                          <a:srgbClr val="02020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8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20202"/>
                          </a:solidFill>
                          <a:effectLst/>
                        </a:rPr>
                        <a:t>Téma</a:t>
                      </a:r>
                      <a:r>
                        <a:rPr lang="en-US" sz="1400">
                          <a:solidFill>
                            <a:srgbClr val="020202"/>
                          </a:solidFill>
                          <a:effectLst/>
                        </a:rPr>
                        <a:t>:</a:t>
                      </a:r>
                      <a:endParaRPr lang="cs-CZ" sz="1400">
                        <a:solidFill>
                          <a:srgbClr val="02020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20202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CHARAKTERISTIKA,</a:t>
                      </a:r>
                      <a:r>
                        <a:rPr lang="cs-CZ" sz="1400" baseline="0" dirty="0" smtClean="0">
                          <a:solidFill>
                            <a:srgbClr val="020202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 KRYCHLE,  KVÁDR, POPIS MNOHOSTĚNU</a:t>
                      </a:r>
                      <a:endParaRPr lang="cs-CZ" sz="1400" dirty="0">
                        <a:solidFill>
                          <a:srgbClr val="02020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96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20202"/>
                          </a:solidFill>
                          <a:effectLst/>
                        </a:rPr>
                        <a:t>Číslo projektu</a:t>
                      </a:r>
                      <a:r>
                        <a:rPr lang="en-US" sz="1400" dirty="0">
                          <a:solidFill>
                            <a:srgbClr val="020202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02020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20202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rgbClr val="020202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rgbClr val="02020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rgbClr val="02020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7591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48681"/>
            <a:ext cx="7315200" cy="1152127"/>
          </a:xfrm>
        </p:spPr>
        <p:txBody>
          <a:bodyPr>
            <a:noAutofit/>
          </a:bodyPr>
          <a:lstStyle/>
          <a:p>
            <a:pPr algn="ctr"/>
            <a:r>
              <a:rPr lang="cs-CZ" sz="7200" b="1" dirty="0" smtClean="0">
                <a:solidFill>
                  <a:srgbClr val="2D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7200" b="1" dirty="0">
              <a:solidFill>
                <a:srgbClr val="2D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5"/>
            <a:ext cx="8064896" cy="446453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Tato prezentace je výkladová pro žáky 5. tříd v hodinách geometrie.</a:t>
            </a:r>
          </a:p>
          <a:p>
            <a:r>
              <a:rPr lang="cs-CZ" sz="32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Seznámí se s tělesy.</a:t>
            </a:r>
          </a:p>
          <a:p>
            <a:r>
              <a:rPr lang="cs-CZ" sz="32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Dokáží spočítat boční stěny, všechny stěny, hrany u jednotlivých těles a správně je všechny pojmenovat.</a:t>
            </a:r>
            <a:endParaRPr lang="cs-CZ" sz="3200" b="1" dirty="0">
              <a:solidFill>
                <a:srgbClr val="9A00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29810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3/38/Basic_shapes.svg/220px-Basic_shapes.svg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140968"/>
            <a:ext cx="4176464" cy="3018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48680"/>
            <a:ext cx="7315200" cy="2150132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solidFill>
                  <a:srgbClr val="2D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TĚLESA  I.</a:t>
            </a:r>
            <a:endParaRPr lang="cs-CZ" sz="9600" b="1" dirty="0">
              <a:solidFill>
                <a:srgbClr val="2D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9939323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764704"/>
            <a:ext cx="7315200" cy="1154097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2D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TĚLESA</a:t>
            </a:r>
            <a:endParaRPr lang="cs-CZ" sz="5400" b="1" dirty="0">
              <a:solidFill>
                <a:srgbClr val="2D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8654" y="2167182"/>
            <a:ext cx="4107481" cy="3998161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trojrozměrná.</a:t>
            </a:r>
          </a:p>
          <a:p>
            <a:pPr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mezi prostorové útvary.</a:t>
            </a:r>
            <a:endParaRPr lang="cs-CZ" sz="4000" b="1" dirty="0">
              <a:solidFill>
                <a:srgbClr val="9A00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2" name="Picture 4" descr="C:\Users\profesor\AppData\Local\Microsoft\Windows\Temporary Internet Files\Content.IE5\5B9DFOZZ\MC9000555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9557" y="2132856"/>
            <a:ext cx="3779838" cy="3443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profesor\AppData\Local\Microsoft\Windows\Temporary Internet Files\Content.IE5\5B9DFOZZ\MC9002903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74750"/>
            <a:ext cx="1676295" cy="143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profesor\AppData\Local\Microsoft\Windows\Temporary Internet Files\Content.IE5\KTP1Q291\MC9003563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563" y="362426"/>
            <a:ext cx="1806936" cy="153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357854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32656"/>
            <a:ext cx="7315200" cy="1154097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2D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KRYCHLE</a:t>
            </a:r>
            <a:endParaRPr lang="cs-CZ" sz="4400" b="1" dirty="0">
              <a:solidFill>
                <a:srgbClr val="2D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95936" y="1844824"/>
            <a:ext cx="4881736" cy="46805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Pravidelný šestistěn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Lidově zvaná kostka.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středově i osově souměrná.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mezi mnohostěny.</a:t>
            </a:r>
          </a:p>
          <a:p>
            <a:pPr>
              <a:buFont typeface="Arial" pitchFamily="34" charset="0"/>
              <a:buChar char="•"/>
            </a:pPr>
            <a:endParaRPr lang="cs-CZ" sz="3200" b="1" dirty="0">
              <a:solidFill>
                <a:srgbClr val="9A00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120px-Hexahedron-slowturn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76872"/>
            <a:ext cx="3159223" cy="315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090733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1484785"/>
            <a:ext cx="3456384" cy="1298114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2D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</a:t>
            </a:r>
            <a:endParaRPr lang="cs-CZ" sz="6000" b="1" dirty="0">
              <a:solidFill>
                <a:srgbClr val="2D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63905" y="3772406"/>
            <a:ext cx="4536504" cy="2691768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vrcholů:</a:t>
            </a:r>
          </a:p>
          <a:p>
            <a:r>
              <a:rPr lang="cs-CZ" sz="44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hran:</a:t>
            </a:r>
          </a:p>
          <a:p>
            <a:r>
              <a:rPr lang="cs-CZ" sz="44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stěn:</a:t>
            </a:r>
            <a:endParaRPr lang="cs-CZ" sz="4400" b="1" dirty="0">
              <a:solidFill>
                <a:srgbClr val="9A00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120px-Hexahedron-slowturn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32656"/>
            <a:ext cx="3024336" cy="3024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39176" y="3855005"/>
            <a:ext cx="136815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endParaRPr lang="cs-CZ" sz="3600" b="1" dirty="0">
              <a:solidFill>
                <a:srgbClr val="0202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60032" y="4724928"/>
            <a:ext cx="136815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  <a:endParaRPr lang="cs-CZ" sz="3600" b="1" dirty="0">
              <a:solidFill>
                <a:srgbClr val="0202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26232" y="5589240"/>
            <a:ext cx="136815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94354484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16632"/>
            <a:ext cx="7315200" cy="144016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2D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KVÁDR</a:t>
            </a:r>
            <a:endParaRPr lang="cs-CZ" sz="5400" b="1" dirty="0">
              <a:solidFill>
                <a:srgbClr val="2D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8840"/>
            <a:ext cx="4608512" cy="446453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středově i osově souměrný. </a:t>
            </a:r>
          </a:p>
          <a:p>
            <a:r>
              <a:rPr lang="cs-CZ" sz="32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Mnohostěn</a:t>
            </a:r>
          </a:p>
          <a:p>
            <a:r>
              <a:rPr lang="cs-CZ" sz="32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 stěny tvoří šest pravoúhlých čtyřúhelníků</a:t>
            </a:r>
          </a:p>
          <a:p>
            <a:endParaRPr lang="cs-CZ" sz="3200" b="1" dirty="0">
              <a:solidFill>
                <a:srgbClr val="9A00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uboid simple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209835" y="2719157"/>
            <a:ext cx="3577070" cy="2116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191110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16016" y="1865966"/>
            <a:ext cx="3456384" cy="1298114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2D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</a:t>
            </a:r>
            <a:endParaRPr lang="cs-CZ" sz="6000" b="1" dirty="0">
              <a:solidFill>
                <a:srgbClr val="2D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2123728" y="3693393"/>
            <a:ext cx="4536504" cy="2691768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vrcholů:</a:t>
            </a:r>
          </a:p>
          <a:p>
            <a:r>
              <a:rPr lang="cs-CZ" sz="44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hran:</a:t>
            </a:r>
          </a:p>
          <a:p>
            <a:r>
              <a:rPr lang="cs-CZ" sz="44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stěn:</a:t>
            </a:r>
            <a:endParaRPr lang="cs-CZ" sz="4400" b="1" dirty="0">
              <a:solidFill>
                <a:srgbClr val="9A00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60232" y="3855005"/>
            <a:ext cx="136815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endParaRPr lang="cs-CZ" sz="3600" b="1" dirty="0">
              <a:solidFill>
                <a:srgbClr val="0202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92180" y="4740043"/>
            <a:ext cx="136815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  <a:endParaRPr lang="cs-CZ" sz="3600" b="1" dirty="0">
              <a:solidFill>
                <a:srgbClr val="0202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55091" y="5703055"/>
            <a:ext cx="136815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  <p:pic>
        <p:nvPicPr>
          <p:cNvPr id="5122" name="Picture 2" descr="Cuboid simple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63421"/>
            <a:ext cx="3888432" cy="2300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651178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7418" y="658024"/>
            <a:ext cx="7315200" cy="1154097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b="1" dirty="0" smtClean="0">
                <a:solidFill>
                  <a:srgbClr val="2D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POPIS MNOHOSTĚNU</a:t>
            </a:r>
            <a:endParaRPr lang="cs-CZ" sz="5400" b="1" dirty="0">
              <a:solidFill>
                <a:srgbClr val="2D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uboid simple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420888"/>
            <a:ext cx="5400600" cy="3195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48577" y="2126285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660232" y="2126285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972441" y="3248043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172838" y="3248044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617850" y="4422315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885950" y="4422315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300192" y="5385415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851689" y="5385415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b="1" dirty="0">
              <a:solidFill>
                <a:srgbClr val="0202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736114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315200" cy="1154097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2D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b="1" dirty="0">
              <a:solidFill>
                <a:srgbClr val="2D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496944" cy="4896543"/>
          </a:xfrm>
        </p:spPr>
        <p:txBody>
          <a:bodyPr>
            <a:normAutofit/>
          </a:bodyPr>
          <a:lstStyle/>
          <a:p>
            <a:r>
              <a:rPr lang="cs-CZ" sz="1100" dirty="0" err="1">
                <a:solidFill>
                  <a:srgbClr val="020202"/>
                </a:solidFill>
              </a:rPr>
              <a:t>Soubor:Basic</a:t>
            </a:r>
            <a:r>
              <a:rPr lang="cs-CZ" sz="1100" dirty="0">
                <a:solidFill>
                  <a:srgbClr val="020202"/>
                </a:solidFill>
              </a:rPr>
              <a:t> </a:t>
            </a:r>
            <a:r>
              <a:rPr lang="cs-CZ" sz="1100" dirty="0" err="1">
                <a:solidFill>
                  <a:srgbClr val="020202"/>
                </a:solidFill>
              </a:rPr>
              <a:t>shapes.svg</a:t>
            </a:r>
            <a:r>
              <a:rPr lang="cs-CZ" sz="1100" dirty="0">
                <a:solidFill>
                  <a:srgbClr val="020202"/>
                </a:solidFill>
              </a:rPr>
              <a:t>. In: </a:t>
            </a:r>
            <a:r>
              <a:rPr lang="cs-CZ" sz="1100" i="1" dirty="0" err="1">
                <a:solidFill>
                  <a:srgbClr val="020202"/>
                </a:solidFill>
              </a:rPr>
              <a:t>Wikipedia</a:t>
            </a:r>
            <a:r>
              <a:rPr lang="cs-CZ" sz="1100" i="1" dirty="0">
                <a:solidFill>
                  <a:srgbClr val="020202"/>
                </a:solidFill>
              </a:rPr>
              <a:t>: </a:t>
            </a:r>
            <a:r>
              <a:rPr lang="cs-CZ" sz="1100" i="1" dirty="0" err="1">
                <a:solidFill>
                  <a:srgbClr val="020202"/>
                </a:solidFill>
              </a:rPr>
              <a:t>the</a:t>
            </a:r>
            <a:r>
              <a:rPr lang="cs-CZ" sz="1100" i="1" dirty="0">
                <a:solidFill>
                  <a:srgbClr val="020202"/>
                </a:solidFill>
              </a:rPr>
              <a:t> free </a:t>
            </a:r>
            <a:r>
              <a:rPr lang="cs-CZ" sz="1100" i="1" dirty="0" err="1">
                <a:solidFill>
                  <a:srgbClr val="020202"/>
                </a:solidFill>
              </a:rPr>
              <a:t>encyclopedia</a:t>
            </a:r>
            <a:r>
              <a:rPr lang="cs-CZ" sz="1100" dirty="0">
                <a:solidFill>
                  <a:srgbClr val="020202"/>
                </a:solidFill>
              </a:rPr>
              <a:t> [online]. San Francisco (CA): </a:t>
            </a:r>
            <a:r>
              <a:rPr lang="cs-CZ" sz="1100" dirty="0" err="1">
                <a:solidFill>
                  <a:srgbClr val="020202"/>
                </a:solidFill>
              </a:rPr>
              <a:t>Wikimedia</a:t>
            </a:r>
            <a:r>
              <a:rPr lang="cs-CZ" sz="1100" dirty="0">
                <a:solidFill>
                  <a:srgbClr val="020202"/>
                </a:solidFill>
              </a:rPr>
              <a:t> </a:t>
            </a:r>
            <a:r>
              <a:rPr lang="cs-CZ" sz="1100" dirty="0" err="1">
                <a:solidFill>
                  <a:srgbClr val="020202"/>
                </a:solidFill>
              </a:rPr>
              <a:t>Foundation</a:t>
            </a:r>
            <a:r>
              <a:rPr lang="cs-CZ" sz="1100" dirty="0">
                <a:solidFill>
                  <a:srgbClr val="020202"/>
                </a:solidFill>
              </a:rPr>
              <a:t>, 6. 9. 2008, 16:05 [cit. 2013-05-17]. Dostupné z: </a:t>
            </a:r>
            <a:r>
              <a:rPr lang="cs-CZ" sz="1100" dirty="0">
                <a:solidFill>
                  <a:srgbClr val="020202"/>
                </a:solidFill>
                <a:hlinkClick r:id="rId2"/>
              </a:rPr>
              <a:t>http://</a:t>
            </a:r>
            <a:r>
              <a:rPr lang="cs-CZ" sz="1100" dirty="0" smtClean="0">
                <a:solidFill>
                  <a:srgbClr val="020202"/>
                </a:solidFill>
                <a:hlinkClick r:id="rId2"/>
              </a:rPr>
              <a:t>cs.wikipedia.org/wiki/Soubor:Basic_shapes.svg</a:t>
            </a:r>
            <a:endParaRPr lang="cs-CZ" sz="1100" dirty="0" smtClean="0">
              <a:solidFill>
                <a:srgbClr val="020202"/>
              </a:solidFill>
            </a:endParaRPr>
          </a:p>
          <a:p>
            <a:r>
              <a:rPr lang="cs-CZ" sz="1100" dirty="0">
                <a:solidFill>
                  <a:srgbClr val="020202"/>
                </a:solidFill>
              </a:rPr>
              <a:t>Soubor:120px-Hexahedron-slowturn.gif. In: </a:t>
            </a:r>
            <a:r>
              <a:rPr lang="cs-CZ" sz="1100" i="1" dirty="0" err="1">
                <a:solidFill>
                  <a:srgbClr val="020202"/>
                </a:solidFill>
              </a:rPr>
              <a:t>Wikipedia</a:t>
            </a:r>
            <a:r>
              <a:rPr lang="cs-CZ" sz="1100" i="1" dirty="0">
                <a:solidFill>
                  <a:srgbClr val="020202"/>
                </a:solidFill>
              </a:rPr>
              <a:t>: </a:t>
            </a:r>
            <a:r>
              <a:rPr lang="cs-CZ" sz="1100" i="1" dirty="0" err="1">
                <a:solidFill>
                  <a:srgbClr val="020202"/>
                </a:solidFill>
              </a:rPr>
              <a:t>the</a:t>
            </a:r>
            <a:r>
              <a:rPr lang="cs-CZ" sz="1100" i="1" dirty="0">
                <a:solidFill>
                  <a:srgbClr val="020202"/>
                </a:solidFill>
              </a:rPr>
              <a:t> free </a:t>
            </a:r>
            <a:r>
              <a:rPr lang="cs-CZ" sz="1100" i="1" dirty="0" err="1">
                <a:solidFill>
                  <a:srgbClr val="020202"/>
                </a:solidFill>
              </a:rPr>
              <a:t>encyclopedia</a:t>
            </a:r>
            <a:r>
              <a:rPr lang="cs-CZ" sz="1100" dirty="0">
                <a:solidFill>
                  <a:srgbClr val="020202"/>
                </a:solidFill>
              </a:rPr>
              <a:t> [online]. San Francisco (CA): </a:t>
            </a:r>
            <a:r>
              <a:rPr lang="cs-CZ" sz="1100" dirty="0" err="1">
                <a:solidFill>
                  <a:srgbClr val="020202"/>
                </a:solidFill>
              </a:rPr>
              <a:t>Wikimedia</a:t>
            </a:r>
            <a:r>
              <a:rPr lang="cs-CZ" sz="1100" dirty="0">
                <a:solidFill>
                  <a:srgbClr val="020202"/>
                </a:solidFill>
              </a:rPr>
              <a:t> </a:t>
            </a:r>
            <a:r>
              <a:rPr lang="cs-CZ" sz="1100" dirty="0" err="1">
                <a:solidFill>
                  <a:srgbClr val="020202"/>
                </a:solidFill>
              </a:rPr>
              <a:t>Foundation</a:t>
            </a:r>
            <a:r>
              <a:rPr lang="cs-CZ" sz="1100" dirty="0">
                <a:solidFill>
                  <a:srgbClr val="020202"/>
                </a:solidFill>
              </a:rPr>
              <a:t>, 9. 11. 2008, 16:38 [cit. </a:t>
            </a:r>
            <a:r>
              <a:rPr lang="cs-CZ" sz="1100" dirty="0" smtClean="0">
                <a:solidFill>
                  <a:srgbClr val="020202"/>
                </a:solidFill>
              </a:rPr>
              <a:t>2013-05-17</a:t>
            </a:r>
            <a:r>
              <a:rPr lang="cs-CZ" sz="1100" dirty="0">
                <a:solidFill>
                  <a:srgbClr val="020202"/>
                </a:solidFill>
              </a:rPr>
              <a:t>]. Dostupné z: </a:t>
            </a:r>
            <a:r>
              <a:rPr lang="cs-CZ" sz="1100" dirty="0">
                <a:solidFill>
                  <a:srgbClr val="020202"/>
                </a:solidFill>
                <a:hlinkClick r:id="rId3"/>
              </a:rPr>
              <a:t>http://</a:t>
            </a:r>
            <a:r>
              <a:rPr lang="cs-CZ" sz="1100" dirty="0" smtClean="0">
                <a:solidFill>
                  <a:srgbClr val="020202"/>
                </a:solidFill>
                <a:hlinkClick r:id="rId3"/>
              </a:rPr>
              <a:t>cs.wikipedia.org/wiki/Soubor:120px-Hexahedron-slowturn.gif</a:t>
            </a:r>
            <a:endParaRPr lang="cs-CZ" sz="1100" dirty="0" smtClean="0">
              <a:solidFill>
                <a:srgbClr val="020202"/>
              </a:solidFill>
            </a:endParaRPr>
          </a:p>
          <a:p>
            <a:r>
              <a:rPr lang="cs-CZ" sz="1100" dirty="0" err="1">
                <a:solidFill>
                  <a:srgbClr val="020202"/>
                </a:solidFill>
              </a:rPr>
              <a:t>Soubor:Cuboid</a:t>
            </a:r>
            <a:r>
              <a:rPr lang="cs-CZ" sz="1100" dirty="0">
                <a:solidFill>
                  <a:srgbClr val="020202"/>
                </a:solidFill>
              </a:rPr>
              <a:t> </a:t>
            </a:r>
            <a:r>
              <a:rPr lang="cs-CZ" sz="1100" dirty="0" err="1">
                <a:solidFill>
                  <a:srgbClr val="020202"/>
                </a:solidFill>
              </a:rPr>
              <a:t>simple.svg</a:t>
            </a:r>
            <a:r>
              <a:rPr lang="cs-CZ" sz="1100" dirty="0">
                <a:solidFill>
                  <a:srgbClr val="020202"/>
                </a:solidFill>
              </a:rPr>
              <a:t>. In: </a:t>
            </a:r>
            <a:r>
              <a:rPr lang="cs-CZ" sz="1100" i="1" dirty="0" err="1">
                <a:solidFill>
                  <a:srgbClr val="020202"/>
                </a:solidFill>
              </a:rPr>
              <a:t>Wikipedia</a:t>
            </a:r>
            <a:r>
              <a:rPr lang="cs-CZ" sz="1100" i="1" dirty="0">
                <a:solidFill>
                  <a:srgbClr val="020202"/>
                </a:solidFill>
              </a:rPr>
              <a:t>: </a:t>
            </a:r>
            <a:r>
              <a:rPr lang="cs-CZ" sz="1100" i="1" dirty="0" err="1">
                <a:solidFill>
                  <a:srgbClr val="020202"/>
                </a:solidFill>
              </a:rPr>
              <a:t>the</a:t>
            </a:r>
            <a:r>
              <a:rPr lang="cs-CZ" sz="1100" i="1" dirty="0">
                <a:solidFill>
                  <a:srgbClr val="020202"/>
                </a:solidFill>
              </a:rPr>
              <a:t> free </a:t>
            </a:r>
            <a:r>
              <a:rPr lang="cs-CZ" sz="1100" i="1" dirty="0" err="1">
                <a:solidFill>
                  <a:srgbClr val="020202"/>
                </a:solidFill>
              </a:rPr>
              <a:t>encyclopedia</a:t>
            </a:r>
            <a:r>
              <a:rPr lang="cs-CZ" sz="1100" dirty="0">
                <a:solidFill>
                  <a:srgbClr val="020202"/>
                </a:solidFill>
              </a:rPr>
              <a:t> [online]. San Francisco (CA): </a:t>
            </a:r>
            <a:r>
              <a:rPr lang="cs-CZ" sz="1100" dirty="0" err="1">
                <a:solidFill>
                  <a:srgbClr val="020202"/>
                </a:solidFill>
              </a:rPr>
              <a:t>Wikimedia</a:t>
            </a:r>
            <a:r>
              <a:rPr lang="cs-CZ" sz="1100" dirty="0">
                <a:solidFill>
                  <a:srgbClr val="020202"/>
                </a:solidFill>
              </a:rPr>
              <a:t> </a:t>
            </a:r>
            <a:r>
              <a:rPr lang="cs-CZ" sz="1100" dirty="0" err="1">
                <a:solidFill>
                  <a:srgbClr val="020202"/>
                </a:solidFill>
              </a:rPr>
              <a:t>Foundation</a:t>
            </a:r>
            <a:r>
              <a:rPr lang="cs-CZ" sz="1100" dirty="0">
                <a:solidFill>
                  <a:srgbClr val="020202"/>
                </a:solidFill>
              </a:rPr>
              <a:t>, 14. 4. 2007, 12:44 [cit. 2013-05-17]. Dostupné z: </a:t>
            </a:r>
            <a:r>
              <a:rPr lang="cs-CZ" sz="1100" dirty="0">
                <a:solidFill>
                  <a:srgbClr val="020202"/>
                </a:solidFill>
                <a:hlinkClick r:id="rId4"/>
              </a:rPr>
              <a:t>http://</a:t>
            </a:r>
            <a:r>
              <a:rPr lang="cs-CZ" sz="1100" dirty="0" smtClean="0">
                <a:solidFill>
                  <a:srgbClr val="020202"/>
                </a:solidFill>
                <a:hlinkClick r:id="rId4"/>
              </a:rPr>
              <a:t>cs.wikipedia.org/wiki/Soubor:Cuboid_simple.svg</a:t>
            </a:r>
            <a:endParaRPr lang="cs-CZ" sz="1100" dirty="0" smtClean="0">
              <a:solidFill>
                <a:srgbClr val="020202"/>
              </a:solidFill>
            </a:endParaRPr>
          </a:p>
          <a:p>
            <a:r>
              <a:rPr lang="cs-CZ" sz="1100" b="1" dirty="0">
                <a:solidFill>
                  <a:srgbClr val="020202"/>
                </a:solidFill>
              </a:rPr>
              <a:t>Program Microsoft Office 2010</a:t>
            </a:r>
          </a:p>
          <a:p>
            <a:endParaRPr lang="cs-CZ" sz="1100" dirty="0" smtClean="0">
              <a:solidFill>
                <a:srgbClr val="020202"/>
              </a:solidFill>
            </a:endParaRPr>
          </a:p>
          <a:p>
            <a:endParaRPr lang="cs-CZ" sz="1100" b="1" dirty="0">
              <a:solidFill>
                <a:srgbClr val="0202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83842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Vlastní 10">
      <a:dk1>
        <a:srgbClr val="F5B998"/>
      </a:dk1>
      <a:lt1>
        <a:srgbClr val="FFFFFF"/>
      </a:lt1>
      <a:dk2>
        <a:srgbClr val="C89F5D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52</TotalTime>
  <Words>269</Words>
  <Application>Microsoft Office PowerPoint</Application>
  <PresentationFormat>Předvádění na obrazovce (4:3)</PresentationFormat>
  <Paragraphs>55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Prostor</vt:lpstr>
      <vt:lpstr>Prezentace aplikace PowerPoint</vt:lpstr>
      <vt:lpstr>ANOTACE</vt:lpstr>
      <vt:lpstr>TĚLESA  I.</vt:lpstr>
      <vt:lpstr>TĚLESA</vt:lpstr>
      <vt:lpstr>KRYCHLE</vt:lpstr>
      <vt:lpstr>DOPLŇ </vt:lpstr>
      <vt:lpstr>KVÁDR</vt:lpstr>
      <vt:lpstr>DOPLŇ </vt:lpstr>
      <vt:lpstr>POPIS MNOHOSTĚNU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8</cp:revision>
  <dcterms:created xsi:type="dcterms:W3CDTF">2013-05-17T15:07:49Z</dcterms:created>
  <dcterms:modified xsi:type="dcterms:W3CDTF">2013-06-23T18:11:48Z</dcterms:modified>
</cp:coreProperties>
</file>