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2" r:id="rId6"/>
    <p:sldId id="261" r:id="rId7"/>
    <p:sldId id="264" r:id="rId8"/>
    <p:sldId id="265" r:id="rId9"/>
    <p:sldId id="266" r:id="rId10"/>
    <p:sldId id="259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2224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94" y="-3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B23C214-050A-4656-AE0D-83C13C88E0BC}" type="datetimeFigureOut">
              <a:rPr lang="cs-CZ" smtClean="0"/>
              <a:pPr/>
              <a:t>13.12.2013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97B0B34-7837-4E47-8BD1-76F2B19CA9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23C214-050A-4656-AE0D-83C13C88E0BC}" type="datetimeFigureOut">
              <a:rPr lang="cs-CZ" smtClean="0"/>
              <a:pPr/>
              <a:t>13.12.2013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7B0B34-7837-4E47-8BD1-76F2B19CA9E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23C214-050A-4656-AE0D-83C13C88E0BC}" type="datetimeFigureOut">
              <a:rPr lang="cs-CZ" smtClean="0"/>
              <a:pPr/>
              <a:t>13.12.2013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7B0B34-7837-4E47-8BD1-76F2B19CA9E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23C214-050A-4656-AE0D-83C13C88E0BC}" type="datetimeFigureOut">
              <a:rPr lang="cs-CZ" smtClean="0"/>
              <a:pPr/>
              <a:t>13.12.2013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7B0B34-7837-4E47-8BD1-76F2B19CA9E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23C214-050A-4656-AE0D-83C13C88E0BC}" type="datetimeFigureOut">
              <a:rPr lang="cs-CZ" smtClean="0"/>
              <a:pPr/>
              <a:t>13.12.2013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7B0B34-7837-4E47-8BD1-76F2B19CA9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23C214-050A-4656-AE0D-83C13C88E0BC}" type="datetimeFigureOut">
              <a:rPr lang="cs-CZ" smtClean="0"/>
              <a:pPr/>
              <a:t>13.12.2013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7B0B34-7837-4E47-8BD1-76F2B19CA9E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23C214-050A-4656-AE0D-83C13C88E0BC}" type="datetimeFigureOut">
              <a:rPr lang="cs-CZ" smtClean="0"/>
              <a:pPr/>
              <a:t>13.12.2013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7B0B34-7837-4E47-8BD1-76F2B19CA9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6B23C214-050A-4656-AE0D-83C13C88E0BC}" type="datetimeFigureOut">
              <a:rPr lang="cs-CZ" smtClean="0"/>
              <a:pPr/>
              <a:t>13.12.2013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7B0B34-7837-4E47-8BD1-76F2B19CA9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B23C214-050A-4656-AE0D-83C13C88E0BC}" type="datetimeFigureOut">
              <a:rPr lang="cs-CZ" smtClean="0"/>
              <a:pPr/>
              <a:t>13.12.2013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97B0B34-7837-4E47-8BD1-76F2B19CA9E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23C214-050A-4656-AE0D-83C13C88E0BC}" type="datetimeFigureOut">
              <a:rPr lang="cs-CZ" smtClean="0"/>
              <a:pPr/>
              <a:t>13.12.2013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7B0B34-7837-4E47-8BD1-76F2B19CA9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23C214-050A-4656-AE0D-83C13C88E0BC}" type="datetimeFigureOut">
              <a:rPr lang="cs-CZ" smtClean="0"/>
              <a:pPr/>
              <a:t>13.12.2013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7B0B34-7837-4E47-8BD1-76F2B19CA9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6B23C214-050A-4656-AE0D-83C13C88E0BC}" type="datetimeFigureOut">
              <a:rPr lang="cs-CZ" smtClean="0"/>
              <a:pPr/>
              <a:t>13.12.2013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97B0B34-7837-4E47-8BD1-76F2B19CA9E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opis: C:\Users\pc\Desktop\OPV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196752"/>
            <a:ext cx="4826649" cy="1011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1649092"/>
              </p:ext>
            </p:extLst>
          </p:nvPr>
        </p:nvGraphicFramePr>
        <p:xfrm>
          <a:off x="1187624" y="3212976"/>
          <a:ext cx="6984776" cy="272725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94535"/>
                <a:gridCol w="5290241"/>
              </a:tblGrid>
              <a:tr h="55260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542A00"/>
                          </a:solidFill>
                          <a:effectLst/>
                        </a:rPr>
                        <a:t>Název školy</a:t>
                      </a:r>
                      <a:r>
                        <a:rPr lang="en-US" sz="1400" dirty="0">
                          <a:solidFill>
                            <a:srgbClr val="542A00"/>
                          </a:solidFill>
                          <a:effectLst/>
                        </a:rPr>
                        <a:t>:</a:t>
                      </a:r>
                      <a:endParaRPr lang="cs-CZ" sz="1400" dirty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>
                          <a:solidFill>
                            <a:srgbClr val="542A00"/>
                          </a:solidFill>
                          <a:effectLst/>
                        </a:rPr>
                        <a:t> </a:t>
                      </a:r>
                      <a:r>
                        <a:rPr lang="cs-CZ" sz="1400" dirty="0" smtClean="0">
                          <a:solidFill>
                            <a:srgbClr val="542A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ZÁKLADNÍ</a:t>
                      </a:r>
                      <a:r>
                        <a:rPr lang="cs-CZ" sz="1400" baseline="0" dirty="0" smtClean="0">
                          <a:solidFill>
                            <a:srgbClr val="542A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ŠKOLA PODBOŘANY, HUSOVA 276, OKRES LOUNY</a:t>
                      </a:r>
                      <a:endParaRPr lang="cs-CZ" sz="1400" dirty="0" smtClean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6724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542A00"/>
                          </a:solidFill>
                          <a:effectLst/>
                        </a:rPr>
                        <a:t>Autor:</a:t>
                      </a:r>
                      <a:endParaRPr lang="cs-CZ" sz="1400" dirty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542A00"/>
                          </a:solidFill>
                          <a:effectLst/>
                        </a:rPr>
                        <a:t> </a:t>
                      </a:r>
                      <a:r>
                        <a:rPr lang="cs-CZ" sz="1400" dirty="0" smtClean="0">
                          <a:solidFill>
                            <a:srgbClr val="542A00"/>
                          </a:solidFill>
                          <a:effectLst/>
                        </a:rPr>
                        <a:t>Mgr. Petra Pláničková</a:t>
                      </a:r>
                      <a:endParaRPr lang="cs-CZ" sz="1400" dirty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6724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542A00"/>
                          </a:solidFill>
                          <a:effectLst/>
                        </a:rPr>
                        <a:t>Název</a:t>
                      </a:r>
                      <a:r>
                        <a:rPr lang="en-US" sz="1400" dirty="0">
                          <a:solidFill>
                            <a:srgbClr val="542A00"/>
                          </a:solidFill>
                          <a:effectLst/>
                        </a:rPr>
                        <a:t>:</a:t>
                      </a:r>
                      <a:endParaRPr lang="cs-CZ" sz="1400" dirty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solidFill>
                            <a:srgbClr val="542A00"/>
                          </a:solidFill>
                          <a:effectLst/>
                        </a:rPr>
                        <a:t>VY_32_INOVACE_1174_ÚHEL</a:t>
                      </a:r>
                      <a:r>
                        <a:rPr lang="cs-CZ" sz="1400" baseline="0" smtClean="0">
                          <a:solidFill>
                            <a:srgbClr val="542A00"/>
                          </a:solidFill>
                          <a:effectLst/>
                        </a:rPr>
                        <a:t> </a:t>
                      </a:r>
                      <a:r>
                        <a:rPr lang="cs-CZ" sz="1400" baseline="0" dirty="0" smtClean="0">
                          <a:solidFill>
                            <a:srgbClr val="542A00"/>
                          </a:solidFill>
                          <a:effectLst/>
                        </a:rPr>
                        <a:t>II. DÍL</a:t>
                      </a:r>
                      <a:endParaRPr lang="cs-CZ" sz="1400" dirty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6724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542A00"/>
                          </a:solidFill>
                          <a:effectLst/>
                        </a:rPr>
                        <a:t>Téma</a:t>
                      </a:r>
                      <a:r>
                        <a:rPr lang="en-US" sz="1400" dirty="0">
                          <a:solidFill>
                            <a:srgbClr val="542A00"/>
                          </a:solidFill>
                          <a:effectLst/>
                        </a:rPr>
                        <a:t>:</a:t>
                      </a:r>
                      <a:endParaRPr lang="cs-CZ" sz="1400" dirty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542A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ÚHEL, ZÁPIS ÚHLŮ, PŘÍMÝ ÚHEL, PRAVÝ ÚHEL, TUPÝ ÚHEL A OSTRÝ ÚHEL, BODY ÚHLU</a:t>
                      </a:r>
                      <a:endParaRPr lang="cs-CZ" sz="1400" dirty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6595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542A00"/>
                          </a:solidFill>
                          <a:effectLst/>
                        </a:rPr>
                        <a:t>Číslo projektu</a:t>
                      </a:r>
                      <a:r>
                        <a:rPr lang="en-US" sz="1400" dirty="0">
                          <a:solidFill>
                            <a:srgbClr val="542A00"/>
                          </a:solidFill>
                          <a:effectLst/>
                        </a:rPr>
                        <a:t>:</a:t>
                      </a:r>
                      <a:endParaRPr lang="cs-CZ" sz="1400" dirty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rgbClr val="542A00"/>
                          </a:solidFill>
                          <a:effectLst/>
                        </a:rPr>
                        <a:t>CZ.1.07/1.4.00/21.</a:t>
                      </a:r>
                      <a:r>
                        <a:rPr lang="cs-CZ" sz="1400" baseline="0" dirty="0" smtClean="0">
                          <a:solidFill>
                            <a:srgbClr val="542A00"/>
                          </a:solidFill>
                          <a:effectLst/>
                        </a:rPr>
                        <a:t> 2975</a:t>
                      </a:r>
                      <a:endParaRPr lang="cs-CZ" sz="1400" dirty="0" smtClean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96385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Prezentace je určena žákům 5. tříd jako výkladová v hodinách matematiky – geometrie.</a:t>
            </a:r>
          </a:p>
          <a:p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Žáci dokáží narýsovat a popsat druhy úhlů 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(přímý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pravý).</a:t>
            </a:r>
          </a:p>
          <a:p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Samostatně popíší narýsovaný úhel.</a:t>
            </a:r>
          </a:p>
          <a:p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Určí, které body náleží a nenáleží danému úhlu.</a:t>
            </a:r>
            <a:endParaRPr lang="cs-CZ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dirty="0" smtClean="0">
                <a:solidFill>
                  <a:srgbClr val="A2224A"/>
                </a:solidFill>
              </a:rPr>
              <a:t>ANOTACE</a:t>
            </a:r>
            <a:endParaRPr lang="cs-CZ" sz="4800" dirty="0">
              <a:solidFill>
                <a:srgbClr val="A2224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6746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764704"/>
            <a:ext cx="8229600" cy="4162474"/>
          </a:xfrm>
        </p:spPr>
        <p:txBody>
          <a:bodyPr>
            <a:normAutofit/>
          </a:bodyPr>
          <a:lstStyle/>
          <a:p>
            <a:pPr algn="ctr"/>
            <a:r>
              <a:rPr lang="cs-CZ" sz="9600" dirty="0" smtClean="0">
                <a:solidFill>
                  <a:srgbClr val="A2224A"/>
                </a:solidFill>
              </a:rPr>
              <a:t>ÚHEL II.</a:t>
            </a:r>
            <a:endParaRPr lang="cs-CZ" sz="9600" dirty="0">
              <a:solidFill>
                <a:srgbClr val="A2224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0590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242509"/>
            <a:ext cx="8588865" cy="2457563"/>
          </a:xfrm>
        </p:spPr>
        <p:txBody>
          <a:bodyPr>
            <a:normAutofit/>
          </a:bodyPr>
          <a:lstStyle/>
          <a:p>
            <a:r>
              <a:rPr lang="cs-CZ" sz="3200" b="1" dirty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Dvě různé polopřímky se společným počátkem, které rozdělují rovinu na dvě části</a:t>
            </a:r>
            <a:r>
              <a:rPr lang="cs-CZ" sz="3200" b="1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sz="3200" b="1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Úhel vyznačujeme obloučkem.</a:t>
            </a:r>
            <a:endParaRPr lang="cs-CZ" sz="3200" b="1" dirty="0">
              <a:solidFill>
                <a:schemeClr val="tx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dirty="0" smtClean="0">
                <a:solidFill>
                  <a:srgbClr val="FF0000"/>
                </a:solidFill>
              </a:rPr>
              <a:t>ÚHEL</a:t>
            </a:r>
            <a:endParaRPr lang="cs-CZ" sz="4800" dirty="0">
              <a:solidFill>
                <a:srgbClr val="FF0000"/>
              </a:solidFill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3587022" y="3491092"/>
            <a:ext cx="4800542" cy="3114735"/>
            <a:chOff x="3870697" y="3394025"/>
            <a:chExt cx="4800542" cy="3114735"/>
          </a:xfrm>
        </p:grpSpPr>
        <p:sp>
          <p:nvSpPr>
            <p:cNvPr id="5" name="TextovéPole 4"/>
            <p:cNvSpPr txBox="1"/>
            <p:nvPr/>
          </p:nvSpPr>
          <p:spPr>
            <a:xfrm>
              <a:off x="3870697" y="5282435"/>
              <a:ext cx="50405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rgbClr val="07010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+</a:t>
              </a:r>
            </a:p>
            <a:p>
              <a:r>
                <a:rPr lang="cs-CZ" sz="2000" b="1" dirty="0">
                  <a:solidFill>
                    <a:srgbClr val="07010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</a:t>
              </a:r>
            </a:p>
          </p:txBody>
        </p:sp>
        <p:cxnSp>
          <p:nvCxnSpPr>
            <p:cNvPr id="6" name="Přímá spojnice se šipkou 5"/>
            <p:cNvCxnSpPr/>
            <p:nvPr/>
          </p:nvCxnSpPr>
          <p:spPr>
            <a:xfrm flipV="1">
              <a:off x="4014713" y="3394025"/>
              <a:ext cx="3888432" cy="2088232"/>
            </a:xfrm>
            <a:prstGeom prst="straightConnector1">
              <a:avLst/>
            </a:prstGeom>
            <a:ln w="19050">
              <a:solidFill>
                <a:schemeClr val="accent2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se šipkou 6"/>
            <p:cNvCxnSpPr/>
            <p:nvPr/>
          </p:nvCxnSpPr>
          <p:spPr>
            <a:xfrm>
              <a:off x="4026723" y="5472772"/>
              <a:ext cx="4644516" cy="491862"/>
            </a:xfrm>
            <a:prstGeom prst="straightConnector1">
              <a:avLst/>
            </a:prstGeom>
            <a:ln w="19050">
              <a:solidFill>
                <a:schemeClr val="accent2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ovéPole 7"/>
            <p:cNvSpPr txBox="1"/>
            <p:nvPr/>
          </p:nvSpPr>
          <p:spPr>
            <a:xfrm>
              <a:off x="7387403" y="3700072"/>
              <a:ext cx="36099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b="1" dirty="0">
                  <a:solidFill>
                    <a:srgbClr val="07010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</a:t>
              </a:r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8077477" y="6108650"/>
              <a:ext cx="33214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b="1" dirty="0" smtClean="0">
                  <a:solidFill>
                    <a:srgbClr val="07010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B</a:t>
              </a:r>
              <a:endParaRPr lang="cs-CZ" sz="2000" b="1" dirty="0">
                <a:solidFill>
                  <a:srgbClr val="07010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10" name="Přímá spojnice 9"/>
            <p:cNvCxnSpPr/>
            <p:nvPr/>
          </p:nvCxnSpPr>
          <p:spPr>
            <a:xfrm>
              <a:off x="7578875" y="3438292"/>
              <a:ext cx="0" cy="288032"/>
            </a:xfrm>
            <a:prstGeom prst="line">
              <a:avLst/>
            </a:prstGeom>
            <a:ln w="19050">
              <a:solidFill>
                <a:srgbClr val="0701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nice 10"/>
            <p:cNvCxnSpPr/>
            <p:nvPr/>
          </p:nvCxnSpPr>
          <p:spPr>
            <a:xfrm>
              <a:off x="8243548" y="5820618"/>
              <a:ext cx="0" cy="288032"/>
            </a:xfrm>
            <a:prstGeom prst="line">
              <a:avLst/>
            </a:prstGeom>
            <a:ln w="19050">
              <a:solidFill>
                <a:srgbClr val="0701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Oblouk 12"/>
            <p:cNvSpPr/>
            <p:nvPr/>
          </p:nvSpPr>
          <p:spPr>
            <a:xfrm rot="1126395">
              <a:off x="4237156" y="4827258"/>
              <a:ext cx="1296144" cy="1215503"/>
            </a:xfrm>
            <a:prstGeom prst="arc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611560" y="3726324"/>
            <a:ext cx="2592288" cy="1692771"/>
            <a:chOff x="611560" y="3726324"/>
            <a:chExt cx="2592288" cy="1692771"/>
          </a:xfrm>
        </p:grpSpPr>
        <p:sp>
          <p:nvSpPr>
            <p:cNvPr id="14" name="TextovéPole 13"/>
            <p:cNvSpPr txBox="1"/>
            <p:nvPr/>
          </p:nvSpPr>
          <p:spPr>
            <a:xfrm>
              <a:off x="611560" y="3726324"/>
              <a:ext cx="2592288" cy="16927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0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ZÁPIS:</a:t>
              </a:r>
            </a:p>
            <a:p>
              <a:r>
                <a:rPr lang="cs-CZ" sz="3200" b="1" dirty="0" smtClean="0">
                  <a:solidFill>
                    <a:srgbClr val="07010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       </a:t>
              </a:r>
            </a:p>
            <a:p>
              <a:r>
                <a:rPr lang="cs-CZ" sz="3200" b="1" dirty="0">
                  <a:solidFill>
                    <a:srgbClr val="07010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cs-CZ" sz="3200" b="1" dirty="0" smtClean="0">
                  <a:solidFill>
                    <a:srgbClr val="07010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       AVB</a:t>
              </a:r>
              <a:endParaRPr lang="cs-CZ" sz="3200" b="1" dirty="0">
                <a:solidFill>
                  <a:srgbClr val="07010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16" name="Přímá spojnice 15"/>
            <p:cNvCxnSpPr/>
            <p:nvPr/>
          </p:nvCxnSpPr>
          <p:spPr>
            <a:xfrm flipV="1">
              <a:off x="984773" y="4788862"/>
              <a:ext cx="567680" cy="259598"/>
            </a:xfrm>
            <a:prstGeom prst="line">
              <a:avLst/>
            </a:prstGeom>
            <a:ln>
              <a:solidFill>
                <a:srgbClr val="0701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nice 16"/>
            <p:cNvCxnSpPr/>
            <p:nvPr/>
          </p:nvCxnSpPr>
          <p:spPr>
            <a:xfrm>
              <a:off x="984773" y="5048459"/>
              <a:ext cx="567680" cy="201542"/>
            </a:xfrm>
            <a:prstGeom prst="line">
              <a:avLst/>
            </a:prstGeom>
            <a:ln>
              <a:solidFill>
                <a:srgbClr val="0701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Oblouk 19"/>
            <p:cNvSpPr/>
            <p:nvPr/>
          </p:nvSpPr>
          <p:spPr>
            <a:xfrm>
              <a:off x="1188661" y="4943474"/>
              <a:ext cx="144016" cy="475621"/>
            </a:xfrm>
            <a:prstGeom prst="arc">
              <a:avLst/>
            </a:prstGeom>
            <a:ln>
              <a:solidFill>
                <a:srgbClr val="0701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xmlns="" val="3669605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260648"/>
            <a:ext cx="7772400" cy="1656184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rgbClr val="A2224A"/>
                </a:solidFill>
              </a:rPr>
              <a:t>ZÁPIS ÚHLŮ</a:t>
            </a:r>
            <a:endParaRPr lang="cs-CZ" dirty="0">
              <a:solidFill>
                <a:srgbClr val="A2224A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139572" y="2564675"/>
            <a:ext cx="3511357" cy="1814237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MKE, PKM, LKP, SKL, FKS, DKF</a:t>
            </a:r>
            <a:endParaRPr lang="cs-CZ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54" name="Skupina 53"/>
          <p:cNvGrpSpPr/>
          <p:nvPr/>
        </p:nvGrpSpPr>
        <p:grpSpPr>
          <a:xfrm>
            <a:off x="574157" y="2686112"/>
            <a:ext cx="6321094" cy="3596881"/>
            <a:chOff x="447150" y="2867953"/>
            <a:chExt cx="6321094" cy="3596881"/>
          </a:xfrm>
        </p:grpSpPr>
        <p:sp>
          <p:nvSpPr>
            <p:cNvPr id="36" name="TextovéPole 35"/>
            <p:cNvSpPr txBox="1"/>
            <p:nvPr/>
          </p:nvSpPr>
          <p:spPr>
            <a:xfrm>
              <a:off x="6264188" y="5361565"/>
              <a:ext cx="5040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chemeClr val="accent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E</a:t>
              </a:r>
              <a:endParaRPr lang="cs-CZ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5" name="Přímá spojnice 4"/>
            <p:cNvCxnSpPr/>
            <p:nvPr/>
          </p:nvCxnSpPr>
          <p:spPr>
            <a:xfrm>
              <a:off x="574157" y="6036305"/>
              <a:ext cx="5976664" cy="0"/>
            </a:xfrm>
            <a:prstGeom prst="line">
              <a:avLst/>
            </a:prstGeom>
            <a:ln w="12700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6"/>
            <p:cNvCxnSpPr/>
            <p:nvPr/>
          </p:nvCxnSpPr>
          <p:spPr>
            <a:xfrm>
              <a:off x="3557464" y="5846088"/>
              <a:ext cx="0" cy="360040"/>
            </a:xfrm>
            <a:prstGeom prst="line">
              <a:avLst/>
            </a:prstGeom>
            <a:ln w="12700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nice 7"/>
            <p:cNvCxnSpPr/>
            <p:nvPr/>
          </p:nvCxnSpPr>
          <p:spPr>
            <a:xfrm>
              <a:off x="862189" y="5856285"/>
              <a:ext cx="0" cy="360040"/>
            </a:xfrm>
            <a:prstGeom prst="line">
              <a:avLst/>
            </a:prstGeom>
            <a:ln w="12700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nice 8"/>
            <p:cNvCxnSpPr/>
            <p:nvPr/>
          </p:nvCxnSpPr>
          <p:spPr>
            <a:xfrm>
              <a:off x="6334797" y="5864669"/>
              <a:ext cx="0" cy="360040"/>
            </a:xfrm>
            <a:prstGeom prst="line">
              <a:avLst/>
            </a:prstGeom>
            <a:ln w="12700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nice 10"/>
            <p:cNvCxnSpPr/>
            <p:nvPr/>
          </p:nvCxnSpPr>
          <p:spPr>
            <a:xfrm flipH="1" flipV="1">
              <a:off x="1222229" y="4727527"/>
              <a:ext cx="2340260" cy="1304528"/>
            </a:xfrm>
            <a:prstGeom prst="line">
              <a:avLst/>
            </a:prstGeom>
            <a:ln w="19050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11"/>
            <p:cNvCxnSpPr/>
            <p:nvPr/>
          </p:nvCxnSpPr>
          <p:spPr>
            <a:xfrm flipH="1">
              <a:off x="3567483" y="5001526"/>
              <a:ext cx="2162084" cy="1024582"/>
            </a:xfrm>
            <a:prstGeom prst="line">
              <a:avLst/>
            </a:prstGeom>
            <a:ln w="19050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nice 12"/>
            <p:cNvCxnSpPr/>
            <p:nvPr/>
          </p:nvCxnSpPr>
          <p:spPr>
            <a:xfrm flipH="1" flipV="1">
              <a:off x="2734397" y="2867953"/>
              <a:ext cx="828092" cy="3158156"/>
            </a:xfrm>
            <a:prstGeom prst="line">
              <a:avLst/>
            </a:prstGeom>
            <a:ln w="19050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nice 13"/>
            <p:cNvCxnSpPr/>
            <p:nvPr/>
          </p:nvCxnSpPr>
          <p:spPr>
            <a:xfrm flipH="1">
              <a:off x="3567483" y="4902758"/>
              <a:ext cx="1025267" cy="1123350"/>
            </a:xfrm>
            <a:prstGeom prst="line">
              <a:avLst/>
            </a:prstGeom>
            <a:ln w="19050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Přímá spojnice 14"/>
            <p:cNvCxnSpPr/>
            <p:nvPr/>
          </p:nvCxnSpPr>
          <p:spPr>
            <a:xfrm flipH="1" flipV="1">
              <a:off x="2131635" y="4370459"/>
              <a:ext cx="1435848" cy="1655649"/>
            </a:xfrm>
            <a:prstGeom prst="line">
              <a:avLst/>
            </a:prstGeom>
            <a:ln w="19050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nice 19"/>
            <p:cNvCxnSpPr/>
            <p:nvPr/>
          </p:nvCxnSpPr>
          <p:spPr>
            <a:xfrm flipH="1">
              <a:off x="1245599" y="4794643"/>
              <a:ext cx="288032" cy="180020"/>
            </a:xfrm>
            <a:prstGeom prst="line">
              <a:avLst/>
            </a:prstGeom>
            <a:ln w="12700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nice 20"/>
            <p:cNvCxnSpPr/>
            <p:nvPr/>
          </p:nvCxnSpPr>
          <p:spPr>
            <a:xfrm flipV="1">
              <a:off x="2663808" y="3083977"/>
              <a:ext cx="234026" cy="83387"/>
            </a:xfrm>
            <a:prstGeom prst="line">
              <a:avLst/>
            </a:prstGeom>
            <a:ln w="12700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Přímá spojnice 21"/>
            <p:cNvCxnSpPr/>
            <p:nvPr/>
          </p:nvCxnSpPr>
          <p:spPr>
            <a:xfrm flipV="1">
              <a:off x="2131635" y="4408353"/>
              <a:ext cx="190872" cy="152400"/>
            </a:xfrm>
            <a:prstGeom prst="line">
              <a:avLst/>
            </a:prstGeom>
            <a:ln w="12700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Přímá spojnice 22"/>
            <p:cNvCxnSpPr/>
            <p:nvPr/>
          </p:nvCxnSpPr>
          <p:spPr>
            <a:xfrm>
              <a:off x="4310367" y="4974663"/>
              <a:ext cx="288032" cy="180020"/>
            </a:xfrm>
            <a:prstGeom prst="line">
              <a:avLst/>
            </a:prstGeom>
            <a:ln w="12700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nice 23"/>
            <p:cNvCxnSpPr/>
            <p:nvPr/>
          </p:nvCxnSpPr>
          <p:spPr>
            <a:xfrm>
              <a:off x="5331679" y="4951354"/>
              <a:ext cx="180020" cy="246929"/>
            </a:xfrm>
            <a:prstGeom prst="line">
              <a:avLst/>
            </a:prstGeom>
            <a:ln w="12700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ovéPole 31"/>
            <p:cNvSpPr txBox="1"/>
            <p:nvPr/>
          </p:nvSpPr>
          <p:spPr>
            <a:xfrm>
              <a:off x="5237107" y="4674708"/>
              <a:ext cx="5040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>
                  <a:solidFill>
                    <a:schemeClr val="accent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</a:t>
              </a:r>
            </a:p>
          </p:txBody>
        </p:sp>
        <p:sp>
          <p:nvSpPr>
            <p:cNvPr id="33" name="TextovéPole 32"/>
            <p:cNvSpPr txBox="1"/>
            <p:nvPr/>
          </p:nvSpPr>
          <p:spPr>
            <a:xfrm>
              <a:off x="3950327" y="4702703"/>
              <a:ext cx="5040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>
                  <a:solidFill>
                    <a:schemeClr val="accent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</a:t>
              </a:r>
            </a:p>
          </p:txBody>
        </p:sp>
        <p:sp>
          <p:nvSpPr>
            <p:cNvPr id="34" name="TextovéPole 33"/>
            <p:cNvSpPr txBox="1"/>
            <p:nvPr/>
          </p:nvSpPr>
          <p:spPr>
            <a:xfrm>
              <a:off x="2322507" y="2883922"/>
              <a:ext cx="5040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>
                  <a:solidFill>
                    <a:schemeClr val="accent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L</a:t>
              </a:r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1804551" y="4153254"/>
              <a:ext cx="5040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>
                  <a:solidFill>
                    <a:schemeClr val="accent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</a:t>
              </a:r>
            </a:p>
          </p:txBody>
        </p:sp>
        <p:sp>
          <p:nvSpPr>
            <p:cNvPr id="37" name="TextovéPole 36"/>
            <p:cNvSpPr txBox="1"/>
            <p:nvPr/>
          </p:nvSpPr>
          <p:spPr>
            <a:xfrm>
              <a:off x="862189" y="4684598"/>
              <a:ext cx="5040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>
                  <a:solidFill>
                    <a:schemeClr val="accent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F</a:t>
              </a:r>
            </a:p>
          </p:txBody>
        </p:sp>
        <p:sp>
          <p:nvSpPr>
            <p:cNvPr id="38" name="TextovéPole 37"/>
            <p:cNvSpPr txBox="1"/>
            <p:nvPr/>
          </p:nvSpPr>
          <p:spPr>
            <a:xfrm>
              <a:off x="447150" y="5664614"/>
              <a:ext cx="5040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chemeClr val="accent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D</a:t>
              </a:r>
              <a:endParaRPr lang="cs-CZ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9" name="TextovéPole 38"/>
            <p:cNvSpPr txBox="1"/>
            <p:nvPr/>
          </p:nvSpPr>
          <p:spPr>
            <a:xfrm>
              <a:off x="3567483" y="6064724"/>
              <a:ext cx="5040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chemeClr val="accent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K</a:t>
              </a:r>
              <a:endParaRPr lang="cs-CZ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49" name="Skupina 48"/>
          <p:cNvGrpSpPr/>
          <p:nvPr/>
        </p:nvGrpSpPr>
        <p:grpSpPr>
          <a:xfrm>
            <a:off x="3946518" y="1667307"/>
            <a:ext cx="2592288" cy="1692771"/>
            <a:chOff x="611560" y="3726324"/>
            <a:chExt cx="2592288" cy="1692771"/>
          </a:xfrm>
        </p:grpSpPr>
        <p:sp>
          <p:nvSpPr>
            <p:cNvPr id="50" name="TextovéPole 49"/>
            <p:cNvSpPr txBox="1"/>
            <p:nvPr/>
          </p:nvSpPr>
          <p:spPr>
            <a:xfrm>
              <a:off x="611560" y="3726324"/>
              <a:ext cx="2592288" cy="16927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r>
                <a:rPr lang="cs-CZ" sz="3200" b="1" dirty="0" smtClean="0">
                  <a:solidFill>
                    <a:srgbClr val="07010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       </a:t>
              </a:r>
            </a:p>
            <a:p>
              <a:r>
                <a:rPr lang="cs-CZ" sz="3200" b="1" dirty="0">
                  <a:solidFill>
                    <a:srgbClr val="07010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cs-CZ" sz="3200" b="1" dirty="0" smtClean="0">
                  <a:solidFill>
                    <a:srgbClr val="07010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       </a:t>
              </a:r>
              <a:endParaRPr lang="cs-CZ" sz="3200" b="1" dirty="0">
                <a:solidFill>
                  <a:srgbClr val="07010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51" name="Přímá spojnice 50"/>
            <p:cNvCxnSpPr/>
            <p:nvPr/>
          </p:nvCxnSpPr>
          <p:spPr>
            <a:xfrm flipV="1">
              <a:off x="984773" y="4788862"/>
              <a:ext cx="567680" cy="259598"/>
            </a:xfrm>
            <a:prstGeom prst="line">
              <a:avLst/>
            </a:prstGeom>
            <a:ln>
              <a:solidFill>
                <a:srgbClr val="0701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Přímá spojnice 51"/>
            <p:cNvCxnSpPr/>
            <p:nvPr/>
          </p:nvCxnSpPr>
          <p:spPr>
            <a:xfrm>
              <a:off x="984773" y="5048459"/>
              <a:ext cx="567680" cy="201542"/>
            </a:xfrm>
            <a:prstGeom prst="line">
              <a:avLst/>
            </a:prstGeom>
            <a:ln>
              <a:solidFill>
                <a:srgbClr val="0701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blouk 52"/>
            <p:cNvSpPr/>
            <p:nvPr/>
          </p:nvSpPr>
          <p:spPr>
            <a:xfrm>
              <a:off x="1188661" y="4943474"/>
              <a:ext cx="144016" cy="475621"/>
            </a:xfrm>
            <a:prstGeom prst="arc">
              <a:avLst/>
            </a:prstGeom>
            <a:ln>
              <a:solidFill>
                <a:srgbClr val="0701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xmlns="" val="1663595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1947672"/>
          </a:xfrm>
        </p:spPr>
        <p:txBody>
          <a:bodyPr>
            <a:normAutofit/>
          </a:bodyPr>
          <a:lstStyle/>
          <a:p>
            <a:r>
              <a:rPr lang="cs-CZ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</a:t>
            </a:r>
            <a:r>
              <a:rPr lang="cs-CZ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úhel, jehož ramena jsou opačné 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polopřímky.</a:t>
            </a:r>
            <a:endParaRPr lang="cs-CZ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dirty="0" smtClean="0">
                <a:solidFill>
                  <a:srgbClr val="A2224A"/>
                </a:solidFill>
              </a:rPr>
              <a:t>ÚHEL PŘÍMÝ</a:t>
            </a:r>
            <a:endParaRPr lang="cs-CZ" sz="4800" dirty="0">
              <a:solidFill>
                <a:srgbClr val="A2224A"/>
              </a:solidFill>
            </a:endParaRPr>
          </a:p>
        </p:txBody>
      </p:sp>
      <p:grpSp>
        <p:nvGrpSpPr>
          <p:cNvPr id="10" name="Skupina 9"/>
          <p:cNvGrpSpPr/>
          <p:nvPr/>
        </p:nvGrpSpPr>
        <p:grpSpPr>
          <a:xfrm>
            <a:off x="177668" y="3988204"/>
            <a:ext cx="8856984" cy="723275"/>
            <a:chOff x="179512" y="3926959"/>
            <a:chExt cx="8856984" cy="723275"/>
          </a:xfrm>
        </p:grpSpPr>
        <p:cxnSp>
          <p:nvCxnSpPr>
            <p:cNvPr id="11" name="Přímá spojnice se šipkou 10"/>
            <p:cNvCxnSpPr/>
            <p:nvPr/>
          </p:nvCxnSpPr>
          <p:spPr>
            <a:xfrm flipH="1">
              <a:off x="179512" y="4127942"/>
              <a:ext cx="4122070" cy="0"/>
            </a:xfrm>
            <a:prstGeom prst="straightConnector1">
              <a:avLst/>
            </a:prstGeom>
            <a:ln w="19050">
              <a:solidFill>
                <a:schemeClr val="accent2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ovéPole 11"/>
            <p:cNvSpPr txBox="1"/>
            <p:nvPr/>
          </p:nvSpPr>
          <p:spPr>
            <a:xfrm>
              <a:off x="4139952" y="3926959"/>
              <a:ext cx="50405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rgbClr val="07010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+</a:t>
              </a:r>
            </a:p>
            <a:p>
              <a:r>
                <a:rPr lang="cs-CZ" sz="2000" b="1" dirty="0" smtClean="0">
                  <a:solidFill>
                    <a:srgbClr val="07010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</a:t>
              </a:r>
              <a:endParaRPr lang="cs-CZ" sz="2000" b="1" dirty="0">
                <a:solidFill>
                  <a:srgbClr val="07010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13" name="Přímá spojnice se šipkou 12"/>
            <p:cNvCxnSpPr/>
            <p:nvPr/>
          </p:nvCxnSpPr>
          <p:spPr>
            <a:xfrm>
              <a:off x="4391980" y="4127942"/>
              <a:ext cx="4644516" cy="0"/>
            </a:xfrm>
            <a:prstGeom prst="straightConnector1">
              <a:avLst/>
            </a:prstGeom>
            <a:ln w="19050">
              <a:solidFill>
                <a:schemeClr val="accent2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ovéPole 13"/>
            <p:cNvSpPr txBox="1"/>
            <p:nvPr/>
          </p:nvSpPr>
          <p:spPr>
            <a:xfrm>
              <a:off x="323528" y="4280902"/>
              <a:ext cx="5040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>
                  <a:solidFill>
                    <a:srgbClr val="07010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k</a:t>
              </a:r>
              <a:endParaRPr lang="cs-CZ" b="1" dirty="0">
                <a:solidFill>
                  <a:srgbClr val="07010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5" name="TextovéPole 14"/>
            <p:cNvSpPr txBox="1"/>
            <p:nvPr/>
          </p:nvSpPr>
          <p:spPr>
            <a:xfrm>
              <a:off x="8352420" y="4227383"/>
              <a:ext cx="5040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>
                  <a:solidFill>
                    <a:srgbClr val="07010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765997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>
          <a:xfrm>
            <a:off x="395536" y="1348783"/>
            <a:ext cx="4038600" cy="4525963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Ramena úhlu jsou k sobě kolmá.</a:t>
            </a:r>
          </a:p>
          <a:p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Polovina přímého úhlu.</a:t>
            </a:r>
          </a:p>
          <a:p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Značíme obloučkem s tečkou.</a:t>
            </a:r>
            <a:endParaRPr lang="cs-CZ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29448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4800" dirty="0" smtClean="0">
                <a:solidFill>
                  <a:srgbClr val="A2224A"/>
                </a:solidFill>
              </a:rPr>
              <a:t>ÚHEL PRAVÝ</a:t>
            </a:r>
            <a:endParaRPr lang="cs-CZ" sz="4800" dirty="0">
              <a:solidFill>
                <a:srgbClr val="A2224A"/>
              </a:solidFill>
            </a:endParaRPr>
          </a:p>
        </p:txBody>
      </p:sp>
      <p:grpSp>
        <p:nvGrpSpPr>
          <p:cNvPr id="14" name="Skupina 13"/>
          <p:cNvGrpSpPr/>
          <p:nvPr/>
        </p:nvGrpSpPr>
        <p:grpSpPr>
          <a:xfrm>
            <a:off x="4603398" y="1772816"/>
            <a:ext cx="3924436" cy="4372180"/>
            <a:chOff x="4279362" y="1806918"/>
            <a:chExt cx="3924436" cy="4372180"/>
          </a:xfrm>
        </p:grpSpPr>
        <p:sp>
          <p:nvSpPr>
            <p:cNvPr id="9" name="Oblouk 8"/>
            <p:cNvSpPr/>
            <p:nvPr/>
          </p:nvSpPr>
          <p:spPr>
            <a:xfrm>
              <a:off x="4279362" y="5098978"/>
              <a:ext cx="1080120" cy="1080120"/>
            </a:xfrm>
            <a:prstGeom prst="arc">
              <a:avLst/>
            </a:prstGeom>
            <a:ln w="28575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6" name="Přímá spojnice 5"/>
            <p:cNvCxnSpPr/>
            <p:nvPr/>
          </p:nvCxnSpPr>
          <p:spPr>
            <a:xfrm>
              <a:off x="4747414" y="1806918"/>
              <a:ext cx="72008" cy="4032448"/>
            </a:xfrm>
            <a:prstGeom prst="line">
              <a:avLst/>
            </a:prstGeom>
            <a:ln w="28575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nice 7"/>
            <p:cNvCxnSpPr/>
            <p:nvPr/>
          </p:nvCxnSpPr>
          <p:spPr>
            <a:xfrm>
              <a:off x="4603398" y="5623342"/>
              <a:ext cx="3600400" cy="0"/>
            </a:xfrm>
            <a:prstGeom prst="line">
              <a:avLst/>
            </a:prstGeom>
            <a:ln w="28575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ovéPole 9"/>
            <p:cNvSpPr txBox="1"/>
            <p:nvPr/>
          </p:nvSpPr>
          <p:spPr>
            <a:xfrm>
              <a:off x="4834114" y="5006637"/>
              <a:ext cx="72008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b="1" dirty="0" smtClean="0">
                  <a:solidFill>
                    <a:schemeClr val="accent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.</a:t>
              </a:r>
              <a:endParaRPr lang="cs-CZ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483591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73514" y="1459698"/>
            <a:ext cx="8229600" cy="937888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Všechny úhly menší než pravý úhel.</a:t>
            </a:r>
            <a:endParaRPr lang="cs-CZ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4800" dirty="0" smtClean="0">
                <a:solidFill>
                  <a:srgbClr val="A2224A"/>
                </a:solidFill>
              </a:rPr>
              <a:t>OSTRÝ ÚHEL</a:t>
            </a:r>
            <a:endParaRPr lang="cs-CZ" sz="4800" dirty="0">
              <a:solidFill>
                <a:srgbClr val="A2224A"/>
              </a:solidFill>
            </a:endParaRPr>
          </a:p>
        </p:txBody>
      </p:sp>
      <p:grpSp>
        <p:nvGrpSpPr>
          <p:cNvPr id="31" name="Skupina 30"/>
          <p:cNvGrpSpPr/>
          <p:nvPr/>
        </p:nvGrpSpPr>
        <p:grpSpPr>
          <a:xfrm>
            <a:off x="1979811" y="2387211"/>
            <a:ext cx="6218606" cy="4087125"/>
            <a:chOff x="1593754" y="2464069"/>
            <a:chExt cx="6218606" cy="4087125"/>
          </a:xfrm>
        </p:grpSpPr>
        <p:sp>
          <p:nvSpPr>
            <p:cNvPr id="5" name="Oblouk 4"/>
            <p:cNvSpPr/>
            <p:nvPr/>
          </p:nvSpPr>
          <p:spPr>
            <a:xfrm>
              <a:off x="1593754" y="5471074"/>
              <a:ext cx="1080120" cy="1080120"/>
            </a:xfrm>
            <a:prstGeom prst="arc">
              <a:avLst/>
            </a:prstGeom>
            <a:ln w="28575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6" name="Přímá spojnice 5"/>
            <p:cNvCxnSpPr/>
            <p:nvPr/>
          </p:nvCxnSpPr>
          <p:spPr>
            <a:xfrm>
              <a:off x="2061806" y="2636912"/>
              <a:ext cx="72008" cy="357455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6"/>
            <p:cNvCxnSpPr/>
            <p:nvPr/>
          </p:nvCxnSpPr>
          <p:spPr>
            <a:xfrm>
              <a:off x="1917790" y="5995438"/>
              <a:ext cx="589457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ovéPole 7"/>
            <p:cNvSpPr txBox="1"/>
            <p:nvPr/>
          </p:nvSpPr>
          <p:spPr>
            <a:xfrm>
              <a:off x="2148506" y="5378733"/>
              <a:ext cx="72008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b="1" dirty="0" smtClean="0">
                  <a:solidFill>
                    <a:schemeClr val="accent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.</a:t>
              </a:r>
              <a:endParaRPr lang="cs-CZ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15" name="Přímá spojnice 14"/>
            <p:cNvCxnSpPr/>
            <p:nvPr/>
          </p:nvCxnSpPr>
          <p:spPr>
            <a:xfrm flipH="1">
              <a:off x="2133814" y="2464069"/>
              <a:ext cx="792088" cy="3561664"/>
            </a:xfrm>
            <a:prstGeom prst="line">
              <a:avLst/>
            </a:prstGeom>
            <a:ln w="28575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nice 15"/>
            <p:cNvCxnSpPr/>
            <p:nvPr/>
          </p:nvCxnSpPr>
          <p:spPr>
            <a:xfrm flipH="1">
              <a:off x="2148506" y="2880949"/>
              <a:ext cx="1538086" cy="3087131"/>
            </a:xfrm>
            <a:prstGeom prst="line">
              <a:avLst/>
            </a:prstGeom>
            <a:ln w="28575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nice 16"/>
            <p:cNvCxnSpPr/>
            <p:nvPr/>
          </p:nvCxnSpPr>
          <p:spPr>
            <a:xfrm flipH="1">
              <a:off x="2136371" y="2996952"/>
              <a:ext cx="3731773" cy="2976141"/>
            </a:xfrm>
            <a:prstGeom prst="line">
              <a:avLst/>
            </a:prstGeom>
            <a:ln w="28575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nice 17"/>
            <p:cNvCxnSpPr/>
            <p:nvPr/>
          </p:nvCxnSpPr>
          <p:spPr>
            <a:xfrm flipH="1">
              <a:off x="2133814" y="4738356"/>
              <a:ext cx="3240360" cy="1225152"/>
            </a:xfrm>
            <a:prstGeom prst="line">
              <a:avLst/>
            </a:prstGeom>
            <a:ln w="28575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nice 18"/>
            <p:cNvCxnSpPr/>
            <p:nvPr/>
          </p:nvCxnSpPr>
          <p:spPr>
            <a:xfrm flipH="1">
              <a:off x="2160401" y="5378733"/>
              <a:ext cx="5147903" cy="589347"/>
            </a:xfrm>
            <a:prstGeom prst="line">
              <a:avLst/>
            </a:prstGeom>
            <a:ln w="28575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1506353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>
          <a:xfrm>
            <a:off x="5756336" y="4495092"/>
            <a:ext cx="3242186" cy="2109361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Všechny úhly větší než pravý úhel.</a:t>
            </a:r>
            <a:endParaRPr lang="cs-CZ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389357" y="404664"/>
            <a:ext cx="5539127" cy="929109"/>
          </a:xfrm>
        </p:spPr>
        <p:txBody>
          <a:bodyPr>
            <a:normAutofit/>
          </a:bodyPr>
          <a:lstStyle/>
          <a:p>
            <a:pPr algn="ctr"/>
            <a:r>
              <a:rPr lang="cs-CZ" sz="4800" dirty="0" smtClean="0">
                <a:solidFill>
                  <a:srgbClr val="A2224A"/>
                </a:solidFill>
              </a:rPr>
              <a:t>TUPÝ ÚHEL</a:t>
            </a:r>
            <a:endParaRPr lang="cs-CZ" sz="4800" dirty="0">
              <a:solidFill>
                <a:srgbClr val="A2224A"/>
              </a:solidFill>
            </a:endParaRPr>
          </a:p>
        </p:txBody>
      </p:sp>
      <p:grpSp>
        <p:nvGrpSpPr>
          <p:cNvPr id="33" name="Skupina 32"/>
          <p:cNvGrpSpPr/>
          <p:nvPr/>
        </p:nvGrpSpPr>
        <p:grpSpPr>
          <a:xfrm>
            <a:off x="177686" y="620688"/>
            <a:ext cx="6105988" cy="5234314"/>
            <a:chOff x="1126998" y="1380905"/>
            <a:chExt cx="6105988" cy="5234314"/>
          </a:xfrm>
        </p:grpSpPr>
        <p:sp>
          <p:nvSpPr>
            <p:cNvPr id="6" name="Oblouk 5"/>
            <p:cNvSpPr/>
            <p:nvPr/>
          </p:nvSpPr>
          <p:spPr>
            <a:xfrm>
              <a:off x="3308550" y="3786599"/>
              <a:ext cx="1080120" cy="1080120"/>
            </a:xfrm>
            <a:prstGeom prst="arc">
              <a:avLst/>
            </a:prstGeom>
            <a:ln w="28575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7" name="Přímá spojnice 6"/>
            <p:cNvCxnSpPr/>
            <p:nvPr/>
          </p:nvCxnSpPr>
          <p:spPr>
            <a:xfrm>
              <a:off x="3776602" y="1436185"/>
              <a:ext cx="56790" cy="2858902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nice 7"/>
            <p:cNvCxnSpPr/>
            <p:nvPr/>
          </p:nvCxnSpPr>
          <p:spPr>
            <a:xfrm>
              <a:off x="3632586" y="4310963"/>
              <a:ext cx="36004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ovéPole 8"/>
            <p:cNvSpPr txBox="1"/>
            <p:nvPr/>
          </p:nvSpPr>
          <p:spPr>
            <a:xfrm>
              <a:off x="3863302" y="3694258"/>
              <a:ext cx="72008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b="1" dirty="0" smtClean="0">
                  <a:solidFill>
                    <a:schemeClr val="accent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.</a:t>
              </a:r>
              <a:endParaRPr lang="cs-CZ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14" name="Přímá spojnice 13"/>
            <p:cNvCxnSpPr/>
            <p:nvPr/>
          </p:nvCxnSpPr>
          <p:spPr>
            <a:xfrm flipH="1" flipV="1">
              <a:off x="1126998" y="2022403"/>
              <a:ext cx="2736304" cy="2304256"/>
            </a:xfrm>
            <a:prstGeom prst="line">
              <a:avLst/>
            </a:prstGeom>
            <a:ln w="28575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Přímá spojnice 14"/>
            <p:cNvCxnSpPr/>
            <p:nvPr/>
          </p:nvCxnSpPr>
          <p:spPr>
            <a:xfrm flipH="1" flipV="1">
              <a:off x="2660478" y="2157622"/>
              <a:ext cx="1152128" cy="2102295"/>
            </a:xfrm>
            <a:prstGeom prst="line">
              <a:avLst/>
            </a:prstGeom>
            <a:ln w="28575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nice 15"/>
            <p:cNvCxnSpPr/>
            <p:nvPr/>
          </p:nvCxnSpPr>
          <p:spPr>
            <a:xfrm flipH="1" flipV="1">
              <a:off x="3221324" y="1380905"/>
              <a:ext cx="612068" cy="2930058"/>
            </a:xfrm>
            <a:prstGeom prst="line">
              <a:avLst/>
            </a:prstGeom>
            <a:ln w="28575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nice 16"/>
            <p:cNvCxnSpPr/>
            <p:nvPr/>
          </p:nvCxnSpPr>
          <p:spPr>
            <a:xfrm flipH="1">
              <a:off x="1126998" y="4295087"/>
              <a:ext cx="2718226" cy="184943"/>
            </a:xfrm>
            <a:prstGeom prst="line">
              <a:avLst/>
            </a:prstGeom>
            <a:ln w="28575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nice 17"/>
            <p:cNvCxnSpPr/>
            <p:nvPr/>
          </p:nvCxnSpPr>
          <p:spPr>
            <a:xfrm flipV="1">
              <a:off x="2376406" y="4295087"/>
              <a:ext cx="1456986" cy="1582185"/>
            </a:xfrm>
            <a:prstGeom prst="line">
              <a:avLst/>
            </a:prstGeom>
            <a:ln w="28575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nice 18"/>
            <p:cNvCxnSpPr/>
            <p:nvPr/>
          </p:nvCxnSpPr>
          <p:spPr>
            <a:xfrm flipH="1" flipV="1">
              <a:off x="3848610" y="4310963"/>
              <a:ext cx="2736304" cy="2304256"/>
            </a:xfrm>
            <a:prstGeom prst="line">
              <a:avLst/>
            </a:prstGeom>
            <a:ln w="28575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nice 23"/>
            <p:cNvCxnSpPr/>
            <p:nvPr/>
          </p:nvCxnSpPr>
          <p:spPr>
            <a:xfrm flipH="1" flipV="1">
              <a:off x="3834613" y="4310963"/>
              <a:ext cx="504056" cy="1933107"/>
            </a:xfrm>
            <a:prstGeom prst="line">
              <a:avLst/>
            </a:prstGeom>
            <a:ln w="28575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nice 27"/>
            <p:cNvCxnSpPr/>
            <p:nvPr/>
          </p:nvCxnSpPr>
          <p:spPr>
            <a:xfrm flipH="1" flipV="1">
              <a:off x="3863302" y="4310963"/>
              <a:ext cx="2736304" cy="745070"/>
            </a:xfrm>
            <a:prstGeom prst="line">
              <a:avLst/>
            </a:prstGeom>
            <a:ln w="28575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Přímá spojnice 30"/>
            <p:cNvCxnSpPr/>
            <p:nvPr/>
          </p:nvCxnSpPr>
          <p:spPr>
            <a:xfrm flipH="1" flipV="1">
              <a:off x="1775070" y="3866849"/>
              <a:ext cx="2088232" cy="444114"/>
            </a:xfrm>
            <a:prstGeom prst="line">
              <a:avLst/>
            </a:prstGeom>
            <a:ln w="28575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Skupina 41"/>
          <p:cNvGrpSpPr/>
          <p:nvPr/>
        </p:nvGrpSpPr>
        <p:grpSpPr>
          <a:xfrm rot="18177176">
            <a:off x="5397100" y="1269569"/>
            <a:ext cx="2808312" cy="2463106"/>
            <a:chOff x="6050748" y="1092830"/>
            <a:chExt cx="2808312" cy="2463106"/>
          </a:xfrm>
        </p:grpSpPr>
        <p:cxnSp>
          <p:nvCxnSpPr>
            <p:cNvPr id="36" name="Přímá spojnice 35"/>
            <p:cNvCxnSpPr/>
            <p:nvPr/>
          </p:nvCxnSpPr>
          <p:spPr>
            <a:xfrm>
              <a:off x="6050748" y="1092830"/>
              <a:ext cx="1312662" cy="1401837"/>
            </a:xfrm>
            <a:prstGeom prst="line">
              <a:avLst/>
            </a:prstGeom>
            <a:ln w="12700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Přímá spojnice 38"/>
            <p:cNvCxnSpPr/>
            <p:nvPr/>
          </p:nvCxnSpPr>
          <p:spPr>
            <a:xfrm>
              <a:off x="7363410" y="2495812"/>
              <a:ext cx="1495650" cy="179505"/>
            </a:xfrm>
            <a:prstGeom prst="line">
              <a:avLst/>
            </a:prstGeom>
            <a:ln w="12700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Oblouk 39"/>
            <p:cNvSpPr/>
            <p:nvPr/>
          </p:nvSpPr>
          <p:spPr>
            <a:xfrm rot="20596947">
              <a:off x="6434424" y="2043768"/>
              <a:ext cx="1512168" cy="1512168"/>
            </a:xfrm>
            <a:prstGeom prst="arc">
              <a:avLst/>
            </a:prstGeom>
            <a:ln w="12700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xmlns="" val="2688413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859229" y="476672"/>
            <a:ext cx="3960440" cy="6326062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Modře vyznačenému (ostrému) úhlu náleží body:</a:t>
            </a:r>
          </a:p>
          <a:p>
            <a:pPr marL="109728" indent="0">
              <a:buNone/>
            </a:pP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_________________</a:t>
            </a:r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Nevybarvenému (tupému) úhlu náleží body:</a:t>
            </a:r>
          </a:p>
          <a:p>
            <a:pPr marL="109728" indent="0">
              <a:buNone/>
            </a:pP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__________________</a:t>
            </a:r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Oběma náleží:</a:t>
            </a:r>
          </a:p>
          <a:p>
            <a:pPr marL="109728" indent="0">
              <a:buNone/>
            </a:pP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________________</a:t>
            </a:r>
            <a:endParaRPr lang="cs-CZ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325094" y="203184"/>
            <a:ext cx="3573662" cy="1143000"/>
          </a:xfrm>
        </p:spPr>
        <p:txBody>
          <a:bodyPr>
            <a:normAutofit/>
          </a:bodyPr>
          <a:lstStyle/>
          <a:p>
            <a:pPr algn="ctr"/>
            <a:r>
              <a:rPr lang="cs-CZ" sz="4800" dirty="0" smtClean="0">
                <a:solidFill>
                  <a:srgbClr val="A2224A"/>
                </a:solidFill>
              </a:rPr>
              <a:t>BODY</a:t>
            </a:r>
            <a:endParaRPr lang="cs-CZ" sz="4800" dirty="0">
              <a:solidFill>
                <a:srgbClr val="A2224A"/>
              </a:solidFill>
            </a:endParaRPr>
          </a:p>
        </p:txBody>
      </p:sp>
      <p:grpSp>
        <p:nvGrpSpPr>
          <p:cNvPr id="70" name="Skupina 69"/>
          <p:cNvGrpSpPr/>
          <p:nvPr/>
        </p:nvGrpSpPr>
        <p:grpSpPr>
          <a:xfrm>
            <a:off x="369855" y="1329804"/>
            <a:ext cx="4121485" cy="5112568"/>
            <a:chOff x="623796" y="1268760"/>
            <a:chExt cx="4121485" cy="5112568"/>
          </a:xfrm>
        </p:grpSpPr>
        <p:cxnSp>
          <p:nvCxnSpPr>
            <p:cNvPr id="5" name="Přímá spojnice 4"/>
            <p:cNvCxnSpPr/>
            <p:nvPr/>
          </p:nvCxnSpPr>
          <p:spPr>
            <a:xfrm flipH="1">
              <a:off x="1763688" y="1268760"/>
              <a:ext cx="2808312" cy="2160240"/>
            </a:xfrm>
            <a:prstGeom prst="line">
              <a:avLst/>
            </a:prstGeom>
            <a:ln w="19050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6"/>
            <p:cNvCxnSpPr/>
            <p:nvPr/>
          </p:nvCxnSpPr>
          <p:spPr>
            <a:xfrm>
              <a:off x="1763688" y="3429000"/>
              <a:ext cx="2448272" cy="2952328"/>
            </a:xfrm>
            <a:prstGeom prst="line">
              <a:avLst/>
            </a:prstGeom>
            <a:ln w="12700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Oblouk 9"/>
            <p:cNvSpPr/>
            <p:nvPr/>
          </p:nvSpPr>
          <p:spPr>
            <a:xfrm rot="3198968">
              <a:off x="1187624" y="2924944"/>
              <a:ext cx="1152128" cy="1008112"/>
            </a:xfrm>
            <a:prstGeom prst="arc">
              <a:avLst/>
            </a:prstGeom>
            <a:ln w="19050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Výseč 15"/>
            <p:cNvSpPr/>
            <p:nvPr/>
          </p:nvSpPr>
          <p:spPr>
            <a:xfrm rot="3391316">
              <a:off x="1281493" y="2966062"/>
              <a:ext cx="964389" cy="864096"/>
            </a:xfrm>
            <a:prstGeom prst="pi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623796" y="2250417"/>
              <a:ext cx="5040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>
                  <a:solidFill>
                    <a:schemeClr val="accent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</a:t>
              </a:r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664804" y="4451073"/>
              <a:ext cx="5040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>
                  <a:solidFill>
                    <a:schemeClr val="accent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R</a:t>
              </a:r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1206085" y="1447111"/>
              <a:ext cx="5040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>
                  <a:solidFill>
                    <a:schemeClr val="accent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B</a:t>
              </a:r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2964454" y="3398110"/>
              <a:ext cx="5040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>
                  <a:solidFill>
                    <a:schemeClr val="accent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H</a:t>
              </a:r>
            </a:p>
          </p:txBody>
        </p:sp>
        <p:sp>
          <p:nvSpPr>
            <p:cNvPr id="21" name="TextovéPole 20"/>
            <p:cNvSpPr txBox="1"/>
            <p:nvPr/>
          </p:nvSpPr>
          <p:spPr>
            <a:xfrm>
              <a:off x="4121950" y="4192094"/>
              <a:ext cx="5040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>
                  <a:solidFill>
                    <a:schemeClr val="accent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</a:t>
              </a:r>
            </a:p>
          </p:txBody>
        </p:sp>
        <p:sp>
          <p:nvSpPr>
            <p:cNvPr id="22" name="TextovéPole 21"/>
            <p:cNvSpPr txBox="1"/>
            <p:nvPr/>
          </p:nvSpPr>
          <p:spPr>
            <a:xfrm>
              <a:off x="3365866" y="1400848"/>
              <a:ext cx="5040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>
                  <a:solidFill>
                    <a:schemeClr val="accent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K</a:t>
              </a:r>
            </a:p>
          </p:txBody>
        </p:sp>
        <p:sp>
          <p:nvSpPr>
            <p:cNvPr id="23" name="TextovéPole 22"/>
            <p:cNvSpPr txBox="1"/>
            <p:nvPr/>
          </p:nvSpPr>
          <p:spPr>
            <a:xfrm>
              <a:off x="2512053" y="2078049"/>
              <a:ext cx="5040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>
                  <a:solidFill>
                    <a:schemeClr val="accent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L</a:t>
              </a:r>
            </a:p>
          </p:txBody>
        </p:sp>
        <p:sp>
          <p:nvSpPr>
            <p:cNvPr id="24" name="TextovéPole 23"/>
            <p:cNvSpPr txBox="1"/>
            <p:nvPr/>
          </p:nvSpPr>
          <p:spPr>
            <a:xfrm>
              <a:off x="3077834" y="5535382"/>
              <a:ext cx="5040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>
                  <a:solidFill>
                    <a:schemeClr val="accent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</a:t>
              </a:r>
            </a:p>
          </p:txBody>
        </p:sp>
        <p:sp>
          <p:nvSpPr>
            <p:cNvPr id="25" name="TextovéPole 24"/>
            <p:cNvSpPr txBox="1"/>
            <p:nvPr/>
          </p:nvSpPr>
          <p:spPr>
            <a:xfrm>
              <a:off x="1356792" y="3198055"/>
              <a:ext cx="5040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chemeClr val="accent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</a:t>
              </a:r>
              <a:endParaRPr lang="cs-CZ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27" name="Přímá spojnice 26"/>
            <p:cNvCxnSpPr/>
            <p:nvPr/>
          </p:nvCxnSpPr>
          <p:spPr>
            <a:xfrm>
              <a:off x="2843808" y="2348880"/>
              <a:ext cx="324036" cy="317026"/>
            </a:xfrm>
            <a:prstGeom prst="line">
              <a:avLst/>
            </a:prstGeom>
            <a:ln w="12700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Přímá spojnice 28"/>
            <p:cNvCxnSpPr/>
            <p:nvPr/>
          </p:nvCxnSpPr>
          <p:spPr>
            <a:xfrm flipV="1">
              <a:off x="3167844" y="5229200"/>
              <a:ext cx="324036" cy="306182"/>
            </a:xfrm>
            <a:prstGeom prst="line">
              <a:avLst/>
            </a:prstGeom>
            <a:ln w="12700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Přímá spojnice 29"/>
            <p:cNvCxnSpPr/>
            <p:nvPr/>
          </p:nvCxnSpPr>
          <p:spPr>
            <a:xfrm>
              <a:off x="3707904" y="1647166"/>
              <a:ext cx="324036" cy="317026"/>
            </a:xfrm>
            <a:prstGeom prst="line">
              <a:avLst/>
            </a:prstGeom>
            <a:ln w="12700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ovéPole 31"/>
            <p:cNvSpPr txBox="1"/>
            <p:nvPr/>
          </p:nvSpPr>
          <p:spPr>
            <a:xfrm>
              <a:off x="1230667" y="1677939"/>
              <a:ext cx="41358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chemeClr val="accent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+</a:t>
              </a:r>
              <a:endParaRPr lang="cs-CZ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3" name="TextovéPole 32"/>
            <p:cNvSpPr txBox="1"/>
            <p:nvPr/>
          </p:nvSpPr>
          <p:spPr>
            <a:xfrm>
              <a:off x="654932" y="2494749"/>
              <a:ext cx="41358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chemeClr val="accent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+</a:t>
              </a:r>
              <a:endParaRPr lang="cs-CZ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4" name="TextovéPole 33"/>
            <p:cNvSpPr txBox="1"/>
            <p:nvPr/>
          </p:nvSpPr>
          <p:spPr>
            <a:xfrm>
              <a:off x="696454" y="4705109"/>
              <a:ext cx="41358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chemeClr val="accent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+</a:t>
              </a:r>
              <a:endParaRPr lang="cs-CZ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2987824" y="3578452"/>
              <a:ext cx="41358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chemeClr val="accent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+</a:t>
              </a:r>
              <a:endParaRPr lang="cs-CZ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6" name="TextovéPole 35"/>
            <p:cNvSpPr txBox="1"/>
            <p:nvPr/>
          </p:nvSpPr>
          <p:spPr>
            <a:xfrm>
              <a:off x="4098223" y="4392149"/>
              <a:ext cx="41358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chemeClr val="accent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+</a:t>
              </a:r>
              <a:endParaRPr lang="cs-CZ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38" name="Přímá spojnice 37"/>
            <p:cNvCxnSpPr/>
            <p:nvPr/>
          </p:nvCxnSpPr>
          <p:spPr>
            <a:xfrm>
              <a:off x="2764081" y="2894859"/>
              <a:ext cx="0" cy="1297235"/>
            </a:xfrm>
            <a:prstGeom prst="line">
              <a:avLst/>
            </a:prstGeom>
            <a:ln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Přímá spojnice 38"/>
            <p:cNvCxnSpPr/>
            <p:nvPr/>
          </p:nvCxnSpPr>
          <p:spPr>
            <a:xfrm>
              <a:off x="2916481" y="2757587"/>
              <a:ext cx="0" cy="1586907"/>
            </a:xfrm>
            <a:prstGeom prst="line">
              <a:avLst/>
            </a:prstGeom>
            <a:ln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Přímá spojnice 39"/>
            <p:cNvCxnSpPr/>
            <p:nvPr/>
          </p:nvCxnSpPr>
          <p:spPr>
            <a:xfrm flipH="1">
              <a:off x="3068881" y="2694804"/>
              <a:ext cx="8953" cy="1802090"/>
            </a:xfrm>
            <a:prstGeom prst="line">
              <a:avLst/>
            </a:prstGeom>
            <a:ln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Přímá spojnice 40"/>
            <p:cNvCxnSpPr/>
            <p:nvPr/>
          </p:nvCxnSpPr>
          <p:spPr>
            <a:xfrm>
              <a:off x="3216482" y="2650527"/>
              <a:ext cx="4799" cy="1998767"/>
            </a:xfrm>
            <a:prstGeom prst="line">
              <a:avLst/>
            </a:prstGeom>
            <a:ln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Přímá spojnice 41"/>
            <p:cNvCxnSpPr/>
            <p:nvPr/>
          </p:nvCxnSpPr>
          <p:spPr>
            <a:xfrm>
              <a:off x="3373681" y="2507393"/>
              <a:ext cx="0" cy="2294301"/>
            </a:xfrm>
            <a:prstGeom prst="line">
              <a:avLst/>
            </a:prstGeom>
            <a:ln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Přímá spojnice 42"/>
            <p:cNvCxnSpPr/>
            <p:nvPr/>
          </p:nvCxnSpPr>
          <p:spPr>
            <a:xfrm>
              <a:off x="3526081" y="2507393"/>
              <a:ext cx="0" cy="2446701"/>
            </a:xfrm>
            <a:prstGeom prst="line">
              <a:avLst/>
            </a:prstGeom>
            <a:ln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Přímá spojnice 43"/>
            <p:cNvCxnSpPr/>
            <p:nvPr/>
          </p:nvCxnSpPr>
          <p:spPr>
            <a:xfrm>
              <a:off x="3678481" y="2348880"/>
              <a:ext cx="0" cy="2757614"/>
            </a:xfrm>
            <a:prstGeom prst="line">
              <a:avLst/>
            </a:prstGeom>
            <a:ln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Přímá spojnice 44"/>
            <p:cNvCxnSpPr/>
            <p:nvPr/>
          </p:nvCxnSpPr>
          <p:spPr>
            <a:xfrm>
              <a:off x="3830881" y="2250417"/>
              <a:ext cx="0" cy="3008477"/>
            </a:xfrm>
            <a:prstGeom prst="line">
              <a:avLst/>
            </a:prstGeom>
            <a:ln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Přímá spojnice 45"/>
            <p:cNvCxnSpPr/>
            <p:nvPr/>
          </p:nvCxnSpPr>
          <p:spPr>
            <a:xfrm>
              <a:off x="3983281" y="2078049"/>
              <a:ext cx="0" cy="3333245"/>
            </a:xfrm>
            <a:prstGeom prst="line">
              <a:avLst/>
            </a:prstGeom>
            <a:ln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Přímá spojnice 46"/>
            <p:cNvCxnSpPr/>
            <p:nvPr/>
          </p:nvCxnSpPr>
          <p:spPr>
            <a:xfrm>
              <a:off x="4135681" y="2078049"/>
              <a:ext cx="0" cy="3485645"/>
            </a:xfrm>
            <a:prstGeom prst="line">
              <a:avLst/>
            </a:prstGeom>
            <a:ln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Přímá spojnice 47"/>
            <p:cNvCxnSpPr/>
            <p:nvPr/>
          </p:nvCxnSpPr>
          <p:spPr>
            <a:xfrm flipH="1">
              <a:off x="4288081" y="1877994"/>
              <a:ext cx="16935" cy="3838100"/>
            </a:xfrm>
            <a:prstGeom prst="line">
              <a:avLst/>
            </a:prstGeom>
            <a:ln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Přímá spojnice 48"/>
            <p:cNvCxnSpPr/>
            <p:nvPr/>
          </p:nvCxnSpPr>
          <p:spPr>
            <a:xfrm>
              <a:off x="4440481" y="1677939"/>
              <a:ext cx="0" cy="4190555"/>
            </a:xfrm>
            <a:prstGeom prst="line">
              <a:avLst/>
            </a:prstGeom>
            <a:ln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Přímá spojnice 49"/>
            <p:cNvCxnSpPr/>
            <p:nvPr/>
          </p:nvCxnSpPr>
          <p:spPr>
            <a:xfrm>
              <a:off x="4592881" y="1677939"/>
              <a:ext cx="0" cy="4342955"/>
            </a:xfrm>
            <a:prstGeom prst="line">
              <a:avLst/>
            </a:prstGeom>
            <a:ln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Přímá spojnice 50"/>
            <p:cNvCxnSpPr/>
            <p:nvPr/>
          </p:nvCxnSpPr>
          <p:spPr>
            <a:xfrm>
              <a:off x="4745281" y="1600903"/>
              <a:ext cx="0" cy="4572391"/>
            </a:xfrm>
            <a:prstGeom prst="line">
              <a:avLst/>
            </a:prstGeom>
            <a:ln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1" name="TextovéPole 70"/>
          <p:cNvSpPr txBox="1"/>
          <p:nvPr/>
        </p:nvSpPr>
        <p:spPr>
          <a:xfrm>
            <a:off x="5640466" y="2409924"/>
            <a:ext cx="20547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K,L,M,P,H,A</a:t>
            </a:r>
            <a:endParaRPr lang="cs-CZ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2" name="TextovéPole 71"/>
          <p:cNvSpPr txBox="1"/>
          <p:nvPr/>
        </p:nvSpPr>
        <p:spPr>
          <a:xfrm>
            <a:off x="5639041" y="4511910"/>
            <a:ext cx="23693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K,L,M,P,R,T,B</a:t>
            </a:r>
            <a:endParaRPr lang="cs-CZ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6093862" y="5596426"/>
            <a:ext cx="15105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K,L,M,P</a:t>
            </a:r>
            <a:endParaRPr lang="cs-CZ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72107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72" grpId="0"/>
      <p:bldP spid="7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7571184" cy="4525963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Vlastní tvorba</a:t>
            </a:r>
            <a:endParaRPr lang="cs-CZ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dirty="0" smtClean="0">
                <a:solidFill>
                  <a:srgbClr val="A2224A"/>
                </a:solidFill>
              </a:rPr>
              <a:t>POUŽITÉ ZDROJE</a:t>
            </a:r>
            <a:endParaRPr lang="cs-CZ" sz="4800" dirty="0">
              <a:solidFill>
                <a:srgbClr val="A2224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52066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Vlastní 17">
      <a:dk1>
        <a:srgbClr val="C87D0E"/>
      </a:dk1>
      <a:lt1>
        <a:srgbClr val="E1AC76"/>
      </a:lt1>
      <a:dk2>
        <a:srgbClr val="E2A200"/>
      </a:dk2>
      <a:lt2>
        <a:srgbClr val="E1AC76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111</TotalTime>
  <Words>235</Words>
  <Application>Microsoft Office PowerPoint</Application>
  <PresentationFormat>Předvádění na obrazovce (4:3)</PresentationFormat>
  <Paragraphs>82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Shluk</vt:lpstr>
      <vt:lpstr>Snímek 1</vt:lpstr>
      <vt:lpstr>ANOTACE</vt:lpstr>
      <vt:lpstr>ÚHEL II.</vt:lpstr>
      <vt:lpstr>ÚHEL</vt:lpstr>
      <vt:lpstr>ZÁPIS ÚHLŮ</vt:lpstr>
      <vt:lpstr>ÚHEL PŘÍMÝ</vt:lpstr>
      <vt:lpstr>ÚHEL PRAVÝ</vt:lpstr>
      <vt:lpstr>OSTRÝ ÚHEL</vt:lpstr>
      <vt:lpstr>TUPÝ ÚHEL</vt:lpstr>
      <vt:lpstr>BODY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profesor</dc:creator>
  <cp:lastModifiedBy>Dum</cp:lastModifiedBy>
  <cp:revision>15</cp:revision>
  <dcterms:created xsi:type="dcterms:W3CDTF">2013-02-13T07:47:00Z</dcterms:created>
  <dcterms:modified xsi:type="dcterms:W3CDTF">2013-12-13T08:22:06Z</dcterms:modified>
</cp:coreProperties>
</file>