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69" r:id="rId4"/>
    <p:sldId id="278" r:id="rId5"/>
    <p:sldId id="287" r:id="rId6"/>
    <p:sldId id="288" r:id="rId7"/>
    <p:sldId id="279" r:id="rId8"/>
    <p:sldId id="280" r:id="rId9"/>
    <p:sldId id="281" r:id="rId10"/>
    <p:sldId id="282" r:id="rId11"/>
    <p:sldId id="286" r:id="rId12"/>
    <p:sldId id="283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0F55BA-B9EC-4C87-8C05-E2032BBDC569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CB1A6E-55FD-47DF-9DE1-12789BB8C4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13191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CB1A6E-55FD-47DF-9DE1-12789BB8C4BA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79736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37297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774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20276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33709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35774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8148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89161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5810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0523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27697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5437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8708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Popis: C:\Users\pc\Desktop\OPV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268761"/>
            <a:ext cx="5345096" cy="1119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7008615"/>
              </p:ext>
            </p:extLst>
          </p:nvPr>
        </p:nvGraphicFramePr>
        <p:xfrm>
          <a:off x="1403648" y="3573016"/>
          <a:ext cx="6522734" cy="154529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82443"/>
                <a:gridCol w="4940291"/>
              </a:tblGrid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Název školy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ZÁKLADNÍ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ŠKOLA PODBOŘANY, HUSOVA 276, OKRES LOUNY</a:t>
                      </a:r>
                      <a:endParaRPr lang="cs-CZ" sz="1100" dirty="0" smtClean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Autor: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b="1" dirty="0" smtClean="0">
                          <a:solidFill>
                            <a:srgbClr val="000000"/>
                          </a:solidFill>
                          <a:effectLst/>
                        </a:rPr>
                        <a:t>Mgr. </a:t>
                      </a:r>
                      <a:r>
                        <a:rPr lang="cs-CZ" sz="1100" b="1" baseline="0" dirty="0" smtClean="0">
                          <a:solidFill>
                            <a:srgbClr val="000000"/>
                          </a:solidFill>
                          <a:effectLst/>
                        </a:rPr>
                        <a:t> Lenka Hanušová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Název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</a:rPr>
                        <a:t>VY_32_INOVACE_1819_KÓTOVÁNÍ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58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Téma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</a:rPr>
                        <a:t>Kótování – základní pravidla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570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Číslo projektu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</a:rPr>
                        <a:t>CZ.1.07/1.4.00/21.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</a:rPr>
                        <a:t> 2975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0666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chemeClr val="tx2"/>
                </a:solidFill>
              </a:rPr>
              <a:t>ANOTACE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4" name="Zástupný symbol pro obsah 1"/>
          <p:cNvSpPr>
            <a:spLocks noGrp="1"/>
          </p:cNvSpPr>
          <p:nvPr>
            <p:ph idx="1"/>
          </p:nvPr>
        </p:nvSpPr>
        <p:spPr>
          <a:xfrm>
            <a:off x="395536" y="2204864"/>
            <a:ext cx="8229600" cy="4525963"/>
          </a:xfrm>
        </p:spPr>
        <p:txBody>
          <a:bodyPr>
            <a:normAutofit/>
          </a:bodyPr>
          <a:lstStyle/>
          <a:p>
            <a:pPr algn="ctr"/>
            <a:r>
              <a:rPr lang="cs-CZ" sz="3200" b="1" dirty="0" smtClean="0">
                <a:solidFill>
                  <a:schemeClr val="tx2"/>
                </a:solidFill>
              </a:rPr>
              <a:t>Prezentace je určena žákům 9. tříd, </a:t>
            </a:r>
            <a:r>
              <a:rPr lang="cs-CZ" b="1" dirty="0">
                <a:solidFill>
                  <a:schemeClr val="tx2"/>
                </a:solidFill>
              </a:rPr>
              <a:t>přechody snímků v prezentaci jsou kliknutím myši</a:t>
            </a:r>
            <a:r>
              <a:rPr lang="cs-CZ" sz="3200" b="1" dirty="0" smtClean="0">
                <a:solidFill>
                  <a:schemeClr val="tx2"/>
                </a:solidFill>
              </a:rPr>
              <a:t>.</a:t>
            </a:r>
          </a:p>
          <a:p>
            <a:pPr algn="ctr"/>
            <a:r>
              <a:rPr lang="cs-CZ" b="1" dirty="0">
                <a:solidFill>
                  <a:schemeClr val="tx2"/>
                </a:solidFill>
              </a:rPr>
              <a:t>J</a:t>
            </a:r>
            <a:r>
              <a:rPr lang="cs-CZ" sz="3200" b="1" dirty="0" smtClean="0">
                <a:solidFill>
                  <a:schemeClr val="tx2"/>
                </a:solidFill>
              </a:rPr>
              <a:t>e zaměřena na seznámení </a:t>
            </a:r>
            <a:r>
              <a:rPr lang="cs-CZ" sz="3200" b="1" smtClean="0">
                <a:solidFill>
                  <a:schemeClr val="tx2"/>
                </a:solidFill>
              </a:rPr>
              <a:t>se základními </a:t>
            </a:r>
            <a:r>
              <a:rPr lang="cs-CZ" sz="3200" b="1" dirty="0" smtClean="0">
                <a:solidFill>
                  <a:schemeClr val="tx2"/>
                </a:solidFill>
              </a:rPr>
              <a:t>pravidly kótování.</a:t>
            </a:r>
            <a:r>
              <a:rPr lang="cs-CZ" b="1" dirty="0" smtClean="0">
                <a:solidFill>
                  <a:schemeClr val="tx2"/>
                </a:solidFill>
              </a:rPr>
              <a:t> </a:t>
            </a:r>
            <a:endParaRPr lang="cs-CZ" sz="3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1100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b="1" dirty="0" smtClean="0"/>
              <a:t>Datum vytvoření: </a:t>
            </a:r>
            <a:r>
              <a:rPr lang="cs-CZ" sz="3600" dirty="0" smtClean="0"/>
              <a:t>17. 6. 2013</a:t>
            </a:r>
          </a:p>
          <a:p>
            <a:pPr marL="0" indent="0">
              <a:buNone/>
            </a:pPr>
            <a:endParaRPr lang="cs-CZ" sz="3600" b="1" dirty="0"/>
          </a:p>
          <a:p>
            <a:pPr marL="0" indent="0">
              <a:buNone/>
            </a:pPr>
            <a:r>
              <a:rPr lang="cs-CZ" sz="3600" b="1" dirty="0" smtClean="0"/>
              <a:t>Klíčová slova:</a:t>
            </a:r>
            <a:r>
              <a:rPr lang="cs-CZ" sz="3600" dirty="0" smtClean="0"/>
              <a:t> kótovaní, kóta, kótovací čára, odkazová čára, hraniční úsečka a šipka, vynášecí čára, obrysová čára, výšková kóta</a:t>
            </a:r>
          </a:p>
          <a:p>
            <a:pPr marL="0" indent="0">
              <a:buNone/>
            </a:pPr>
            <a:endParaRPr lang="cs-CZ" sz="3600" dirty="0" smtClean="0"/>
          </a:p>
        </p:txBody>
      </p:sp>
    </p:spTree>
    <p:extLst>
      <p:ext uri="{BB962C8B-B14F-4D97-AF65-F5344CB8AC3E}">
        <p14:creationId xmlns:p14="http://schemas.microsoft.com/office/powerpoint/2010/main" val="131037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9847" y="404664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7200" b="1" dirty="0" smtClean="0"/>
              <a:t>TECHNICKÝ VÝKRES</a:t>
            </a:r>
            <a:endParaRPr lang="cs-CZ" b="1" dirty="0" smtClean="0"/>
          </a:p>
          <a:p>
            <a:pPr marL="0" indent="0" algn="ctr">
              <a:buNone/>
            </a:pPr>
            <a:r>
              <a:rPr lang="cs-CZ" sz="3600" b="1" dirty="0" smtClean="0"/>
              <a:t>KÓTOVÁNÍ</a:t>
            </a:r>
            <a:endParaRPr lang="cs-CZ" sz="3600" b="1" dirty="0"/>
          </a:p>
        </p:txBody>
      </p:sp>
      <p:pic>
        <p:nvPicPr>
          <p:cNvPr id="1026" name="Picture 2" descr="C:\Users\profesor\AppData\Local\Microsoft\Windows\Temporary Internet Files\Content.IE5\BTR1NB9L\MP90039006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200400"/>
            <a:ext cx="3657600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rofesor\AppData\Local\Microsoft\Windows\Temporary Internet Files\Content.IE5\KN3H6OK7\MP900385236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034680"/>
            <a:ext cx="3560440" cy="3150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0849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KÓTOVÁNÍ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525963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/>
              <a:t>zapisování kót na technických výkresech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slouží k dorozumívání mezi techniky a dělníky ohledně rozměrů výrobků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s</a:t>
            </a:r>
            <a:r>
              <a:rPr lang="cs-CZ" dirty="0" smtClean="0"/>
              <a:t>právné kótování usnadňuje čtení výkresů, výrobu i montáž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kótováním se určují skutečné velikosti rozměrů zobrazovaného předmětu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13947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 descr="C:\Users\profesor\AppData\Local\Microsoft\Windows\Temporary Internet Files\Content.IE5\E2X7FZR7\MP90018281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4340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KÓTA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>
                <a:sym typeface="Wingdings" pitchFamily="2" charset="2"/>
              </a:rPr>
              <a:t>     číselná hodnota většinou vyjádřená </a:t>
            </a:r>
          </a:p>
          <a:p>
            <a:pPr marL="0" indent="0">
              <a:buNone/>
            </a:pPr>
            <a:r>
              <a:rPr lang="cs-CZ" dirty="0">
                <a:sym typeface="Wingdings" pitchFamily="2" charset="2"/>
              </a:rPr>
              <a:t> </a:t>
            </a:r>
            <a:r>
              <a:rPr lang="cs-CZ" dirty="0" smtClean="0">
                <a:sym typeface="Wingdings" pitchFamily="2" charset="2"/>
              </a:rPr>
              <a:t>    v milimetrech, zaznamenána na kótovací čáře </a:t>
            </a:r>
          </a:p>
          <a:p>
            <a:pPr marL="0" indent="0">
              <a:buNone/>
            </a:pPr>
            <a:r>
              <a:rPr lang="cs-CZ" dirty="0">
                <a:sym typeface="Wingdings" pitchFamily="2" charset="2"/>
              </a:rPr>
              <a:t> </a:t>
            </a:r>
            <a:r>
              <a:rPr lang="cs-CZ" dirty="0" smtClean="0">
                <a:sym typeface="Wingdings" pitchFamily="2" charset="2"/>
              </a:rPr>
              <a:t>    omezené šipkami nebo úsečkami</a:t>
            </a:r>
          </a:p>
          <a:p>
            <a:pPr marL="0" indent="0">
              <a:buNone/>
            </a:pPr>
            <a:r>
              <a:rPr lang="cs-CZ" dirty="0">
                <a:sym typeface="Wingdings" pitchFamily="2" charset="2"/>
              </a:rPr>
              <a:t> </a:t>
            </a:r>
            <a:r>
              <a:rPr lang="cs-CZ" dirty="0" smtClean="0">
                <a:sym typeface="Wingdings" pitchFamily="2" charset="2"/>
              </a:rPr>
              <a:t>    používá se</a:t>
            </a:r>
            <a:r>
              <a:rPr lang="cs-CZ" dirty="0">
                <a:sym typeface="Wingdings" pitchFamily="2" charset="2"/>
              </a:rPr>
              <a:t> </a:t>
            </a:r>
            <a:r>
              <a:rPr lang="cs-CZ" dirty="0" smtClean="0">
                <a:sym typeface="Wingdings" pitchFamily="2" charset="2"/>
              </a:rPr>
              <a:t>pro vyznačení rozměrů</a:t>
            </a:r>
          </a:p>
          <a:p>
            <a:pPr marL="0" indent="0">
              <a:buNone/>
            </a:pPr>
            <a:r>
              <a:rPr lang="cs-CZ" dirty="0">
                <a:sym typeface="Wingdings" pitchFamily="2" charset="2"/>
              </a:rPr>
              <a:t> </a:t>
            </a:r>
            <a:r>
              <a:rPr lang="cs-CZ" dirty="0" smtClean="0">
                <a:sym typeface="Wingdings" pitchFamily="2" charset="2"/>
              </a:rPr>
              <a:t>    na technických výkresech se vždy zapisují  </a:t>
            </a:r>
          </a:p>
          <a:p>
            <a:pPr marL="0" indent="0">
              <a:buNone/>
            </a:pPr>
            <a:r>
              <a:rPr lang="cs-CZ" dirty="0">
                <a:sym typeface="Wingdings" pitchFamily="2" charset="2"/>
              </a:rPr>
              <a:t> </a:t>
            </a:r>
            <a:r>
              <a:rPr lang="cs-CZ" dirty="0" smtClean="0">
                <a:sym typeface="Wingdings" pitchFamily="2" charset="2"/>
              </a:rPr>
              <a:t>        skutečné rozměry </a:t>
            </a:r>
            <a:r>
              <a:rPr lang="cs-CZ" dirty="0" smtClean="0"/>
              <a:t> </a:t>
            </a:r>
            <a:endParaRPr lang="cs-CZ" u="sng" dirty="0"/>
          </a:p>
        </p:txBody>
      </p:sp>
    </p:spTree>
    <p:extLst>
      <p:ext uri="{BB962C8B-B14F-4D97-AF65-F5344CB8AC3E}">
        <p14:creationId xmlns:p14="http://schemas.microsoft.com/office/powerpoint/2010/main" val="2515003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PRAVIDLA KÓTOVÁNÍ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/>
              <a:t>v</a:t>
            </a:r>
            <a:r>
              <a:rPr lang="cs-CZ" dirty="0" smtClean="0"/>
              <a:t>šechny informace o rozměrech                       a vzdálenostech musí být uvedeny přímo     na výkrese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každý konstrukční prvek se na výkrese kótuje jenom jednou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velikosti rovinných úhlů se udávají v úhlových stupních, minutách vteřinách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kóty se umísťují přednostně vně obrazu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17254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ZÁKLADNÍ PROVEDENÍ KÓT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547664" y="2204864"/>
            <a:ext cx="3744416" cy="914400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nice 5"/>
          <p:cNvCxnSpPr/>
          <p:nvPr/>
        </p:nvCxnSpPr>
        <p:spPr>
          <a:xfrm>
            <a:off x="1547664" y="3119264"/>
            <a:ext cx="0" cy="66977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5292080" y="3119264"/>
            <a:ext cx="0" cy="66977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1547664" y="3573016"/>
            <a:ext cx="374441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V="1">
            <a:off x="1399602" y="3439108"/>
            <a:ext cx="288032" cy="3348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 flipV="1">
            <a:off x="5148064" y="3439108"/>
            <a:ext cx="288032" cy="3348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3203848" y="3206968"/>
            <a:ext cx="6832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56     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086255" y="4761625"/>
            <a:ext cx="6672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KÓTA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084168" y="2652970"/>
            <a:ext cx="16743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VYNÁŠECÍ ČÁRA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843819" y="4725144"/>
            <a:ext cx="16957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KÓTOVACÍ ČÁRA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4644008" y="4725144"/>
            <a:ext cx="19164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HRANIČNÍ ÚSEČKA</a:t>
            </a:r>
            <a:endParaRPr lang="cs-CZ" dirty="0">
              <a:solidFill>
                <a:srgbClr val="FF0000"/>
              </a:solidFill>
            </a:endParaRPr>
          </a:p>
        </p:txBody>
      </p:sp>
      <p:cxnSp>
        <p:nvCxnSpPr>
          <p:cNvPr id="24" name="Přímá spojnice se šipkou 23"/>
          <p:cNvCxnSpPr>
            <a:stCxn id="21" idx="0"/>
          </p:cNvCxnSpPr>
          <p:nvPr/>
        </p:nvCxnSpPr>
        <p:spPr>
          <a:xfrm flipV="1">
            <a:off x="1691680" y="3606552"/>
            <a:ext cx="576064" cy="11185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>
            <a:stCxn id="18" idx="0"/>
          </p:cNvCxnSpPr>
          <p:nvPr/>
        </p:nvCxnSpPr>
        <p:spPr>
          <a:xfrm flipV="1">
            <a:off x="3419872" y="3454152"/>
            <a:ext cx="0" cy="130747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/>
          <p:nvPr/>
        </p:nvCxnSpPr>
        <p:spPr>
          <a:xfrm flipH="1" flipV="1">
            <a:off x="5352481" y="3544401"/>
            <a:ext cx="490622" cy="112697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se šipkou 34"/>
          <p:cNvCxnSpPr>
            <a:stCxn id="19" idx="2"/>
          </p:cNvCxnSpPr>
          <p:nvPr/>
        </p:nvCxnSpPr>
        <p:spPr>
          <a:xfrm flipH="1">
            <a:off x="5292080" y="3022302"/>
            <a:ext cx="1629273" cy="1846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30526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92696"/>
            <a:ext cx="8229600" cy="5688632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rýsování kótovacích čar </a:t>
            </a:r>
            <a:r>
              <a:rPr lang="cs-CZ" dirty="0" smtClean="0">
                <a:sym typeface="Wingdings" pitchFamily="2" charset="2"/>
              </a:rPr>
              <a:t> v takové vzdálenosti od obrysové čáry, aby bylo zřejmé, který prvek je kótován</a:t>
            </a:r>
          </a:p>
          <a:p>
            <a:r>
              <a:rPr lang="cs-CZ" dirty="0" smtClean="0">
                <a:sym typeface="Wingdings" pitchFamily="2" charset="2"/>
              </a:rPr>
              <a:t>kóty se zapisují pomocí šablon s výškou číslic    5 mm nebo „volnou“ rukou pomocí číslic</a:t>
            </a:r>
          </a:p>
          <a:p>
            <a:r>
              <a:rPr lang="cs-CZ" dirty="0">
                <a:sym typeface="Wingdings" pitchFamily="2" charset="2"/>
              </a:rPr>
              <a:t>k</a:t>
            </a:r>
            <a:r>
              <a:rPr lang="cs-CZ" dirty="0" smtClean="0">
                <a:sym typeface="Wingdings" pitchFamily="2" charset="2"/>
              </a:rPr>
              <a:t>óty se umísťují  asi 1 mm nad kótovací čáru do jejich středů</a:t>
            </a:r>
          </a:p>
          <a:p>
            <a:r>
              <a:rPr lang="cs-CZ" dirty="0" smtClean="0">
                <a:sym typeface="Wingdings" pitchFamily="2" charset="2"/>
              </a:rPr>
              <a:t>kóta nesmí být žádnou čarou protínána ani rozdělována</a:t>
            </a:r>
          </a:p>
          <a:p>
            <a:r>
              <a:rPr lang="cs-CZ" dirty="0" smtClean="0">
                <a:sym typeface="Wingdings" pitchFamily="2" charset="2"/>
              </a:rPr>
              <a:t>u kružnicových oblouků kótujeme jejich průměry  R 23 nebo o 30 </a:t>
            </a:r>
            <a:endParaRPr lang="cs-CZ" dirty="0"/>
          </a:p>
        </p:txBody>
      </p:sp>
      <p:cxnSp>
        <p:nvCxnSpPr>
          <p:cNvPr id="6" name="Přímá spojnice 5"/>
          <p:cNvCxnSpPr/>
          <p:nvPr/>
        </p:nvCxnSpPr>
        <p:spPr>
          <a:xfrm flipV="1">
            <a:off x="4716016" y="5589240"/>
            <a:ext cx="72008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2574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30" name="Picture 6" descr="C:\Users\profesor\AppData\Local\Microsoft\Windows\Temporary Internet Files\Content.IE5\EBJTG7ZE\MP90044869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709"/>
            <a:ext cx="9144000" cy="691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367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VÝŠKOVÉ KÓTY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/>
              </a:bodyPr>
              <a:lstStyle/>
              <a:p>
                <a:r>
                  <a:rPr lang="cs-CZ" dirty="0" smtClean="0"/>
                  <a:t>používají se ve stavebnictví</a:t>
                </a:r>
              </a:p>
              <a:p>
                <a:r>
                  <a:rPr lang="cs-CZ" dirty="0"/>
                  <a:t>u</a:t>
                </a:r>
                <a:r>
                  <a:rPr lang="cs-CZ" dirty="0" smtClean="0"/>
                  <a:t>dávají se v absolutních hodnotách nadmořské výšky nebo výšky relativní (vztahují se ke zvolené základní rovině, např. rovině v přízemí)</a:t>
                </a:r>
              </a:p>
              <a:p>
                <a:r>
                  <a:rPr lang="cs-CZ" dirty="0"/>
                  <a:t>d</a:t>
                </a:r>
                <a:r>
                  <a:rPr lang="cs-CZ" dirty="0" smtClean="0"/>
                  <a:t>o výkresu se zaznamenávají v metrech na tři desetinná místa</a:t>
                </a:r>
              </a:p>
              <a:p>
                <a14:m>
                  <m:oMath xmlns:m="http://schemas.openxmlformats.org/officeDocument/2006/math">
                    <m:r>
                      <a:rPr lang="cs-CZ" i="0" smtClean="0">
                        <a:latin typeface="Cambria Math"/>
                        <a:ea typeface="Cambria Math"/>
                      </a:rPr>
                      <m:t>±</m:t>
                    </m:r>
                    <m:r>
                      <a:rPr lang="cs-CZ" b="0" i="0" smtClean="0">
                        <a:latin typeface="Cambria Math"/>
                        <a:ea typeface="Cambria Math"/>
                      </a:rPr>
                      <m:t> 0,000=310,450  …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  <a:ea typeface="Cambria Math"/>
                      </a:rPr>
                      <m:t>rovina</m:t>
                    </m:r>
                    <m:r>
                      <a:rPr lang="cs-CZ" b="0" i="0" smtClean="0">
                        <a:latin typeface="Cambria Math"/>
                        <a:ea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  <a:ea typeface="Cambria Math"/>
                      </a:rPr>
                      <m:t>p</m:t>
                    </m:r>
                    <m:r>
                      <a:rPr lang="cs-CZ" b="0" i="0" smtClean="0">
                        <a:latin typeface="Cambria Math"/>
                        <a:ea typeface="Cambria Math"/>
                      </a:rPr>
                      <m:t>ří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  <a:ea typeface="Cambria Math"/>
                      </a:rPr>
                      <m:t>zem</m:t>
                    </m:r>
                    <m:r>
                      <a:rPr lang="cs-CZ" b="0" i="0" smtClean="0">
                        <a:latin typeface="Cambria Math"/>
                        <a:ea typeface="Cambria Math"/>
                      </a:rPr>
                      <m:t>í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  <a:ea typeface="Cambria Math"/>
                      </a:rPr>
                      <m:t>budovy</m:t>
                    </m:r>
                  </m:oMath>
                </a14:m>
                <a:r>
                  <a:rPr lang="cs-CZ" b="0" dirty="0" smtClean="0">
                    <a:latin typeface="Cambria Math"/>
                    <a:ea typeface="Cambria Math"/>
                  </a:rPr>
                  <a:t> je v nadmořské výšce 310,45 m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ea typeface="Cambria Math"/>
                      </a:rPr>
                      <m:t> </m:t>
                    </m:r>
                  </m:oMath>
                </a14:m>
                <a:endParaRPr lang="cs-CZ" b="0" dirty="0" smtClean="0">
                  <a:ea typeface="Cambria Math"/>
                </a:endParaRPr>
              </a:p>
              <a:p>
                <a:endParaRPr lang="cs-CZ" dirty="0" smtClean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481" t="-1617" r="-37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09508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Program Microsoft Office 2010, Klipart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91992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1885</TotalTime>
  <Words>327</Words>
  <Application>Microsoft Office PowerPoint</Application>
  <PresentationFormat>Předvádění na obrazovce (4:3)</PresentationFormat>
  <Paragraphs>57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ANOTACE</vt:lpstr>
      <vt:lpstr>Prezentace aplikace PowerPoint</vt:lpstr>
      <vt:lpstr>Prezentace aplikace PowerPoint</vt:lpstr>
      <vt:lpstr>KÓTOVÁNÍ</vt:lpstr>
      <vt:lpstr>Prezentace aplikace PowerPoint</vt:lpstr>
      <vt:lpstr>KÓTA</vt:lpstr>
      <vt:lpstr>PRAVIDLA KÓTOVÁNÍ</vt:lpstr>
      <vt:lpstr>ZÁKLADNÍ PROVEDENÍ KÓT</vt:lpstr>
      <vt:lpstr>Prezentace aplikace PowerPoint</vt:lpstr>
      <vt:lpstr>Prezentace aplikace PowerPoint</vt:lpstr>
      <vt:lpstr>VÝŠKOVÉ KÓTY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profesor</dc:creator>
  <cp:lastModifiedBy>profesor</cp:lastModifiedBy>
  <cp:revision>217</cp:revision>
  <dcterms:created xsi:type="dcterms:W3CDTF">2013-03-11T16:19:20Z</dcterms:created>
  <dcterms:modified xsi:type="dcterms:W3CDTF">2013-12-12T19:12:20Z</dcterms:modified>
</cp:coreProperties>
</file>