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7" r:id="rId3"/>
    <p:sldId id="258" r:id="rId4"/>
    <p:sldId id="259" r:id="rId5"/>
    <p:sldId id="260" r:id="rId6"/>
    <p:sldId id="262" r:id="rId7"/>
    <p:sldId id="266" r:id="rId8"/>
    <p:sldId id="263" r:id="rId9"/>
    <p:sldId id="264" r:id="rId10"/>
    <p:sldId id="26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165"/>
    <a:srgbClr val="0FDB0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516624"/>
            <a:ext cx="7315200" cy="2595025"/>
          </a:xfrm>
        </p:spPr>
        <p:txBody>
          <a:bodyPr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166530"/>
            <a:ext cx="7315200" cy="1144632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CE87D-1830-4B52-8128-21625FEFA60F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4A7C857-D6F2-4EC2-84C7-6204843A802A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CE87D-1830-4B52-8128-21625FEFA60F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A7C857-D6F2-4EC2-84C7-6204843A802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017572"/>
            <a:ext cx="7315200" cy="1293592"/>
          </a:xfrm>
        </p:spPr>
        <p:txBody>
          <a:bodyPr anchor="t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3865097"/>
            <a:ext cx="7315200" cy="109843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CE87D-1830-4B52-8128-21625FEFA60F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A7C857-D6F2-4EC2-84C7-6204843A802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CE87D-1830-4B52-8128-21625FEFA60F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A7C857-D6F2-4EC2-84C7-6204843A802A}" type="slidenum">
              <a:rPr lang="cs-CZ" smtClean="0"/>
              <a:t>‹#›</a:t>
            </a:fld>
            <a:endParaRPr lang="cs-CZ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914400" y="2743200"/>
            <a:ext cx="3566160" cy="359359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81728" y="2743200"/>
            <a:ext cx="3566160" cy="35956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6348" y="2743200"/>
            <a:ext cx="336499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85144" y="2743200"/>
            <a:ext cx="336206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CE87D-1830-4B52-8128-21625FEFA60F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A7C857-D6F2-4EC2-84C7-6204843A802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914400" y="3383280"/>
            <a:ext cx="3566160" cy="29535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81727" y="3383280"/>
            <a:ext cx="3566160" cy="29535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CE87D-1830-4B52-8128-21625FEFA60F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A7C857-D6F2-4EC2-84C7-6204843A802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CE87D-1830-4B52-8128-21625FEFA60F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A7C857-D6F2-4EC2-84C7-6204843A802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5362"/>
            <a:ext cx="2950936" cy="2173015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21752" y="1826709"/>
            <a:ext cx="4207848" cy="4476614"/>
          </a:xfrm>
        </p:spPr>
        <p:txBody>
          <a:bodyPr anchor="ctr"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61095"/>
            <a:ext cx="2950936" cy="224538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CE87D-1830-4B52-8128-21625FEFA60F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A7C857-D6F2-4EC2-84C7-6204843A802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8800"/>
            <a:ext cx="2953512" cy="2176272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191000" y="2286000"/>
            <a:ext cx="4038600" cy="3352800"/>
          </a:xfrm>
          <a:solidFill>
            <a:schemeClr val="accent2"/>
          </a:solidFill>
          <a:ln w="12700">
            <a:noFill/>
          </a:ln>
          <a:effectLst>
            <a:reflection blurRad="12700" stA="30000" endPos="30000" dist="31750" dir="5400000" sy="-100000" algn="bl" rotWithShape="0"/>
          </a:effectLst>
          <a:scene3d>
            <a:camera prst="perspectiveRight" fov="2700000">
              <a:rot lat="240000" lon="900000" rev="0"/>
            </a:camera>
            <a:lightRig rig="threePt" dir="t">
              <a:rot lat="0" lon="0" rev="2700000"/>
            </a:lightRig>
          </a:scene3d>
          <a:sp3d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59936"/>
            <a:ext cx="2953512" cy="224942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CE87D-1830-4B52-8128-21625FEFA60F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A7C857-D6F2-4EC2-84C7-6204843A802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CE87D-1830-4B52-8128-21625FEFA60F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A7C857-D6F2-4EC2-84C7-6204843A802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48400" y="1826709"/>
            <a:ext cx="1492499" cy="4484454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4524" y="1826709"/>
            <a:ext cx="5241476" cy="448445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CE87D-1830-4B52-8128-21625FEFA60F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A7C857-D6F2-4EC2-84C7-6204843A802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435268" y="573807"/>
            <a:ext cx="86236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8569419" y="573807"/>
            <a:ext cx="576072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2769833"/>
            <a:ext cx="7315200" cy="353952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07690" y="548797"/>
            <a:ext cx="1189132" cy="29791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alpha val="50000"/>
                  </a:schemeClr>
                </a:solidFill>
              </a:defRPr>
            </a:lvl1pPr>
          </a:lstStyle>
          <a:p>
            <a:fld id="{2BECE87D-1830-4B52-8128-21625FEFA60F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314415" y="548797"/>
            <a:ext cx="941203" cy="30175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54A7C857-D6F2-4EC2-84C7-6204843A802A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08688" y="855956"/>
            <a:ext cx="2246489" cy="301227"/>
          </a:xfrm>
          <a:prstGeom prst="rect">
            <a:avLst/>
          </a:prstGeom>
        </p:spPr>
        <p:txBody>
          <a:bodyPr vert="horz" lIns="91440" tIns="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6002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828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cs.wikipedia.org/wiki/Soubor:Basic_shapes.svg" TargetMode="Externa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cs.wikipedia.org/wiki/Soubor:Sphere_wireframe_15deg_10r.sv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emf"/><Relationship Id="rId3" Type="http://schemas.openxmlformats.org/officeDocument/2006/relationships/image" Target="../media/image6.wmf"/><Relationship Id="rId7" Type="http://schemas.openxmlformats.org/officeDocument/2006/relationships/image" Target="../media/image10.e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emf"/><Relationship Id="rId5" Type="http://schemas.openxmlformats.org/officeDocument/2006/relationships/image" Target="../media/image8.emf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gif"/><Relationship Id="rId2" Type="http://schemas.openxmlformats.org/officeDocument/2006/relationships/hyperlink" Target="http://cs.wikipedia.org/wiki/Soubor:Tetrahedron.gif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//upload.wikimedia.org/wikipedia/commons/4/4c/Egypt.Dashur.RedPyramid.01.jpg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hyperlink" Target="http://cs.wikipedia.org/wiki/Soubor:Pyramid_(geometry).png" TargetMode="Externa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Tetrahedron.gif" TargetMode="External"/><Relationship Id="rId2" Type="http://schemas.openxmlformats.org/officeDocument/2006/relationships/hyperlink" Target="http://cs.wikipedia.org/wiki/Soubor:Sphere_wireframe_15deg_10r.sv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Pyramid_(geometry)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320521"/>
            <a:ext cx="4812052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44192977"/>
              </p:ext>
            </p:extLst>
          </p:nvPr>
        </p:nvGraphicFramePr>
        <p:xfrm>
          <a:off x="1259632" y="3232814"/>
          <a:ext cx="6696743" cy="237764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24658"/>
                <a:gridCol w="5072085"/>
              </a:tblGrid>
              <a:tr h="30083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bg1">
                              <a:lumMod val="10000"/>
                            </a:schemeClr>
                          </a:solidFill>
                          <a:effectLst/>
                        </a:rPr>
                        <a:t>Název školy</a:t>
                      </a:r>
                      <a:r>
                        <a:rPr lang="en-US" sz="1400" dirty="0">
                          <a:solidFill>
                            <a:schemeClr val="bg1">
                              <a:lumMod val="10000"/>
                            </a:schemeClr>
                          </a:solidFill>
                          <a:effectLst/>
                        </a:rPr>
                        <a:t>:</a:t>
                      </a:r>
                      <a:endParaRPr lang="cs-CZ" sz="1400" dirty="0">
                        <a:solidFill>
                          <a:schemeClr val="bg1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>
                          <a:solidFill>
                            <a:schemeClr val="bg1">
                              <a:lumMod val="10000"/>
                            </a:schemeClr>
                          </a:solidFill>
                          <a:effectLst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400" baseline="0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400" dirty="0" smtClean="0">
                        <a:solidFill>
                          <a:schemeClr val="bg1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 smtClean="0">
                        <a:solidFill>
                          <a:schemeClr val="bg1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>
                        <a:solidFill>
                          <a:schemeClr val="bg1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083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chemeClr val="bg1">
                              <a:lumMod val="10000"/>
                            </a:schemeClr>
                          </a:solidFill>
                          <a:effectLst/>
                        </a:rPr>
                        <a:t>Autor:</a:t>
                      </a:r>
                      <a:endParaRPr lang="cs-CZ" sz="1400">
                        <a:solidFill>
                          <a:schemeClr val="bg1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  <a:effectLst/>
                        </a:rPr>
                        <a:t>Mgr.</a:t>
                      </a:r>
                      <a:r>
                        <a:rPr lang="cs-CZ" sz="1400" baseline="0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  <a:effectLst/>
                        </a:rPr>
                        <a:t> Petra Pláničková</a:t>
                      </a:r>
                      <a:endParaRPr lang="cs-CZ" sz="1400" dirty="0">
                        <a:solidFill>
                          <a:schemeClr val="bg1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083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bg1">
                              <a:lumMod val="10000"/>
                            </a:schemeClr>
                          </a:solidFill>
                          <a:effectLst/>
                        </a:rPr>
                        <a:t>Název</a:t>
                      </a:r>
                      <a:r>
                        <a:rPr lang="en-US" sz="1400" dirty="0">
                          <a:solidFill>
                            <a:schemeClr val="bg1">
                              <a:lumMod val="10000"/>
                            </a:schemeClr>
                          </a:solidFill>
                          <a:effectLst/>
                        </a:rPr>
                        <a:t>:</a:t>
                      </a:r>
                      <a:endParaRPr lang="cs-CZ" sz="1400" dirty="0">
                        <a:solidFill>
                          <a:schemeClr val="bg1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solidFill>
                            <a:schemeClr val="bg1">
                              <a:lumMod val="10000"/>
                            </a:schemeClr>
                          </a:solidFill>
                          <a:effectLst/>
                        </a:rPr>
                        <a:t>VY_32_INOVACE_1175_TĚLESA</a:t>
                      </a:r>
                      <a:r>
                        <a:rPr lang="cs-CZ" sz="1400" baseline="0" smtClean="0">
                          <a:solidFill>
                            <a:schemeClr val="bg1">
                              <a:lumMod val="10000"/>
                            </a:schemeClr>
                          </a:solidFill>
                          <a:effectLst/>
                        </a:rPr>
                        <a:t>  II. </a:t>
                      </a:r>
                      <a:r>
                        <a:rPr lang="cs-CZ" sz="1400" baseline="0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  <a:effectLst/>
                        </a:rPr>
                        <a:t>DÍL</a:t>
                      </a:r>
                      <a:endParaRPr lang="cs-CZ" sz="1400" dirty="0">
                        <a:solidFill>
                          <a:schemeClr val="bg1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38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chemeClr val="bg1">
                              <a:lumMod val="10000"/>
                            </a:schemeClr>
                          </a:solidFill>
                          <a:effectLst/>
                        </a:rPr>
                        <a:t>Téma</a:t>
                      </a:r>
                      <a:r>
                        <a:rPr lang="en-US" sz="1400">
                          <a:solidFill>
                            <a:schemeClr val="bg1">
                              <a:lumMod val="10000"/>
                            </a:schemeClr>
                          </a:solidFill>
                          <a:effectLst/>
                        </a:rPr>
                        <a:t>:</a:t>
                      </a:r>
                      <a:endParaRPr lang="cs-CZ" sz="1400">
                        <a:solidFill>
                          <a:schemeClr val="bg1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KOULE, JEHLAN, POPIS JEHLANU</a:t>
                      </a:r>
                      <a:endParaRPr lang="cs-CZ" sz="1400" dirty="0">
                        <a:solidFill>
                          <a:schemeClr val="bg1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6966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bg1">
                              <a:lumMod val="10000"/>
                            </a:schemeClr>
                          </a:solidFill>
                          <a:effectLst/>
                        </a:rPr>
                        <a:t>Číslo projektu</a:t>
                      </a:r>
                      <a:r>
                        <a:rPr lang="en-US" sz="1400" dirty="0">
                          <a:solidFill>
                            <a:schemeClr val="bg1">
                              <a:lumMod val="10000"/>
                            </a:schemeClr>
                          </a:solidFill>
                          <a:effectLst/>
                        </a:rPr>
                        <a:t>:</a:t>
                      </a:r>
                      <a:endParaRPr lang="cs-CZ" sz="1400" dirty="0">
                        <a:solidFill>
                          <a:schemeClr val="bg1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  <a:effectLst/>
                        </a:rPr>
                        <a:t>CZ.1.07/1.4.00/21.</a:t>
                      </a:r>
                      <a:r>
                        <a:rPr lang="cs-CZ" sz="1400" baseline="0" dirty="0" smtClean="0">
                          <a:solidFill>
                            <a:schemeClr val="bg1">
                              <a:lumMod val="10000"/>
                            </a:schemeClr>
                          </a:solidFill>
                          <a:effectLst/>
                        </a:rPr>
                        <a:t> 2975</a:t>
                      </a:r>
                      <a:endParaRPr lang="cs-CZ" sz="1400" dirty="0" smtClean="0">
                        <a:solidFill>
                          <a:schemeClr val="bg1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>
                        <a:solidFill>
                          <a:schemeClr val="bg1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33069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260648"/>
            <a:ext cx="7315200" cy="1154097"/>
          </a:xfrm>
        </p:spPr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rgbClr val="FF616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sz="5400" b="1" dirty="0">
              <a:solidFill>
                <a:srgbClr val="FF616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916832"/>
            <a:ext cx="7704856" cy="4392529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Prezentace je určena žákům 5. tříd jako výkladová v hodinách geometrie.</a:t>
            </a:r>
          </a:p>
          <a:p>
            <a:r>
              <a:rPr lang="cs-CZ" sz="32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Žáci se seznámí s jednotlivými tělesy</a:t>
            </a:r>
            <a:r>
              <a:rPr lang="cs-CZ" sz="32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pPr marL="45720" indent="0">
              <a:buNone/>
            </a:pPr>
            <a:r>
              <a:rPr lang="cs-CZ" sz="32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(koule, jehlan)</a:t>
            </a:r>
            <a:endParaRPr lang="cs-CZ" sz="3200" b="1" dirty="0" smtClean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2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Vyhledají tělesa kolem nás a popíší </a:t>
            </a:r>
            <a:r>
              <a:rPr lang="cs-CZ" sz="32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jehlan. </a:t>
            </a:r>
            <a:endParaRPr lang="cs-CZ" sz="32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68055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548680"/>
            <a:ext cx="7315200" cy="2100309"/>
          </a:xfrm>
        </p:spPr>
        <p:txBody>
          <a:bodyPr>
            <a:normAutofit/>
          </a:bodyPr>
          <a:lstStyle/>
          <a:p>
            <a:r>
              <a:rPr lang="cs-CZ" sz="9600" b="1" dirty="0" smtClean="0">
                <a:solidFill>
                  <a:srgbClr val="FF616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TĚLESA  II.</a:t>
            </a:r>
            <a:endParaRPr lang="cs-CZ" sz="9600" b="1" dirty="0">
              <a:solidFill>
                <a:srgbClr val="FF616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http://upload.wikimedia.org/wikipedia/commons/thumb/3/38/Basic_shapes.svg/220px-Basic_shapes.svg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3140968"/>
            <a:ext cx="4176464" cy="3018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004397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692696"/>
            <a:ext cx="7315200" cy="1154097"/>
          </a:xfrm>
        </p:spPr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rgbClr val="FF616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KOULE</a:t>
            </a:r>
            <a:endParaRPr lang="cs-CZ" sz="5400" b="1" dirty="0">
              <a:solidFill>
                <a:srgbClr val="FF616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88024" y="2204864"/>
            <a:ext cx="3816424" cy="4104497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Trojrozměrná obdoba kruhu</a:t>
            </a:r>
          </a:p>
          <a:p>
            <a:r>
              <a:rPr lang="cs-CZ" sz="32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Středově i osově souměrná</a:t>
            </a:r>
            <a:endParaRPr lang="cs-CZ" sz="32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http://upload.wikimedia.org/wikipedia/commons/thumb/d/d3/Sphere_wireframe_15deg_10r.svg/220px-Sphere_wireframe_15deg_10r.svg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276872"/>
            <a:ext cx="3535659" cy="35356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033637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03608" y="421290"/>
            <a:ext cx="4892855" cy="1154097"/>
          </a:xfrm>
        </p:spPr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rgbClr val="FF616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KOLEM NÁS</a:t>
            </a:r>
            <a:endParaRPr lang="cs-CZ" sz="5400" b="1" dirty="0">
              <a:solidFill>
                <a:srgbClr val="FF616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5" name="Picture 3" descr="C:\Users\profesor\AppData\Local\Microsoft\Windows\Temporary Internet Files\Content.IE5\XCE64E7J\MC90043705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921420"/>
            <a:ext cx="2466928" cy="24669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profesor\AppData\Local\Microsoft\Windows\Temporary Internet Files\Content.IE5\5B9DFOZZ\MC90033580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3" y="421290"/>
            <a:ext cx="2289737" cy="28040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profesor\AppData\Local\Microsoft\Windows\Temporary Internet Files\Content.IE5\KTP1Q291\MC90031028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293096"/>
            <a:ext cx="2063899" cy="2080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359360"/>
            <a:ext cx="1947664" cy="1947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2110" y="2320433"/>
            <a:ext cx="1457325" cy="1809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85" y="421290"/>
            <a:ext cx="1847850" cy="157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4427285"/>
            <a:ext cx="1872208" cy="18118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565699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78152" y="476672"/>
            <a:ext cx="3724672" cy="1154097"/>
          </a:xfrm>
        </p:spPr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rgbClr val="FF616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JEHLAN</a:t>
            </a:r>
            <a:endParaRPr lang="cs-CZ" sz="5400" b="1" dirty="0">
              <a:solidFill>
                <a:srgbClr val="FF616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908720"/>
            <a:ext cx="3960440" cy="5400640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Vrcholy základny jsou spojeny jedním bodem.</a:t>
            </a:r>
          </a:p>
          <a:p>
            <a:r>
              <a:rPr lang="cs-CZ" sz="32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Tento bod se nazývá vrchol jehlanu.</a:t>
            </a:r>
          </a:p>
          <a:p>
            <a:r>
              <a:rPr lang="cs-CZ" sz="32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osově souměrný.</a:t>
            </a:r>
          </a:p>
          <a:p>
            <a:r>
              <a:rPr lang="cs-CZ" sz="3200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Není středově souměrný</a:t>
            </a:r>
            <a:endParaRPr lang="cs-CZ" sz="3200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 descr="Pravidelný čtyřstěn.">
            <a:hlinkClick r:id="rId2" tooltip="Pravidelný čtyřstěn."/>
          </p:cNvPr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4778152" y="2267000"/>
            <a:ext cx="3754288" cy="3754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319837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Egypt.Dashur.RedPyramid.01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1" y="242958"/>
            <a:ext cx="7442955" cy="5570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267744" y="5871568"/>
            <a:ext cx="50665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bg1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CHEOPSOVA PYRAMIDA</a:t>
            </a:r>
            <a:endParaRPr lang="cs-CZ" sz="3200" b="1" dirty="0">
              <a:solidFill>
                <a:schemeClr val="bg1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4628180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83568" y="1124744"/>
            <a:ext cx="3456384" cy="1298114"/>
          </a:xfrm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2D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 </a:t>
            </a:r>
            <a:endParaRPr lang="cs-CZ" sz="6000" b="1" dirty="0">
              <a:solidFill>
                <a:srgbClr val="2D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395536" y="3645024"/>
            <a:ext cx="4536504" cy="2983561"/>
          </a:xfrm>
        </p:spPr>
        <p:txBody>
          <a:bodyPr>
            <a:normAutofit/>
          </a:bodyPr>
          <a:lstStyle/>
          <a:p>
            <a:r>
              <a:rPr lang="cs-CZ" sz="4400" b="1" dirty="0" smtClean="0">
                <a:solidFill>
                  <a:srgbClr val="9A004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Počet vrcholů:</a:t>
            </a:r>
          </a:p>
          <a:p>
            <a:r>
              <a:rPr lang="cs-CZ" sz="4400" b="1" dirty="0" smtClean="0">
                <a:solidFill>
                  <a:srgbClr val="9A004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Počet hran:</a:t>
            </a:r>
          </a:p>
          <a:p>
            <a:r>
              <a:rPr lang="cs-CZ" sz="4400" b="1" dirty="0" smtClean="0">
                <a:solidFill>
                  <a:srgbClr val="9A004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Počet stěn:</a:t>
            </a:r>
            <a:endParaRPr lang="cs-CZ" sz="4400" b="1" dirty="0">
              <a:solidFill>
                <a:srgbClr val="9A004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179585" y="4005064"/>
            <a:ext cx="1368152" cy="646331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>
                <a:solidFill>
                  <a:srgbClr val="02020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4860032" y="4724928"/>
            <a:ext cx="1368152" cy="646331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>
                <a:solidFill>
                  <a:srgbClr val="02020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4626232" y="5589240"/>
            <a:ext cx="1368152" cy="646331"/>
          </a:xfrm>
          <a:prstGeom prst="rect">
            <a:avLst/>
          </a:prstGeom>
          <a:noFill/>
          <a:ln w="381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>
                <a:solidFill>
                  <a:srgbClr val="02020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</a:p>
        </p:txBody>
      </p:sp>
      <p:pic>
        <p:nvPicPr>
          <p:cNvPr id="5122" name="Picture 2" descr="http://upload.wikimedia.org/wikipedia/commons/2/2b/Pyramid_%28geometry%29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0726" y="404664"/>
            <a:ext cx="2526586" cy="3421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2704166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692696"/>
            <a:ext cx="7315200" cy="1154097"/>
          </a:xfrm>
        </p:spPr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rgbClr val="FF616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POPIS JEHLANU</a:t>
            </a:r>
            <a:endParaRPr lang="cs-CZ" sz="5400" b="1" dirty="0">
              <a:solidFill>
                <a:srgbClr val="FF616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146" name="Picture 2" descr="C:\Users\profesor\Desktop\117px-Pyramid_(geometry)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564904"/>
            <a:ext cx="3199284" cy="327998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3976920" y="2204864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solidFill>
                  <a:srgbClr val="02020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411760" y="4634650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solidFill>
                  <a:srgbClr val="02020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572000" y="4365104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solidFill>
                  <a:srgbClr val="02020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5611044" y="5306982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solidFill>
                  <a:srgbClr val="02020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3051502" y="5690215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2020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endParaRPr lang="cs-CZ" sz="2400" b="1" dirty="0">
              <a:solidFill>
                <a:srgbClr val="02020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80756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188640"/>
            <a:ext cx="7315200" cy="1154097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rgbClr val="FF616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</a:t>
            </a:r>
            <a:endParaRPr lang="cs-CZ" sz="4400" b="1" dirty="0">
              <a:solidFill>
                <a:srgbClr val="FF616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3"/>
            <a:ext cx="8352928" cy="4752568"/>
          </a:xfrm>
        </p:spPr>
        <p:txBody>
          <a:bodyPr>
            <a:normAutofit/>
          </a:bodyPr>
          <a:lstStyle/>
          <a:p>
            <a:r>
              <a:rPr lang="cs-CZ" sz="1100" dirty="0" err="1">
                <a:solidFill>
                  <a:schemeClr val="bg1">
                    <a:lumMod val="10000"/>
                  </a:schemeClr>
                </a:solidFill>
              </a:rPr>
              <a:t>Soubor:Sphere</a:t>
            </a:r>
            <a:r>
              <a:rPr lang="cs-CZ" sz="1100" dirty="0">
                <a:solidFill>
                  <a:schemeClr val="bg1">
                    <a:lumMod val="10000"/>
                  </a:schemeClr>
                </a:solidFill>
              </a:rPr>
              <a:t> </a:t>
            </a:r>
            <a:r>
              <a:rPr lang="cs-CZ" sz="1100" dirty="0" err="1">
                <a:solidFill>
                  <a:schemeClr val="bg1">
                    <a:lumMod val="10000"/>
                  </a:schemeClr>
                </a:solidFill>
              </a:rPr>
              <a:t>wireframe</a:t>
            </a:r>
            <a:r>
              <a:rPr lang="cs-CZ" sz="1100" dirty="0">
                <a:solidFill>
                  <a:schemeClr val="bg1">
                    <a:lumMod val="10000"/>
                  </a:schemeClr>
                </a:solidFill>
              </a:rPr>
              <a:t> 15deg 10r.svg. In: </a:t>
            </a:r>
            <a:r>
              <a:rPr lang="cs-CZ" sz="1100" i="1" dirty="0" err="1">
                <a:solidFill>
                  <a:schemeClr val="bg1">
                    <a:lumMod val="10000"/>
                  </a:schemeClr>
                </a:solidFill>
              </a:rPr>
              <a:t>Wikipedia</a:t>
            </a:r>
            <a:r>
              <a:rPr lang="cs-CZ" sz="1100" i="1" dirty="0">
                <a:solidFill>
                  <a:schemeClr val="bg1">
                    <a:lumMod val="10000"/>
                  </a:schemeClr>
                </a:solidFill>
              </a:rPr>
              <a:t>: </a:t>
            </a:r>
            <a:r>
              <a:rPr lang="cs-CZ" sz="1100" i="1" dirty="0" err="1">
                <a:solidFill>
                  <a:schemeClr val="bg1">
                    <a:lumMod val="10000"/>
                  </a:schemeClr>
                </a:solidFill>
              </a:rPr>
              <a:t>the</a:t>
            </a:r>
            <a:r>
              <a:rPr lang="cs-CZ" sz="1100" i="1" dirty="0">
                <a:solidFill>
                  <a:schemeClr val="bg1">
                    <a:lumMod val="10000"/>
                  </a:schemeClr>
                </a:solidFill>
              </a:rPr>
              <a:t> free </a:t>
            </a:r>
            <a:r>
              <a:rPr lang="cs-CZ" sz="1100" i="1" dirty="0" err="1">
                <a:solidFill>
                  <a:schemeClr val="bg1">
                    <a:lumMod val="10000"/>
                  </a:schemeClr>
                </a:solidFill>
              </a:rPr>
              <a:t>encyclopedia</a:t>
            </a:r>
            <a:r>
              <a:rPr lang="cs-CZ" sz="1100" dirty="0">
                <a:solidFill>
                  <a:schemeClr val="bg1">
                    <a:lumMod val="10000"/>
                  </a:schemeClr>
                </a:solidFill>
              </a:rPr>
              <a:t> [online]. San Francisco (CA): </a:t>
            </a:r>
            <a:r>
              <a:rPr lang="cs-CZ" sz="1100" dirty="0" err="1">
                <a:solidFill>
                  <a:schemeClr val="bg1">
                    <a:lumMod val="10000"/>
                  </a:schemeClr>
                </a:solidFill>
              </a:rPr>
              <a:t>Wikimedia</a:t>
            </a:r>
            <a:r>
              <a:rPr lang="cs-CZ" sz="1100" dirty="0">
                <a:solidFill>
                  <a:schemeClr val="bg1">
                    <a:lumMod val="10000"/>
                  </a:schemeClr>
                </a:solidFill>
              </a:rPr>
              <a:t> </a:t>
            </a:r>
            <a:r>
              <a:rPr lang="cs-CZ" sz="1100" dirty="0" err="1">
                <a:solidFill>
                  <a:schemeClr val="bg1">
                    <a:lumMod val="10000"/>
                  </a:schemeClr>
                </a:solidFill>
              </a:rPr>
              <a:t>Foundation</a:t>
            </a:r>
            <a:r>
              <a:rPr lang="cs-CZ" sz="1100" dirty="0">
                <a:solidFill>
                  <a:schemeClr val="bg1">
                    <a:lumMod val="10000"/>
                  </a:schemeClr>
                </a:solidFill>
              </a:rPr>
              <a:t>, 15. 10. 2009, 19:16 [cit. 2013-05-17]. Dostupné z: </a:t>
            </a:r>
            <a:r>
              <a:rPr lang="cs-CZ" sz="1100" dirty="0">
                <a:solidFill>
                  <a:schemeClr val="bg1">
                    <a:lumMod val="10000"/>
                  </a:schemeClr>
                </a:solidFill>
                <a:hlinkClick r:id="rId2"/>
              </a:rPr>
              <a:t>http://</a:t>
            </a:r>
            <a:r>
              <a:rPr lang="cs-CZ" sz="1100" dirty="0" smtClean="0">
                <a:solidFill>
                  <a:schemeClr val="bg1">
                    <a:lumMod val="10000"/>
                  </a:schemeClr>
                </a:solidFill>
                <a:hlinkClick r:id="rId2"/>
              </a:rPr>
              <a:t>cs.wikipedia.org/wiki/Soubor:Sphere_wireframe_15deg_10r.svg</a:t>
            </a:r>
            <a:endParaRPr lang="cs-CZ" sz="1100" dirty="0" smtClean="0">
              <a:solidFill>
                <a:schemeClr val="bg1">
                  <a:lumMod val="10000"/>
                </a:schemeClr>
              </a:solidFill>
            </a:endParaRPr>
          </a:p>
          <a:p>
            <a:r>
              <a:rPr lang="cs-CZ" sz="1100" dirty="0" err="1">
                <a:solidFill>
                  <a:schemeClr val="bg1">
                    <a:lumMod val="10000"/>
                  </a:schemeClr>
                </a:solidFill>
              </a:rPr>
              <a:t>Soubor:Tetrahedron.gif</a:t>
            </a:r>
            <a:r>
              <a:rPr lang="cs-CZ" sz="1100" dirty="0">
                <a:solidFill>
                  <a:schemeClr val="bg1">
                    <a:lumMod val="10000"/>
                  </a:schemeClr>
                </a:solidFill>
              </a:rPr>
              <a:t>. In: </a:t>
            </a:r>
            <a:r>
              <a:rPr lang="cs-CZ" sz="1100" i="1" dirty="0" err="1">
                <a:solidFill>
                  <a:schemeClr val="bg1">
                    <a:lumMod val="10000"/>
                  </a:schemeClr>
                </a:solidFill>
              </a:rPr>
              <a:t>Wikipedia</a:t>
            </a:r>
            <a:r>
              <a:rPr lang="cs-CZ" sz="1100" i="1" dirty="0">
                <a:solidFill>
                  <a:schemeClr val="bg1">
                    <a:lumMod val="10000"/>
                  </a:schemeClr>
                </a:solidFill>
              </a:rPr>
              <a:t>: </a:t>
            </a:r>
            <a:r>
              <a:rPr lang="cs-CZ" sz="1100" i="1" dirty="0" err="1">
                <a:solidFill>
                  <a:schemeClr val="bg1">
                    <a:lumMod val="10000"/>
                  </a:schemeClr>
                </a:solidFill>
              </a:rPr>
              <a:t>the</a:t>
            </a:r>
            <a:r>
              <a:rPr lang="cs-CZ" sz="1100" i="1" dirty="0">
                <a:solidFill>
                  <a:schemeClr val="bg1">
                    <a:lumMod val="10000"/>
                  </a:schemeClr>
                </a:solidFill>
              </a:rPr>
              <a:t> free </a:t>
            </a:r>
            <a:r>
              <a:rPr lang="cs-CZ" sz="1100" i="1" dirty="0" err="1">
                <a:solidFill>
                  <a:schemeClr val="bg1">
                    <a:lumMod val="10000"/>
                  </a:schemeClr>
                </a:solidFill>
              </a:rPr>
              <a:t>encyclopedia</a:t>
            </a:r>
            <a:r>
              <a:rPr lang="cs-CZ" sz="1100" dirty="0">
                <a:solidFill>
                  <a:schemeClr val="bg1">
                    <a:lumMod val="10000"/>
                  </a:schemeClr>
                </a:solidFill>
              </a:rPr>
              <a:t> [online]. San Francisco (CA): </a:t>
            </a:r>
            <a:r>
              <a:rPr lang="cs-CZ" sz="1100" dirty="0" err="1">
                <a:solidFill>
                  <a:schemeClr val="bg1">
                    <a:lumMod val="10000"/>
                  </a:schemeClr>
                </a:solidFill>
              </a:rPr>
              <a:t>Wikimedia</a:t>
            </a:r>
            <a:r>
              <a:rPr lang="cs-CZ" sz="1100" dirty="0">
                <a:solidFill>
                  <a:schemeClr val="bg1">
                    <a:lumMod val="10000"/>
                  </a:schemeClr>
                </a:solidFill>
              </a:rPr>
              <a:t> </a:t>
            </a:r>
            <a:r>
              <a:rPr lang="cs-CZ" sz="1100" dirty="0" err="1">
                <a:solidFill>
                  <a:schemeClr val="bg1">
                    <a:lumMod val="10000"/>
                  </a:schemeClr>
                </a:solidFill>
              </a:rPr>
              <a:t>Foundation</a:t>
            </a:r>
            <a:r>
              <a:rPr lang="cs-CZ" sz="1100" dirty="0">
                <a:solidFill>
                  <a:schemeClr val="bg1">
                    <a:lumMod val="10000"/>
                  </a:schemeClr>
                </a:solidFill>
              </a:rPr>
              <a:t>, 6. 1. 2005, 21:00 [cit. 2013-05-17]. Dostupné z: </a:t>
            </a:r>
            <a:r>
              <a:rPr lang="cs-CZ" sz="1100" dirty="0">
                <a:solidFill>
                  <a:schemeClr val="bg1">
                    <a:lumMod val="10000"/>
                  </a:schemeClr>
                </a:solidFill>
                <a:hlinkClick r:id="rId3"/>
              </a:rPr>
              <a:t>http://</a:t>
            </a:r>
            <a:r>
              <a:rPr lang="cs-CZ" sz="1100" dirty="0" smtClean="0">
                <a:solidFill>
                  <a:schemeClr val="bg1">
                    <a:lumMod val="10000"/>
                  </a:schemeClr>
                </a:solidFill>
                <a:hlinkClick r:id="rId3"/>
              </a:rPr>
              <a:t>cs.wikipedia.org/wiki/Soubor:Tetrahedron.gif</a:t>
            </a:r>
            <a:endParaRPr lang="cs-CZ" sz="1100" dirty="0" smtClean="0">
              <a:solidFill>
                <a:schemeClr val="bg1">
                  <a:lumMod val="10000"/>
                </a:schemeClr>
              </a:solidFill>
            </a:endParaRPr>
          </a:p>
          <a:p>
            <a:r>
              <a:rPr lang="cs-CZ" sz="1100" dirty="0" err="1">
                <a:solidFill>
                  <a:schemeClr val="bg1">
                    <a:lumMod val="10000"/>
                  </a:schemeClr>
                </a:solidFill>
              </a:rPr>
              <a:t>Soubor:Pyramid</a:t>
            </a:r>
            <a:r>
              <a:rPr lang="cs-CZ" sz="1100" dirty="0">
                <a:solidFill>
                  <a:schemeClr val="bg1">
                    <a:lumMod val="10000"/>
                  </a:schemeClr>
                </a:solidFill>
              </a:rPr>
              <a:t> (geometry).</a:t>
            </a:r>
            <a:r>
              <a:rPr lang="cs-CZ" sz="1100" dirty="0" err="1">
                <a:solidFill>
                  <a:schemeClr val="bg1">
                    <a:lumMod val="10000"/>
                  </a:schemeClr>
                </a:solidFill>
              </a:rPr>
              <a:t>png</a:t>
            </a:r>
            <a:r>
              <a:rPr lang="cs-CZ" sz="1100" dirty="0">
                <a:solidFill>
                  <a:schemeClr val="bg1">
                    <a:lumMod val="10000"/>
                  </a:schemeClr>
                </a:solidFill>
              </a:rPr>
              <a:t>. In: </a:t>
            </a:r>
            <a:r>
              <a:rPr lang="cs-CZ" sz="1100" i="1" dirty="0" err="1">
                <a:solidFill>
                  <a:schemeClr val="bg1">
                    <a:lumMod val="10000"/>
                  </a:schemeClr>
                </a:solidFill>
              </a:rPr>
              <a:t>Wikipedia</a:t>
            </a:r>
            <a:r>
              <a:rPr lang="cs-CZ" sz="1100" i="1" dirty="0">
                <a:solidFill>
                  <a:schemeClr val="bg1">
                    <a:lumMod val="10000"/>
                  </a:schemeClr>
                </a:solidFill>
              </a:rPr>
              <a:t>: </a:t>
            </a:r>
            <a:r>
              <a:rPr lang="cs-CZ" sz="1100" i="1" dirty="0" err="1">
                <a:solidFill>
                  <a:schemeClr val="bg1">
                    <a:lumMod val="10000"/>
                  </a:schemeClr>
                </a:solidFill>
              </a:rPr>
              <a:t>the</a:t>
            </a:r>
            <a:r>
              <a:rPr lang="cs-CZ" sz="1100" i="1" dirty="0">
                <a:solidFill>
                  <a:schemeClr val="bg1">
                    <a:lumMod val="10000"/>
                  </a:schemeClr>
                </a:solidFill>
              </a:rPr>
              <a:t> free </a:t>
            </a:r>
            <a:r>
              <a:rPr lang="cs-CZ" sz="1100" i="1" dirty="0" err="1">
                <a:solidFill>
                  <a:schemeClr val="bg1">
                    <a:lumMod val="10000"/>
                  </a:schemeClr>
                </a:solidFill>
              </a:rPr>
              <a:t>encyclopedia</a:t>
            </a:r>
            <a:r>
              <a:rPr lang="cs-CZ" sz="1100" dirty="0">
                <a:solidFill>
                  <a:schemeClr val="bg1">
                    <a:lumMod val="10000"/>
                  </a:schemeClr>
                </a:solidFill>
              </a:rPr>
              <a:t> [online]. San Francisco (CA): </a:t>
            </a:r>
            <a:r>
              <a:rPr lang="cs-CZ" sz="1100" dirty="0" err="1">
                <a:solidFill>
                  <a:schemeClr val="bg1">
                    <a:lumMod val="10000"/>
                  </a:schemeClr>
                </a:solidFill>
              </a:rPr>
              <a:t>Wikimedia</a:t>
            </a:r>
            <a:r>
              <a:rPr lang="cs-CZ" sz="1100" dirty="0">
                <a:solidFill>
                  <a:schemeClr val="bg1">
                    <a:lumMod val="10000"/>
                  </a:schemeClr>
                </a:solidFill>
              </a:rPr>
              <a:t> </a:t>
            </a:r>
            <a:r>
              <a:rPr lang="cs-CZ" sz="1100" dirty="0" err="1">
                <a:solidFill>
                  <a:schemeClr val="bg1">
                    <a:lumMod val="10000"/>
                  </a:schemeClr>
                </a:solidFill>
              </a:rPr>
              <a:t>Foundation</a:t>
            </a:r>
            <a:r>
              <a:rPr lang="cs-CZ" sz="1100" dirty="0">
                <a:solidFill>
                  <a:schemeClr val="bg1">
                    <a:lumMod val="10000"/>
                  </a:schemeClr>
                </a:solidFill>
              </a:rPr>
              <a:t>, 22. 9. 2006, 20:46 [cit. 2013-05-17]. Dostupné z: </a:t>
            </a:r>
            <a:r>
              <a:rPr lang="cs-CZ" sz="1100" dirty="0">
                <a:solidFill>
                  <a:schemeClr val="bg1">
                    <a:lumMod val="10000"/>
                  </a:schemeClr>
                </a:solidFill>
                <a:hlinkClick r:id="rId4"/>
              </a:rPr>
              <a:t>http://cs.wikipedia.org/wiki/Soubor:Pyramid_(geometry).</a:t>
            </a:r>
            <a:r>
              <a:rPr lang="cs-CZ" sz="1100" dirty="0" smtClean="0">
                <a:solidFill>
                  <a:schemeClr val="bg1">
                    <a:lumMod val="10000"/>
                  </a:schemeClr>
                </a:solidFill>
                <a:hlinkClick r:id="rId4"/>
              </a:rPr>
              <a:t>png</a:t>
            </a:r>
            <a:endParaRPr lang="cs-CZ" sz="1100" dirty="0" smtClean="0">
              <a:solidFill>
                <a:schemeClr val="bg1">
                  <a:lumMod val="10000"/>
                </a:schemeClr>
              </a:solidFill>
            </a:endParaRPr>
          </a:p>
          <a:p>
            <a:r>
              <a:rPr lang="cs-CZ" sz="1100" dirty="0">
                <a:solidFill>
                  <a:schemeClr val="bg1">
                    <a:lumMod val="10000"/>
                  </a:schemeClr>
                </a:solidFill>
              </a:rPr>
              <a:t>Soubor:Egypt.Dashur.RedPyramid.01.jpg. In: </a:t>
            </a:r>
            <a:r>
              <a:rPr lang="cs-CZ" sz="1100" i="1" dirty="0" err="1">
                <a:solidFill>
                  <a:schemeClr val="bg1">
                    <a:lumMod val="10000"/>
                  </a:schemeClr>
                </a:solidFill>
              </a:rPr>
              <a:t>Wikipedia</a:t>
            </a:r>
            <a:r>
              <a:rPr lang="cs-CZ" sz="1100" i="1" dirty="0">
                <a:solidFill>
                  <a:schemeClr val="bg1">
                    <a:lumMod val="10000"/>
                  </a:schemeClr>
                </a:solidFill>
              </a:rPr>
              <a:t>: </a:t>
            </a:r>
            <a:r>
              <a:rPr lang="cs-CZ" sz="1100" i="1" dirty="0" err="1">
                <a:solidFill>
                  <a:schemeClr val="bg1">
                    <a:lumMod val="10000"/>
                  </a:schemeClr>
                </a:solidFill>
              </a:rPr>
              <a:t>the</a:t>
            </a:r>
            <a:r>
              <a:rPr lang="cs-CZ" sz="1100" i="1" dirty="0">
                <a:solidFill>
                  <a:schemeClr val="bg1">
                    <a:lumMod val="10000"/>
                  </a:schemeClr>
                </a:solidFill>
              </a:rPr>
              <a:t> free </a:t>
            </a:r>
            <a:r>
              <a:rPr lang="cs-CZ" sz="1100" i="1" dirty="0" err="1">
                <a:solidFill>
                  <a:schemeClr val="bg1">
                    <a:lumMod val="10000"/>
                  </a:schemeClr>
                </a:solidFill>
              </a:rPr>
              <a:t>encyclopedia</a:t>
            </a:r>
            <a:r>
              <a:rPr lang="cs-CZ" sz="1100" dirty="0">
                <a:solidFill>
                  <a:schemeClr val="bg1">
                    <a:lumMod val="10000"/>
                  </a:schemeClr>
                </a:solidFill>
              </a:rPr>
              <a:t> [online]. San Francisco (CA): </a:t>
            </a:r>
            <a:r>
              <a:rPr lang="cs-CZ" sz="1100" dirty="0" err="1">
                <a:solidFill>
                  <a:schemeClr val="bg1">
                    <a:lumMod val="10000"/>
                  </a:schemeClr>
                </a:solidFill>
              </a:rPr>
              <a:t>Wikimedia</a:t>
            </a:r>
            <a:r>
              <a:rPr lang="cs-CZ" sz="1100" dirty="0">
                <a:solidFill>
                  <a:schemeClr val="bg1">
                    <a:lumMod val="10000"/>
                  </a:schemeClr>
                </a:solidFill>
              </a:rPr>
              <a:t> </a:t>
            </a:r>
            <a:r>
              <a:rPr lang="cs-CZ" sz="1100" dirty="0" err="1">
                <a:solidFill>
                  <a:schemeClr val="bg1">
                    <a:lumMod val="10000"/>
                  </a:schemeClr>
                </a:solidFill>
              </a:rPr>
              <a:t>Foundation</a:t>
            </a:r>
            <a:r>
              <a:rPr lang="cs-CZ" sz="1100" dirty="0">
                <a:solidFill>
                  <a:schemeClr val="bg1">
                    <a:lumMod val="10000"/>
                  </a:schemeClr>
                </a:solidFill>
              </a:rPr>
              <a:t>, 2. 5. 2005, 04:40 [cit. 2013-12-12]. Dostupné z: http://cs.wikipedia.org/wiki/Soubor:Egypt.Dashur.RedPyramid.01.jpg</a:t>
            </a:r>
            <a:endParaRPr lang="cs-CZ" sz="1100" dirty="0" smtClean="0">
              <a:solidFill>
                <a:schemeClr val="bg1">
                  <a:lumMod val="10000"/>
                </a:schemeClr>
              </a:solidFill>
            </a:endParaRPr>
          </a:p>
          <a:p>
            <a:r>
              <a:rPr lang="cs-CZ" sz="1100" b="1" dirty="0">
                <a:solidFill>
                  <a:schemeClr val="accent3">
                    <a:lumMod val="75000"/>
                  </a:schemeClr>
                </a:solidFill>
              </a:rPr>
              <a:t>Program Microsoft Office </a:t>
            </a:r>
            <a:r>
              <a:rPr lang="cs-CZ" sz="1100" b="1" dirty="0" smtClean="0">
                <a:solidFill>
                  <a:schemeClr val="accent3">
                    <a:lumMod val="75000"/>
                  </a:schemeClr>
                </a:solidFill>
              </a:rPr>
              <a:t>2010</a:t>
            </a:r>
          </a:p>
          <a:p>
            <a:endParaRPr lang="cs-CZ" sz="1100" b="1" dirty="0">
              <a:solidFill>
                <a:schemeClr val="accent3">
                  <a:lumMod val="75000"/>
                </a:schemeClr>
              </a:solidFill>
            </a:endParaRPr>
          </a:p>
          <a:p>
            <a:endParaRPr lang="cs-CZ" sz="1100" dirty="0" smtClean="0">
              <a:solidFill>
                <a:schemeClr val="bg1">
                  <a:lumMod val="10000"/>
                </a:schemeClr>
              </a:solidFill>
            </a:endParaRPr>
          </a:p>
          <a:p>
            <a:endParaRPr lang="cs-CZ" sz="1100" b="1" dirty="0">
              <a:solidFill>
                <a:schemeClr val="bg1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56647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stor">
  <a:themeElements>
    <a:clrScheme name="Vlastní 20">
      <a:dk1>
        <a:srgbClr val="FFD6AD"/>
      </a:dk1>
      <a:lt1>
        <a:srgbClr val="F6DE55"/>
      </a:lt1>
      <a:dk2>
        <a:srgbClr val="F9E98E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rost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100000"/>
                <a:satMod val="160000"/>
                <a:lumMod val="105000"/>
              </a:schemeClr>
            </a:gs>
            <a:gs pos="41000">
              <a:schemeClr val="phClr">
                <a:tint val="57000"/>
                <a:satMod val="180000"/>
                <a:lumMod val="99000"/>
              </a:schemeClr>
            </a:gs>
            <a:gs pos="100000">
              <a:schemeClr val="phClr">
                <a:tint val="80000"/>
                <a:satMod val="200000"/>
                <a:lumMod val="10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atMod val="130000"/>
                <a:lumMod val="114000"/>
              </a:schemeClr>
            </a:gs>
            <a:gs pos="60000">
              <a:schemeClr val="phClr">
                <a:tint val="100000"/>
                <a:satMod val="106000"/>
                <a:lumMod val="110000"/>
              </a:schemeClr>
            </a:gs>
            <a:gs pos="100000">
              <a:schemeClr val="phClr"/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47625" dist="38100" dir="5400000" sy="98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woPt" dir="br">
              <a:rot lat="0" lon="0" rev="8700000"/>
            </a:lightRig>
          </a:scene3d>
          <a:sp3d prstMaterial="matte">
            <a:bevelT w="25400" h="53975"/>
          </a:sp3d>
        </a:effectStyle>
        <a:effectStyle>
          <a:effectLst>
            <a:reflection blurRad="12700" stA="24000" endPos="28000" dist="50800" dir="5400000" sy="-100000" rotWithShape="0"/>
          </a:effectLst>
          <a:scene3d>
            <a:camera prst="orthographicFront">
              <a:rot lat="0" lon="0" rev="0"/>
            </a:camera>
            <a:lightRig rig="threePt" dir="t">
              <a:rot lat="0" lon="0" rev="4800000"/>
            </a:lightRig>
          </a:scene3d>
          <a:sp3d>
            <a:bevelT w="69850" h="317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80000"/>
                <a:satMod val="100000"/>
                <a:lumMod val="100000"/>
              </a:schemeClr>
            </a:gs>
            <a:gs pos="65000">
              <a:schemeClr val="phClr">
                <a:tint val="100000"/>
                <a:shade val="95000"/>
                <a:satMod val="100000"/>
                <a:lumMod val="100000"/>
              </a:schemeClr>
            </a:gs>
            <a:gs pos="100000">
              <a:schemeClr val="phClr">
                <a:tint val="88000"/>
                <a:shade val="100000"/>
                <a:satMod val="400000"/>
                <a:lumMod val="1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  <a:satMod val="90000"/>
              </a:schemeClr>
              <a:schemeClr val="phClr">
                <a:shade val="92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</Template>
  <TotalTime>78</TotalTime>
  <Words>290</Words>
  <Application>Microsoft Office PowerPoint</Application>
  <PresentationFormat>Předvádění na obrazovce (4:3)</PresentationFormat>
  <Paragraphs>46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Prostor</vt:lpstr>
      <vt:lpstr>Prezentace aplikace PowerPoint</vt:lpstr>
      <vt:lpstr>ANOTACE</vt:lpstr>
      <vt:lpstr>TĚLESA  II.</vt:lpstr>
      <vt:lpstr>KOULE</vt:lpstr>
      <vt:lpstr>KOLEM NÁS</vt:lpstr>
      <vt:lpstr>JEHLAN</vt:lpstr>
      <vt:lpstr>Prezentace aplikace PowerPoint</vt:lpstr>
      <vt:lpstr>DOPLŇ </vt:lpstr>
      <vt:lpstr>POPIS JEHLANU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profesor</cp:lastModifiedBy>
  <cp:revision>11</cp:revision>
  <dcterms:created xsi:type="dcterms:W3CDTF">2013-05-17T16:47:36Z</dcterms:created>
  <dcterms:modified xsi:type="dcterms:W3CDTF">2013-12-12T19:16:33Z</dcterms:modified>
</cp:coreProperties>
</file>