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9" r:id="rId4"/>
    <p:sldId id="274" r:id="rId5"/>
    <p:sldId id="275" r:id="rId6"/>
    <p:sldId id="270" r:id="rId7"/>
    <p:sldId id="276" r:id="rId8"/>
    <p:sldId id="277" r:id="rId9"/>
    <p:sldId id="278" r:id="rId10"/>
    <p:sldId id="279" r:id="rId11"/>
    <p:sldId id="28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9/90/Perspective_Projection_Principl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rspective_Projection_Principle.jpg" TargetMode="External"/><Relationship Id="rId2" Type="http://schemas.openxmlformats.org/officeDocument/2006/relationships/hyperlink" Target="http://cs.wikipedia.org/wiki/Deskriptivn%C3%AD_geometri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892335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VY_32_INOVACE_1820_PRAVOÚHLÉ_PROMÍTÁNÍ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Pravoúhlé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promítání na dvě  vzájemně kolmé průmětny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</a:t>
            </a:r>
            <a:r>
              <a:rPr lang="cs-CZ" sz="3200" b="1" smtClean="0">
                <a:solidFill>
                  <a:schemeClr val="tx2"/>
                </a:solidFill>
              </a:rPr>
              <a:t>seznámení </a:t>
            </a:r>
            <a:r>
              <a:rPr lang="cs-CZ" sz="3200" b="1" smtClean="0">
                <a:solidFill>
                  <a:schemeClr val="tx2"/>
                </a:solidFill>
              </a:rPr>
              <a:t>se </a:t>
            </a:r>
            <a:r>
              <a:rPr lang="cs-CZ" sz="3200" b="1" dirty="0" smtClean="0">
                <a:solidFill>
                  <a:schemeClr val="tx2"/>
                </a:solidFill>
              </a:rPr>
              <a:t>základními pojmy a postupy pravoúhlého promítání.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18. 6. 2013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G. </a:t>
            </a:r>
            <a:r>
              <a:rPr lang="cs-CZ" sz="3600" dirty="0" err="1" smtClean="0"/>
              <a:t>Monge</a:t>
            </a:r>
            <a:r>
              <a:rPr lang="cs-CZ" sz="3600" dirty="0" smtClean="0"/>
              <a:t>, deskriptivní geometrie, půdorysna, nárysna, půdorys, nárys, průmětna, pravoúhlé promítání, kvádr, jehlan, válec, kužel, koule</a:t>
            </a:r>
          </a:p>
          <a:p>
            <a:pPr marL="0" indent="0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973415"/>
              </p:ext>
            </p:extLst>
          </p:nvPr>
        </p:nvGraphicFramePr>
        <p:xfrm>
          <a:off x="467544" y="126876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5811858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Tajenka: ………….……………………………………………………..  (1746 – 1818,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francouzský matematik, zakladatel deskriptivní geometrie)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38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LEGENDA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t</a:t>
            </a:r>
            <a:r>
              <a:rPr lang="cs-CZ" dirty="0" smtClean="0"/>
              <a:t>řetí písmeno řecké abecedy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</a:t>
            </a:r>
            <a:r>
              <a:rPr lang="cs-CZ" dirty="0" smtClean="0"/>
              <a:t>dvětví matematiky, které vzniklo z nauky o řešení rovnic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</a:t>
            </a:r>
            <a:r>
              <a:rPr lang="cs-CZ" dirty="0" smtClean="0"/>
              <a:t>ýsledek při násobení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</a:t>
            </a:r>
            <a:r>
              <a:rPr lang="cs-CZ" dirty="0" smtClean="0"/>
              <a:t>ýsledek při dělení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</a:t>
            </a:r>
            <a:r>
              <a:rPr lang="cs-CZ" dirty="0" smtClean="0"/>
              <a:t>auka o číslech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polopřímky, které ohraničují úhel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číslo, kterým dělíme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číslo, od kterého odečítáme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rovinný obrazec, čtyřúhelník, jehož obsah se vypočítá       S = a . 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</a:t>
            </a:r>
            <a:r>
              <a:rPr lang="cs-CZ" dirty="0" smtClean="0"/>
              <a:t>ynonymum ke slovu „krát“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</a:t>
            </a:r>
            <a:r>
              <a:rPr lang="cs-CZ" dirty="0" smtClean="0"/>
              <a:t>atematický obor, který studuje rovinné a prostorové útvary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písmeno řecké abecedy odpovídající písmenu 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59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TAJENKA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1962642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  <a:gridCol w="685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8426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DESKRIPTIVNÍ GEOMETRIE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38026"/>
            <a:ext cx="8229600" cy="4525963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obrazování prostorových útvarů do roviny </a:t>
            </a:r>
          </a:p>
          <a:p>
            <a:r>
              <a:rPr lang="cs-CZ" dirty="0"/>
              <a:t>p</a:t>
            </a:r>
            <a:r>
              <a:rPr lang="cs-CZ" dirty="0" smtClean="0"/>
              <a:t>řenos trojrozměrných útvarů na dvojrozměrnou nákresnu</a:t>
            </a:r>
          </a:p>
          <a:p>
            <a:r>
              <a:rPr lang="cs-CZ" dirty="0"/>
              <a:t>p</a:t>
            </a:r>
            <a:r>
              <a:rPr lang="cs-CZ" dirty="0" smtClean="0"/>
              <a:t>raktické využití: stavitelství, architektura</a:t>
            </a:r>
            <a:endParaRPr lang="cs-CZ" dirty="0"/>
          </a:p>
        </p:txBody>
      </p:sp>
      <p:pic>
        <p:nvPicPr>
          <p:cNvPr id="1026" name="Picture 2" descr="Soubor:Perspective Projection Princip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98839"/>
            <a:ext cx="653988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57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PRAVOÚHLÉ PROMÍTÁNÍ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ejpoužívanější je </a:t>
            </a:r>
            <a:r>
              <a:rPr lang="cs-CZ" u="sng" dirty="0" smtClean="0"/>
              <a:t>pravoúhlé promítání na dvě vzájemně kolmé průmětny</a:t>
            </a:r>
          </a:p>
          <a:p>
            <a:r>
              <a:rPr lang="cs-CZ" dirty="0" smtClean="0"/>
              <a:t>promítáme do dvou průměten: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p</a:t>
            </a:r>
            <a:r>
              <a:rPr lang="cs-CZ" b="1" dirty="0" smtClean="0"/>
              <a:t>rvní průmětna </a:t>
            </a:r>
            <a:r>
              <a:rPr lang="cs-CZ" dirty="0" smtClean="0"/>
              <a:t>– vodorovná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i="1" u="sng" dirty="0" smtClean="0">
                <a:sym typeface="Wingdings" pitchFamily="2" charset="2"/>
              </a:rPr>
              <a:t> půdorysna </a:t>
            </a:r>
            <a:r>
              <a:rPr lang="cs-CZ" dirty="0" smtClean="0">
                <a:sym typeface="Wingdings" pitchFamily="2" charset="2"/>
              </a:rPr>
              <a:t> pravoúhlý průmět …. </a:t>
            </a:r>
            <a:r>
              <a:rPr lang="cs-CZ" b="1" dirty="0" smtClean="0">
                <a:sym typeface="Wingdings" pitchFamily="2" charset="2"/>
              </a:rPr>
              <a:t>PŮDORYS</a:t>
            </a:r>
            <a:endParaRPr lang="cs-CZ" dirty="0" smtClean="0">
              <a:sym typeface="Wingdings" pitchFamily="2" charset="2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ym typeface="Wingdings" pitchFamily="2" charset="2"/>
              </a:rPr>
              <a:t>d</a:t>
            </a:r>
            <a:r>
              <a:rPr lang="cs-CZ" b="1" dirty="0" smtClean="0">
                <a:sym typeface="Wingdings" pitchFamily="2" charset="2"/>
              </a:rPr>
              <a:t>ruhá průmětna</a:t>
            </a:r>
            <a:r>
              <a:rPr lang="cs-CZ" dirty="0" smtClean="0">
                <a:sym typeface="Wingdings" pitchFamily="2" charset="2"/>
              </a:rPr>
              <a:t> – svislá  </a:t>
            </a:r>
            <a:r>
              <a:rPr lang="cs-CZ" i="1" u="sng" dirty="0" smtClean="0">
                <a:sym typeface="Wingdings" pitchFamily="2" charset="2"/>
              </a:rPr>
              <a:t>nárysna</a:t>
            </a:r>
            <a:r>
              <a:rPr lang="cs-CZ" dirty="0" smtClean="0">
                <a:sym typeface="Wingdings" pitchFamily="2" charset="2"/>
              </a:rPr>
              <a:t>               pravoúhlý průmět …. </a:t>
            </a:r>
            <a:r>
              <a:rPr lang="cs-CZ" b="1" dirty="0" smtClean="0">
                <a:sym typeface="Wingdings" pitchFamily="2" charset="2"/>
              </a:rPr>
              <a:t>NÁRYS</a:t>
            </a:r>
            <a:endParaRPr lang="cs-CZ" i="1" u="sng" dirty="0" smtClean="0">
              <a:sym typeface="Wingdings" pitchFamily="2" charset="2"/>
            </a:endParaRPr>
          </a:p>
          <a:p>
            <a:r>
              <a:rPr lang="cs-CZ" dirty="0">
                <a:sym typeface="Wingdings" pitchFamily="2" charset="2"/>
              </a:rPr>
              <a:t>p</a:t>
            </a:r>
            <a:r>
              <a:rPr lang="cs-CZ" dirty="0" smtClean="0">
                <a:sym typeface="Wingdings" pitchFamily="2" charset="2"/>
              </a:rPr>
              <a:t>růsečnice obou průměten  </a:t>
            </a:r>
            <a:r>
              <a:rPr lang="cs-CZ" i="1" u="sng" dirty="0" smtClean="0">
                <a:sym typeface="Wingdings" pitchFamily="2" charset="2"/>
              </a:rPr>
              <a:t>osa </a:t>
            </a:r>
            <a:r>
              <a:rPr lang="cs-CZ" b="1" i="1" u="sng" dirty="0" smtClean="0">
                <a:sym typeface="Wingdings" pitchFamily="2" charset="2"/>
              </a:rPr>
              <a:t>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151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ZOBRAZOVÁNÍ TĚLES VE SDRUŽENÝCH PRŮMĚTNÁCH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1700808"/>
            <a:ext cx="914400" cy="170648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4149080"/>
            <a:ext cx="914400" cy="64807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716832" y="1196752"/>
            <a:ext cx="0" cy="4032448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899592" y="4473116"/>
            <a:ext cx="1656184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vnoramenný trojúhelník 12"/>
          <p:cNvSpPr/>
          <p:nvPr/>
        </p:nvSpPr>
        <p:spPr>
          <a:xfrm>
            <a:off x="3969640" y="1895128"/>
            <a:ext cx="1060704" cy="1512168"/>
          </a:xfrm>
          <a:prstGeom prst="triangl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969640" y="4015916"/>
            <a:ext cx="1060703" cy="914400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3969640" y="4015916"/>
            <a:ext cx="1060703" cy="914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3969640" y="4015916"/>
            <a:ext cx="1060703" cy="914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499992" y="1636885"/>
            <a:ext cx="0" cy="3592315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694755" y="4471214"/>
            <a:ext cx="1610472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7092280" y="1895128"/>
            <a:ext cx="914400" cy="167788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7092280" y="3913940"/>
            <a:ext cx="914400" cy="9144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7549480" y="1525871"/>
            <a:ext cx="0" cy="3550096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800087" y="4371140"/>
            <a:ext cx="1516329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259632" y="5517232"/>
            <a:ext cx="850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KVÁDR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69639" y="5517232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JEHLAN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170003" y="5517232"/>
            <a:ext cx="776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VÁLEC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74328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1835696" y="1076609"/>
            <a:ext cx="1060704" cy="1728192"/>
          </a:xfrm>
          <a:prstGeom prst="triangl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78060" y="3212976"/>
            <a:ext cx="914400" cy="9144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2356811" y="620688"/>
            <a:ext cx="0" cy="3888432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594811" y="3670176"/>
            <a:ext cx="1537029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4973069" y="1586492"/>
            <a:ext cx="914400" cy="9144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004048" y="3212976"/>
            <a:ext cx="914400" cy="914400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5430269" y="851562"/>
            <a:ext cx="30979" cy="3657558"/>
          </a:xfrm>
          <a:prstGeom prst="line">
            <a:avLst/>
          </a:prstGeom>
          <a:ln w="12700">
            <a:solidFill>
              <a:schemeClr val="accent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38181" y="3670176"/>
            <a:ext cx="1584176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81411" y="2043692"/>
            <a:ext cx="1540946" cy="0"/>
          </a:xfrm>
          <a:prstGeom prst="line">
            <a:avLst/>
          </a:prstGeom>
          <a:ln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57069" y="4725144"/>
            <a:ext cx="779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KUŽEL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70129" y="4735002"/>
            <a:ext cx="817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KOULE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3568" y="5805264"/>
            <a:ext cx="7357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POHLED – SHORA 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</a:t>
            </a:r>
            <a:r>
              <a:rPr lang="cs-CZ" b="1" i="1" u="sng" dirty="0" smtClean="0">
                <a:solidFill>
                  <a:srgbClr val="C00000"/>
                </a:solidFill>
                <a:sym typeface="Wingdings" pitchFamily="2" charset="2"/>
              </a:rPr>
              <a:t> PŮDORYS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                       POHLED – ZEPŘEDU   </a:t>
            </a:r>
            <a:r>
              <a:rPr lang="cs-CZ" b="1" i="1" u="sng" dirty="0" smtClean="0">
                <a:solidFill>
                  <a:srgbClr val="C00000"/>
                </a:solidFill>
                <a:sym typeface="Wingdings" pitchFamily="2" charset="2"/>
              </a:rPr>
              <a:t>NÁRYS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734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SAMOSTATNÁ PRÁCE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Načrtněte sdružené průměty:</a:t>
            </a:r>
          </a:p>
          <a:p>
            <a:pPr marL="0" indent="0">
              <a:buNone/>
            </a:pPr>
            <a:r>
              <a:rPr lang="cs-CZ" dirty="0" smtClean="0"/>
              <a:t>a/ čtyřbokého hranolu s podstavou čtvercovou</a:t>
            </a:r>
          </a:p>
          <a:p>
            <a:pPr marL="0" indent="0">
              <a:buNone/>
            </a:pPr>
            <a:r>
              <a:rPr lang="cs-CZ" dirty="0" smtClean="0"/>
              <a:t>b/ čtyřbokého hranolu s podstavou ve tvaru lichoběžníku</a:t>
            </a:r>
          </a:p>
          <a:p>
            <a:pPr marL="0" indent="0">
              <a:buNone/>
            </a:pPr>
            <a:r>
              <a:rPr lang="cs-CZ" dirty="0" smtClean="0"/>
              <a:t>c/ pravidelného trojbokého hranolu</a:t>
            </a:r>
          </a:p>
          <a:p>
            <a:pPr marL="0" indent="0">
              <a:buNone/>
            </a:pPr>
            <a:r>
              <a:rPr lang="cs-CZ" dirty="0" smtClean="0"/>
              <a:t>d/ pravidelného šestibokého hranolu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3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cs.wikipedia.org/wiki/Deskriptivn%C3%AD_geometrie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cs.wikipedia.org/wiki/Soubor:Perspective_Projection_Principle.jpg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2013</TotalTime>
  <Words>438</Words>
  <Application>Microsoft Office PowerPoint</Application>
  <PresentationFormat>Předvádění na obrazovce (4:3)</PresentationFormat>
  <Paragraphs>175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TAJENKA</vt:lpstr>
      <vt:lpstr>LEGENDA</vt:lpstr>
      <vt:lpstr>TAJENKA</vt:lpstr>
      <vt:lpstr>DESKRIPTIVNÍ GEOMETRIE</vt:lpstr>
      <vt:lpstr>PRAVOÚHLÉ PROMÍTÁNÍ</vt:lpstr>
      <vt:lpstr>ZOBRAZOVÁNÍ TĚLES VE SDRUŽENÝCH PRŮMĚTNÁCH</vt:lpstr>
      <vt:lpstr>Prezentace aplikace PowerPoint</vt:lpstr>
      <vt:lpstr>SAMOSTATNÁ PRÁCE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227</cp:revision>
  <dcterms:created xsi:type="dcterms:W3CDTF">2013-03-11T16:19:20Z</dcterms:created>
  <dcterms:modified xsi:type="dcterms:W3CDTF">2013-06-23T19:19:09Z</dcterms:modified>
</cp:coreProperties>
</file>