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59" r:id="rId6"/>
    <p:sldId id="261" r:id="rId7"/>
    <p:sldId id="265" r:id="rId8"/>
    <p:sldId id="262" r:id="rId9"/>
    <p:sldId id="263" r:id="rId10"/>
    <p:sldId id="264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3B2F"/>
    <a:srgbClr val="8600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4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3537772E-D70B-4064-BFC2-60534581FF58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E24ADD4F-B42B-4F53-9DE3-1EDAE7F1568A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Basic_shapes.svg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Polyhedron_edges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hyperlink" Target="http://cs.wikipedia.org/wiki/Soubor:Truncatedtetrahedron.g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://cs.wikipedia.org/wiki/Soubor:120px-Tetrahedron-slowturn.gi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://cs.wikipedia.org/wiki/Soubor:120px-Hexahedron-slowturn.gi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http://cs.wikipedia.org/wiki/Soubor:Octahedron.gi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://cs.wikipedia.org/wiki/Soubor:120px-Dodecahedron-slowturn.gi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://cs.wikipedia.org/wiki/Soubor:120px-Icosahedron-slowturn.gi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120px-Dodecahedron-slowturn.gif" TargetMode="External"/><Relationship Id="rId3" Type="http://schemas.openxmlformats.org/officeDocument/2006/relationships/hyperlink" Target="http://cs.wikipedia.org/wiki/Soubor:Polyhedron_edges.JPG" TargetMode="External"/><Relationship Id="rId7" Type="http://schemas.openxmlformats.org/officeDocument/2006/relationships/hyperlink" Target="http://cs.wikipedia.org/wiki/Soubor:Octahedron.gif" TargetMode="External"/><Relationship Id="rId2" Type="http://schemas.openxmlformats.org/officeDocument/2006/relationships/hyperlink" Target="http://cs.wikipedia.org/wiki/Soubor:Basic_shapes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120px-Tetrahedron-slowturn.gif" TargetMode="External"/><Relationship Id="rId5" Type="http://schemas.openxmlformats.org/officeDocument/2006/relationships/hyperlink" Target="http://cs.wikipedia.org/wiki/Soubor:120px-Hexahedron-slowturn.gif" TargetMode="External"/><Relationship Id="rId4" Type="http://schemas.openxmlformats.org/officeDocument/2006/relationships/hyperlink" Target="http://cs.wikipedia.org/wiki/Soubor:Truncatedtetrahedron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675319"/>
              </p:ext>
            </p:extLst>
          </p:nvPr>
        </p:nvGraphicFramePr>
        <p:xfrm>
          <a:off x="1259632" y="3232814"/>
          <a:ext cx="6696743" cy="23776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4658"/>
                <a:gridCol w="5072085"/>
              </a:tblGrid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633B2F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rgbClr val="633B2F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633B2F"/>
                          </a:solidFill>
                          <a:effectLst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633B2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400" baseline="0" dirty="0" smtClean="0">
                          <a:solidFill>
                            <a:srgbClr val="633B2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400" dirty="0" smtClean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633B2F"/>
                          </a:solidFill>
                          <a:effectLst/>
                        </a:rPr>
                        <a:t>Autor:</a:t>
                      </a:r>
                      <a:endParaRPr lang="cs-CZ" sz="140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633B2F"/>
                          </a:solidFill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rgbClr val="633B2F"/>
                          </a:solidFill>
                          <a:effectLst/>
                        </a:rPr>
                        <a:t> Petra Pláničková</a:t>
                      </a: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633B2F"/>
                          </a:solidFill>
                          <a:effectLst/>
                        </a:rPr>
                        <a:t>Název</a:t>
                      </a:r>
                      <a:r>
                        <a:rPr lang="en-US" sz="1400" dirty="0">
                          <a:solidFill>
                            <a:srgbClr val="633B2F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rgbClr val="633B2F"/>
                          </a:solidFill>
                          <a:effectLst/>
                        </a:rPr>
                        <a:t>VY_32_INOVACE_1176_TĚLESA</a:t>
                      </a:r>
                      <a:r>
                        <a:rPr lang="cs-CZ" sz="1400" baseline="0" smtClean="0">
                          <a:solidFill>
                            <a:srgbClr val="633B2F"/>
                          </a:solidFill>
                          <a:effectLst/>
                        </a:rPr>
                        <a:t>  </a:t>
                      </a:r>
                      <a:r>
                        <a:rPr lang="cs-CZ" sz="1400" baseline="0" smtClean="0">
                          <a:solidFill>
                            <a:srgbClr val="633B2F"/>
                          </a:solidFill>
                          <a:effectLst/>
                        </a:rPr>
                        <a:t>III. </a:t>
                      </a:r>
                      <a:r>
                        <a:rPr lang="cs-CZ" sz="1400" baseline="0" dirty="0" smtClean="0">
                          <a:solidFill>
                            <a:srgbClr val="633B2F"/>
                          </a:solidFill>
                          <a:effectLst/>
                        </a:rPr>
                        <a:t>DÍL</a:t>
                      </a: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633B2F"/>
                          </a:solidFill>
                          <a:effectLst/>
                        </a:rPr>
                        <a:t>Téma</a:t>
                      </a:r>
                      <a:r>
                        <a:rPr lang="en-US" sz="1400">
                          <a:solidFill>
                            <a:srgbClr val="633B2F"/>
                          </a:solidFill>
                          <a:effectLst/>
                        </a:rPr>
                        <a:t>:</a:t>
                      </a:r>
                      <a:endParaRPr lang="cs-CZ" sz="140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633B2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MNOHOSTĚNY</a:t>
                      </a:r>
                      <a:r>
                        <a:rPr lang="cs-CZ" sz="1400" baseline="0" dirty="0" smtClean="0">
                          <a:solidFill>
                            <a:srgbClr val="633B2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JEJICH POPIS</a:t>
                      </a: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6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633B2F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 dirty="0">
                          <a:solidFill>
                            <a:srgbClr val="633B2F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633B2F"/>
                          </a:solidFill>
                          <a:effectLst/>
                        </a:rPr>
                        <a:t>CZ.1.07/1.4.00/21.</a:t>
                      </a:r>
                      <a:r>
                        <a:rPr lang="cs-CZ" sz="1400" baseline="0" dirty="0" smtClean="0">
                          <a:solidFill>
                            <a:srgbClr val="633B2F"/>
                          </a:solidFill>
                          <a:effectLst/>
                        </a:rPr>
                        <a:t> 2975</a:t>
                      </a:r>
                      <a:endParaRPr lang="cs-CZ" sz="1400" dirty="0" smtClean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solidFill>
                          <a:srgbClr val="633B2F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56792"/>
            <a:ext cx="48120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9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136904" cy="4968551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5. tříd jako výkladová v hodinách geometrie.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seznámí s mnohostěny a jejich charakteristikou. 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987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836713"/>
            <a:ext cx="7315200" cy="1862100"/>
          </a:xfrm>
        </p:spPr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TĚLESA  III.</a:t>
            </a:r>
            <a:endParaRPr lang="cs-CZ" sz="96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http://upload.wikimedia.org/wikipedia/commons/thumb/3/38/Basic_shapes.svg/220px-Basic_shapes.svg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37370"/>
            <a:ext cx="3816424" cy="2758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93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052736"/>
            <a:ext cx="7315200" cy="1368152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MNOHOSTĚN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924943"/>
            <a:ext cx="7315200" cy="338441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Trojrozměrné geometrické těleso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povrch se skládá z konečně mnoha stěn tvořených mnohoúhelníky.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652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315200" cy="1358045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MNOHOSTĚNY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thumb/a/a0/Polyhedron_edges.JPG/350px-Polyhedron_edge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11076"/>
            <a:ext cx="3816424" cy="393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1/1a/Truncatedtetrahedron.gif/220px-Truncatedtetrahedron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14536"/>
            <a:ext cx="3529447" cy="352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2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96279" y="54868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ČTYŘSTĚN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2173404"/>
            <a:ext cx="4032448" cy="4104497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Pravidelný čtyřstěn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Stěny jsou tvořeny 4 stejnými rovnostrannými trojúhelníky.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120px-Tetrahedron-slowtur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3753543" cy="3753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24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3891" y="473758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ŠESTISTĚN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4392488" cy="4464537"/>
          </a:xfrm>
        </p:spPr>
        <p:txBody>
          <a:bodyPr>
            <a:normAutofit lnSpcReduction="10000"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 sem krychle a kvádr.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Krychle: jehož stěny tvoří šest stejných čtverců.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Kvádr: jehož stěny tvoří šest pravoúhlých čtyřúhelníků.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120px-Hexahedron-slowtur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36912"/>
            <a:ext cx="2655167" cy="265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61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OSMISTĚN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39952" y="2204864"/>
            <a:ext cx="4089648" cy="4140433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Pravidelný osmistěn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stěny tvoří osm stejných rovnostranných trojúhelníků. 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Octahedro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05" y="2955352"/>
            <a:ext cx="2952328" cy="2952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7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3224" y="764704"/>
            <a:ext cx="7315200" cy="1368152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DVANÁCTISTĚN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690873"/>
            <a:ext cx="3744416" cy="3690455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Pravidelný dvanáctistěn.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stěny tvoří dvanáct stejných pravidelných pětiúhelníků.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120px-Dodecahedron-slowtur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3168352" cy="316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55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315200" cy="1440160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DVACETISTĚN</a:t>
            </a:r>
            <a:endParaRPr lang="cs-CZ" sz="54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85854" y="2348881"/>
            <a:ext cx="3946586" cy="396048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Pravidelný dvacetistěn</a:t>
            </a:r>
          </a:p>
          <a:p>
            <a:r>
              <a:rPr lang="cs-CZ" sz="3200" b="1" dirty="0" smtClean="0">
                <a:solidFill>
                  <a:srgbClr val="633B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Jehož stěny tvoří dvacet stejných rovnostranných trojúhelníků.</a:t>
            </a:r>
            <a:endParaRPr lang="cs-CZ" sz="32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120px-Icosahedron-slowturn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08920"/>
            <a:ext cx="3312368" cy="331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89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8600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4800" b="1" dirty="0">
              <a:solidFill>
                <a:srgbClr val="86002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44825"/>
            <a:ext cx="8496944" cy="4464536"/>
          </a:xfrm>
        </p:spPr>
        <p:txBody>
          <a:bodyPr>
            <a:normAutofit/>
          </a:bodyPr>
          <a:lstStyle/>
          <a:p>
            <a:r>
              <a:rPr lang="cs-CZ" sz="1100" dirty="0" err="1">
                <a:solidFill>
                  <a:srgbClr val="020202"/>
                </a:solidFill>
              </a:rPr>
              <a:t>Soubor:Basic</a:t>
            </a:r>
            <a:r>
              <a:rPr lang="cs-CZ" sz="1100" dirty="0">
                <a:solidFill>
                  <a:srgbClr val="020202"/>
                </a:solidFill>
              </a:rPr>
              <a:t> </a:t>
            </a:r>
            <a:r>
              <a:rPr lang="cs-CZ" sz="1100" dirty="0" err="1">
                <a:solidFill>
                  <a:srgbClr val="020202"/>
                </a:solidFill>
              </a:rPr>
              <a:t>shapes.svg</a:t>
            </a:r>
            <a:r>
              <a:rPr lang="cs-CZ" sz="1100" dirty="0">
                <a:solidFill>
                  <a:srgbClr val="020202"/>
                </a:solidFill>
              </a:rPr>
              <a:t>. In: </a:t>
            </a:r>
            <a:r>
              <a:rPr lang="cs-CZ" sz="1100" i="1" dirty="0" err="1">
                <a:solidFill>
                  <a:srgbClr val="020202"/>
                </a:solidFill>
              </a:rPr>
              <a:t>Wikipedia</a:t>
            </a:r>
            <a:r>
              <a:rPr lang="cs-CZ" sz="1100" i="1" dirty="0">
                <a:solidFill>
                  <a:srgbClr val="020202"/>
                </a:solidFill>
              </a:rPr>
              <a:t>: </a:t>
            </a:r>
            <a:r>
              <a:rPr lang="cs-CZ" sz="1100" i="1" dirty="0" err="1">
                <a:solidFill>
                  <a:srgbClr val="020202"/>
                </a:solidFill>
              </a:rPr>
              <a:t>the</a:t>
            </a:r>
            <a:r>
              <a:rPr lang="cs-CZ" sz="1100" i="1" dirty="0">
                <a:solidFill>
                  <a:srgbClr val="020202"/>
                </a:solidFill>
              </a:rPr>
              <a:t> free </a:t>
            </a:r>
            <a:r>
              <a:rPr lang="cs-CZ" sz="1100" i="1" dirty="0" err="1">
                <a:solidFill>
                  <a:srgbClr val="020202"/>
                </a:solidFill>
              </a:rPr>
              <a:t>encyclopedia</a:t>
            </a:r>
            <a:r>
              <a:rPr lang="cs-CZ" sz="1100" dirty="0">
                <a:solidFill>
                  <a:srgbClr val="020202"/>
                </a:solidFill>
              </a:rPr>
              <a:t> [online]. San Francisco (CA): </a:t>
            </a:r>
            <a:r>
              <a:rPr lang="cs-CZ" sz="1100" dirty="0" err="1">
                <a:solidFill>
                  <a:srgbClr val="020202"/>
                </a:solidFill>
              </a:rPr>
              <a:t>Wikimedia</a:t>
            </a:r>
            <a:r>
              <a:rPr lang="cs-CZ" sz="1100" dirty="0">
                <a:solidFill>
                  <a:srgbClr val="020202"/>
                </a:solidFill>
              </a:rPr>
              <a:t> </a:t>
            </a:r>
            <a:r>
              <a:rPr lang="cs-CZ" sz="1100" dirty="0" err="1">
                <a:solidFill>
                  <a:srgbClr val="020202"/>
                </a:solidFill>
              </a:rPr>
              <a:t>Foundation</a:t>
            </a:r>
            <a:r>
              <a:rPr lang="cs-CZ" sz="1100" dirty="0">
                <a:solidFill>
                  <a:srgbClr val="020202"/>
                </a:solidFill>
              </a:rPr>
              <a:t>, 6. 9. 2008, 16:05 [cit. 2013-05-17]. Dostupné z: </a:t>
            </a:r>
            <a:r>
              <a:rPr lang="cs-CZ" sz="1100" dirty="0">
                <a:solidFill>
                  <a:srgbClr val="020202"/>
                </a:solidFill>
                <a:hlinkClick r:id="rId2"/>
              </a:rPr>
              <a:t>http://</a:t>
            </a:r>
            <a:r>
              <a:rPr lang="cs-CZ" sz="1100" dirty="0" smtClean="0">
                <a:solidFill>
                  <a:srgbClr val="020202"/>
                </a:solidFill>
                <a:hlinkClick r:id="rId2"/>
              </a:rPr>
              <a:t>cs.wikipedia.org/wiki/Soubor:Basic_shapes.svg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 err="1" smtClean="0">
                <a:solidFill>
                  <a:srgbClr val="633B2F"/>
                </a:solidFill>
              </a:rPr>
              <a:t>Soubor:Polyhedron</a:t>
            </a:r>
            <a:r>
              <a:rPr lang="cs-CZ" sz="1100" dirty="0" smtClean="0">
                <a:solidFill>
                  <a:srgbClr val="633B2F"/>
                </a:solidFill>
              </a:rPr>
              <a:t> </a:t>
            </a:r>
            <a:r>
              <a:rPr lang="cs-CZ" sz="1100" dirty="0">
                <a:solidFill>
                  <a:srgbClr val="633B2F"/>
                </a:solidFill>
              </a:rPr>
              <a:t>edges.JPG. In: </a:t>
            </a:r>
            <a:r>
              <a:rPr lang="cs-CZ" sz="1100" i="1" dirty="0" err="1">
                <a:solidFill>
                  <a:srgbClr val="633B2F"/>
                </a:solidFill>
              </a:rPr>
              <a:t>Wikipedia</a:t>
            </a:r>
            <a:r>
              <a:rPr lang="cs-CZ" sz="1100" i="1" dirty="0">
                <a:solidFill>
                  <a:srgbClr val="633B2F"/>
                </a:solidFill>
              </a:rPr>
              <a:t>: </a:t>
            </a:r>
            <a:r>
              <a:rPr lang="cs-CZ" sz="1100" i="1" dirty="0" err="1">
                <a:solidFill>
                  <a:srgbClr val="633B2F"/>
                </a:solidFill>
              </a:rPr>
              <a:t>the</a:t>
            </a:r>
            <a:r>
              <a:rPr lang="cs-CZ" sz="1100" i="1" dirty="0">
                <a:solidFill>
                  <a:srgbClr val="633B2F"/>
                </a:solidFill>
              </a:rPr>
              <a:t> free </a:t>
            </a:r>
            <a:r>
              <a:rPr lang="cs-CZ" sz="1100" i="1" dirty="0" err="1">
                <a:solidFill>
                  <a:srgbClr val="633B2F"/>
                </a:solidFill>
              </a:rPr>
              <a:t>encyclopedia</a:t>
            </a:r>
            <a:r>
              <a:rPr lang="cs-CZ" sz="1100" dirty="0">
                <a:solidFill>
                  <a:srgbClr val="633B2F"/>
                </a:solidFill>
              </a:rPr>
              <a:t> [online]. San Francisco (CA): </a:t>
            </a:r>
            <a:r>
              <a:rPr lang="cs-CZ" sz="1100" dirty="0" err="1">
                <a:solidFill>
                  <a:srgbClr val="633B2F"/>
                </a:solidFill>
              </a:rPr>
              <a:t>Wikimedia</a:t>
            </a:r>
            <a:r>
              <a:rPr lang="cs-CZ" sz="1100" dirty="0">
                <a:solidFill>
                  <a:srgbClr val="633B2F"/>
                </a:solidFill>
              </a:rPr>
              <a:t> </a:t>
            </a:r>
            <a:r>
              <a:rPr lang="cs-CZ" sz="1100" dirty="0" err="1">
                <a:solidFill>
                  <a:srgbClr val="633B2F"/>
                </a:solidFill>
              </a:rPr>
              <a:t>Foundation</a:t>
            </a:r>
            <a:r>
              <a:rPr lang="cs-CZ" sz="1100" dirty="0">
                <a:solidFill>
                  <a:srgbClr val="633B2F"/>
                </a:solidFill>
              </a:rPr>
              <a:t>, 6. 5. 2009, 09:12 [cit. 2013-05-18]. Dostupné z: </a:t>
            </a:r>
            <a:r>
              <a:rPr lang="cs-CZ" sz="1100" dirty="0">
                <a:solidFill>
                  <a:srgbClr val="633B2F"/>
                </a:solidFill>
                <a:hlinkClick r:id="rId3"/>
              </a:rPr>
              <a:t>http://</a:t>
            </a:r>
            <a:r>
              <a:rPr lang="cs-CZ" sz="1100" dirty="0" smtClean="0">
                <a:solidFill>
                  <a:srgbClr val="633B2F"/>
                </a:solidFill>
                <a:hlinkClick r:id="rId3"/>
              </a:rPr>
              <a:t>cs.wikipedia.org/wiki/Soubor:Polyhedron_edges.JPG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 err="1">
                <a:solidFill>
                  <a:srgbClr val="633B2F"/>
                </a:solidFill>
              </a:rPr>
              <a:t>Soubor:Truncatedtetrahedron.gif</a:t>
            </a:r>
            <a:r>
              <a:rPr lang="cs-CZ" sz="1100" dirty="0">
                <a:solidFill>
                  <a:srgbClr val="633B2F"/>
                </a:solidFill>
              </a:rPr>
              <a:t>. In: </a:t>
            </a:r>
            <a:r>
              <a:rPr lang="cs-CZ" sz="1100" i="1" dirty="0" err="1">
                <a:solidFill>
                  <a:srgbClr val="633B2F"/>
                </a:solidFill>
              </a:rPr>
              <a:t>Wikipedia</a:t>
            </a:r>
            <a:r>
              <a:rPr lang="cs-CZ" sz="1100" i="1" dirty="0">
                <a:solidFill>
                  <a:srgbClr val="633B2F"/>
                </a:solidFill>
              </a:rPr>
              <a:t>: </a:t>
            </a:r>
            <a:r>
              <a:rPr lang="cs-CZ" sz="1100" i="1" dirty="0" err="1">
                <a:solidFill>
                  <a:srgbClr val="633B2F"/>
                </a:solidFill>
              </a:rPr>
              <a:t>the</a:t>
            </a:r>
            <a:r>
              <a:rPr lang="cs-CZ" sz="1100" i="1" dirty="0">
                <a:solidFill>
                  <a:srgbClr val="633B2F"/>
                </a:solidFill>
              </a:rPr>
              <a:t> free </a:t>
            </a:r>
            <a:r>
              <a:rPr lang="cs-CZ" sz="1100" i="1" dirty="0" err="1">
                <a:solidFill>
                  <a:srgbClr val="633B2F"/>
                </a:solidFill>
              </a:rPr>
              <a:t>encyclopedia</a:t>
            </a:r>
            <a:r>
              <a:rPr lang="cs-CZ" sz="1100" dirty="0">
                <a:solidFill>
                  <a:srgbClr val="633B2F"/>
                </a:solidFill>
              </a:rPr>
              <a:t> [online]. San Francisco (CA): </a:t>
            </a:r>
            <a:r>
              <a:rPr lang="cs-CZ" sz="1100" dirty="0" err="1">
                <a:solidFill>
                  <a:srgbClr val="633B2F"/>
                </a:solidFill>
              </a:rPr>
              <a:t>Wikimedia</a:t>
            </a:r>
            <a:r>
              <a:rPr lang="cs-CZ" sz="1100" dirty="0">
                <a:solidFill>
                  <a:srgbClr val="633B2F"/>
                </a:solidFill>
              </a:rPr>
              <a:t> </a:t>
            </a:r>
            <a:r>
              <a:rPr lang="cs-CZ" sz="1100" dirty="0" err="1">
                <a:solidFill>
                  <a:srgbClr val="633B2F"/>
                </a:solidFill>
              </a:rPr>
              <a:t>Foundation</a:t>
            </a:r>
            <a:r>
              <a:rPr lang="cs-CZ" sz="1100" dirty="0">
                <a:solidFill>
                  <a:srgbClr val="633B2F"/>
                </a:solidFill>
              </a:rPr>
              <a:t>, 22. 5. 2005, 21:21 [cit. 2013-05-18]. Dostupné z: </a:t>
            </a:r>
            <a:r>
              <a:rPr lang="cs-CZ" sz="1100" dirty="0">
                <a:solidFill>
                  <a:srgbClr val="633B2F"/>
                </a:solidFill>
                <a:hlinkClick r:id="rId4"/>
              </a:rPr>
              <a:t>http://</a:t>
            </a:r>
            <a:r>
              <a:rPr lang="cs-CZ" sz="1100" dirty="0" smtClean="0">
                <a:solidFill>
                  <a:srgbClr val="633B2F"/>
                </a:solidFill>
                <a:hlinkClick r:id="rId4"/>
              </a:rPr>
              <a:t>cs.wikipedia.org/wiki/Soubor:Truncatedtetrahedron.gif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>
                <a:solidFill>
                  <a:srgbClr val="020202"/>
                </a:solidFill>
              </a:rPr>
              <a:t>Soubor:120px-Hexahedron-slowturn.gif. In: </a:t>
            </a:r>
            <a:r>
              <a:rPr lang="cs-CZ" sz="1100" i="1" dirty="0" err="1">
                <a:solidFill>
                  <a:srgbClr val="020202"/>
                </a:solidFill>
              </a:rPr>
              <a:t>Wikipedia</a:t>
            </a:r>
            <a:r>
              <a:rPr lang="cs-CZ" sz="1100" i="1" dirty="0">
                <a:solidFill>
                  <a:srgbClr val="020202"/>
                </a:solidFill>
              </a:rPr>
              <a:t>: </a:t>
            </a:r>
            <a:r>
              <a:rPr lang="cs-CZ" sz="1100" i="1" dirty="0" err="1">
                <a:solidFill>
                  <a:srgbClr val="020202"/>
                </a:solidFill>
              </a:rPr>
              <a:t>the</a:t>
            </a:r>
            <a:r>
              <a:rPr lang="cs-CZ" sz="1100" i="1" dirty="0">
                <a:solidFill>
                  <a:srgbClr val="020202"/>
                </a:solidFill>
              </a:rPr>
              <a:t> free </a:t>
            </a:r>
            <a:r>
              <a:rPr lang="cs-CZ" sz="1100" i="1" dirty="0" err="1">
                <a:solidFill>
                  <a:srgbClr val="020202"/>
                </a:solidFill>
              </a:rPr>
              <a:t>encyclopedia</a:t>
            </a:r>
            <a:r>
              <a:rPr lang="cs-CZ" sz="1100" dirty="0">
                <a:solidFill>
                  <a:srgbClr val="020202"/>
                </a:solidFill>
              </a:rPr>
              <a:t> [online]. San Francisco (CA): </a:t>
            </a:r>
            <a:r>
              <a:rPr lang="cs-CZ" sz="1100" dirty="0" err="1">
                <a:solidFill>
                  <a:srgbClr val="020202"/>
                </a:solidFill>
              </a:rPr>
              <a:t>Wikimedia</a:t>
            </a:r>
            <a:r>
              <a:rPr lang="cs-CZ" sz="1100" dirty="0">
                <a:solidFill>
                  <a:srgbClr val="020202"/>
                </a:solidFill>
              </a:rPr>
              <a:t> </a:t>
            </a:r>
            <a:r>
              <a:rPr lang="cs-CZ" sz="1100" dirty="0" err="1">
                <a:solidFill>
                  <a:srgbClr val="020202"/>
                </a:solidFill>
              </a:rPr>
              <a:t>Foundation</a:t>
            </a:r>
            <a:r>
              <a:rPr lang="cs-CZ" sz="1100" dirty="0">
                <a:solidFill>
                  <a:srgbClr val="020202"/>
                </a:solidFill>
              </a:rPr>
              <a:t>, 9. 11. 2008, 16:38 [cit. 2013-05-17]. Dostupné z: </a:t>
            </a:r>
            <a:r>
              <a:rPr lang="cs-CZ" sz="1100" dirty="0">
                <a:solidFill>
                  <a:srgbClr val="020202"/>
                </a:solidFill>
                <a:hlinkClick r:id="rId5"/>
              </a:rPr>
              <a:t>http://</a:t>
            </a:r>
            <a:r>
              <a:rPr lang="cs-CZ" sz="1100" dirty="0" smtClean="0">
                <a:solidFill>
                  <a:srgbClr val="020202"/>
                </a:solidFill>
                <a:hlinkClick r:id="rId5"/>
              </a:rPr>
              <a:t>cs.wikipedia.org/wiki/Soubor:120px-Hexahedron-slowturn.gif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>
                <a:solidFill>
                  <a:srgbClr val="633B2F"/>
                </a:solidFill>
              </a:rPr>
              <a:t>Soubor:120px-Tetrahedron-slowturn.gif. In: </a:t>
            </a:r>
            <a:r>
              <a:rPr lang="cs-CZ" sz="1100" i="1" dirty="0" err="1">
                <a:solidFill>
                  <a:srgbClr val="633B2F"/>
                </a:solidFill>
              </a:rPr>
              <a:t>Wikipedia</a:t>
            </a:r>
            <a:r>
              <a:rPr lang="cs-CZ" sz="1100" i="1" dirty="0">
                <a:solidFill>
                  <a:srgbClr val="633B2F"/>
                </a:solidFill>
              </a:rPr>
              <a:t>: </a:t>
            </a:r>
            <a:r>
              <a:rPr lang="cs-CZ" sz="1100" i="1" dirty="0" err="1">
                <a:solidFill>
                  <a:srgbClr val="633B2F"/>
                </a:solidFill>
              </a:rPr>
              <a:t>the</a:t>
            </a:r>
            <a:r>
              <a:rPr lang="cs-CZ" sz="1100" i="1" dirty="0">
                <a:solidFill>
                  <a:srgbClr val="633B2F"/>
                </a:solidFill>
              </a:rPr>
              <a:t> free </a:t>
            </a:r>
            <a:r>
              <a:rPr lang="cs-CZ" sz="1100" i="1" dirty="0" err="1">
                <a:solidFill>
                  <a:srgbClr val="633B2F"/>
                </a:solidFill>
              </a:rPr>
              <a:t>encyclopedia</a:t>
            </a:r>
            <a:r>
              <a:rPr lang="cs-CZ" sz="1100" dirty="0">
                <a:solidFill>
                  <a:srgbClr val="633B2F"/>
                </a:solidFill>
              </a:rPr>
              <a:t> [online]. San Francisco (CA): </a:t>
            </a:r>
            <a:r>
              <a:rPr lang="cs-CZ" sz="1100" dirty="0" err="1">
                <a:solidFill>
                  <a:srgbClr val="633B2F"/>
                </a:solidFill>
              </a:rPr>
              <a:t>Wikimedia</a:t>
            </a:r>
            <a:r>
              <a:rPr lang="cs-CZ" sz="1100" dirty="0">
                <a:solidFill>
                  <a:srgbClr val="633B2F"/>
                </a:solidFill>
              </a:rPr>
              <a:t> </a:t>
            </a:r>
            <a:r>
              <a:rPr lang="cs-CZ" sz="1100" dirty="0" err="1">
                <a:solidFill>
                  <a:srgbClr val="633B2F"/>
                </a:solidFill>
              </a:rPr>
              <a:t>Foundation</a:t>
            </a:r>
            <a:r>
              <a:rPr lang="cs-CZ" sz="1100" dirty="0">
                <a:solidFill>
                  <a:srgbClr val="633B2F"/>
                </a:solidFill>
              </a:rPr>
              <a:t>, 12. 3. 2005, 22:17 [cit. 2013-05-18]. Dostupné z: </a:t>
            </a:r>
            <a:r>
              <a:rPr lang="cs-CZ" sz="1100" dirty="0">
                <a:solidFill>
                  <a:srgbClr val="633B2F"/>
                </a:solidFill>
                <a:hlinkClick r:id="rId6"/>
              </a:rPr>
              <a:t>http://</a:t>
            </a:r>
            <a:r>
              <a:rPr lang="cs-CZ" sz="1100" dirty="0" smtClean="0">
                <a:solidFill>
                  <a:srgbClr val="633B2F"/>
                </a:solidFill>
                <a:hlinkClick r:id="rId6"/>
              </a:rPr>
              <a:t>cs.wikipedia.org/wiki/Soubor:120px-Tetrahedron-slowturn.gif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 err="1">
                <a:solidFill>
                  <a:srgbClr val="633B2F"/>
                </a:solidFill>
              </a:rPr>
              <a:t>Soubor:Octahedron.gif</a:t>
            </a:r>
            <a:r>
              <a:rPr lang="cs-CZ" sz="1100" dirty="0">
                <a:solidFill>
                  <a:srgbClr val="633B2F"/>
                </a:solidFill>
              </a:rPr>
              <a:t>. In: </a:t>
            </a:r>
            <a:r>
              <a:rPr lang="cs-CZ" sz="1100" i="1" dirty="0" err="1">
                <a:solidFill>
                  <a:srgbClr val="633B2F"/>
                </a:solidFill>
              </a:rPr>
              <a:t>Wikipedia</a:t>
            </a:r>
            <a:r>
              <a:rPr lang="cs-CZ" sz="1100" i="1" dirty="0">
                <a:solidFill>
                  <a:srgbClr val="633B2F"/>
                </a:solidFill>
              </a:rPr>
              <a:t>: </a:t>
            </a:r>
            <a:r>
              <a:rPr lang="cs-CZ" sz="1100" i="1" dirty="0" err="1">
                <a:solidFill>
                  <a:srgbClr val="633B2F"/>
                </a:solidFill>
              </a:rPr>
              <a:t>the</a:t>
            </a:r>
            <a:r>
              <a:rPr lang="cs-CZ" sz="1100" i="1" dirty="0">
                <a:solidFill>
                  <a:srgbClr val="633B2F"/>
                </a:solidFill>
              </a:rPr>
              <a:t> free </a:t>
            </a:r>
            <a:r>
              <a:rPr lang="cs-CZ" sz="1100" i="1" dirty="0" err="1">
                <a:solidFill>
                  <a:srgbClr val="633B2F"/>
                </a:solidFill>
              </a:rPr>
              <a:t>encyclopedia</a:t>
            </a:r>
            <a:r>
              <a:rPr lang="cs-CZ" sz="1100" dirty="0">
                <a:solidFill>
                  <a:srgbClr val="633B2F"/>
                </a:solidFill>
              </a:rPr>
              <a:t> [online]. San Francisco (CA): </a:t>
            </a:r>
            <a:r>
              <a:rPr lang="cs-CZ" sz="1100" dirty="0" err="1">
                <a:solidFill>
                  <a:srgbClr val="633B2F"/>
                </a:solidFill>
              </a:rPr>
              <a:t>Wikimedia</a:t>
            </a:r>
            <a:r>
              <a:rPr lang="cs-CZ" sz="1100" dirty="0">
                <a:solidFill>
                  <a:srgbClr val="633B2F"/>
                </a:solidFill>
              </a:rPr>
              <a:t> </a:t>
            </a:r>
            <a:r>
              <a:rPr lang="cs-CZ" sz="1100" dirty="0" err="1">
                <a:solidFill>
                  <a:srgbClr val="633B2F"/>
                </a:solidFill>
              </a:rPr>
              <a:t>Foundation</a:t>
            </a:r>
            <a:r>
              <a:rPr lang="cs-CZ" sz="1100" dirty="0">
                <a:solidFill>
                  <a:srgbClr val="633B2F"/>
                </a:solidFill>
              </a:rPr>
              <a:t>, 6. 1. 2005, 20:56 [cit. 2013-05-18]. Dostupné z: </a:t>
            </a:r>
            <a:r>
              <a:rPr lang="cs-CZ" sz="1100" dirty="0">
                <a:solidFill>
                  <a:srgbClr val="633B2F"/>
                </a:solidFill>
                <a:hlinkClick r:id="rId7"/>
              </a:rPr>
              <a:t>http://</a:t>
            </a:r>
            <a:r>
              <a:rPr lang="cs-CZ" sz="1100" dirty="0" smtClean="0">
                <a:solidFill>
                  <a:srgbClr val="633B2F"/>
                </a:solidFill>
                <a:hlinkClick r:id="rId7"/>
              </a:rPr>
              <a:t>cs.wikipedia.org/wiki/Soubor:Octahedron.gif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/>
              <a:t>. </a:t>
            </a:r>
            <a:r>
              <a:rPr lang="cs-CZ" sz="1100" dirty="0">
                <a:solidFill>
                  <a:srgbClr val="633B2F"/>
                </a:solidFill>
              </a:rPr>
              <a:t>Soubor:120px-Dodecahedron-slowturn.gif. In: </a:t>
            </a:r>
            <a:r>
              <a:rPr lang="cs-CZ" sz="1100" i="1" dirty="0" err="1">
                <a:solidFill>
                  <a:srgbClr val="633B2F"/>
                </a:solidFill>
              </a:rPr>
              <a:t>Wikipedia</a:t>
            </a:r>
            <a:r>
              <a:rPr lang="cs-CZ" sz="1100" i="1" dirty="0">
                <a:solidFill>
                  <a:srgbClr val="633B2F"/>
                </a:solidFill>
              </a:rPr>
              <a:t>: </a:t>
            </a:r>
            <a:r>
              <a:rPr lang="cs-CZ" sz="1100" i="1" dirty="0" err="1">
                <a:solidFill>
                  <a:srgbClr val="633B2F"/>
                </a:solidFill>
              </a:rPr>
              <a:t>the</a:t>
            </a:r>
            <a:r>
              <a:rPr lang="cs-CZ" sz="1100" i="1" dirty="0">
                <a:solidFill>
                  <a:srgbClr val="633B2F"/>
                </a:solidFill>
              </a:rPr>
              <a:t> free </a:t>
            </a:r>
            <a:r>
              <a:rPr lang="cs-CZ" sz="1100" i="1" dirty="0" err="1">
                <a:solidFill>
                  <a:srgbClr val="633B2F"/>
                </a:solidFill>
              </a:rPr>
              <a:t>encyclopedia</a:t>
            </a:r>
            <a:r>
              <a:rPr lang="cs-CZ" sz="1100" dirty="0">
                <a:solidFill>
                  <a:srgbClr val="633B2F"/>
                </a:solidFill>
              </a:rPr>
              <a:t> [online]. San Francisco (CA): </a:t>
            </a:r>
            <a:r>
              <a:rPr lang="cs-CZ" sz="1100" dirty="0" err="1">
                <a:solidFill>
                  <a:srgbClr val="633B2F"/>
                </a:solidFill>
              </a:rPr>
              <a:t>Wikimedia</a:t>
            </a:r>
            <a:r>
              <a:rPr lang="cs-CZ" sz="1100" dirty="0">
                <a:solidFill>
                  <a:srgbClr val="633B2F"/>
                </a:solidFill>
              </a:rPr>
              <a:t> </a:t>
            </a:r>
            <a:r>
              <a:rPr lang="cs-CZ" sz="1100" dirty="0" err="1">
                <a:solidFill>
                  <a:srgbClr val="633B2F"/>
                </a:solidFill>
              </a:rPr>
              <a:t>Foundation</a:t>
            </a:r>
            <a:r>
              <a:rPr lang="cs-CZ" sz="1100" dirty="0">
                <a:solidFill>
                  <a:srgbClr val="633B2F"/>
                </a:solidFill>
              </a:rPr>
              <a:t>, 29. 10. 2008, 02:05 [cit. 2013-05-18]. Dostupné z: </a:t>
            </a:r>
            <a:r>
              <a:rPr lang="cs-CZ" sz="1100" dirty="0">
                <a:solidFill>
                  <a:srgbClr val="633B2F"/>
                </a:solidFill>
                <a:hlinkClick r:id="rId8"/>
              </a:rPr>
              <a:t>http://</a:t>
            </a:r>
            <a:r>
              <a:rPr lang="cs-CZ" sz="1100" dirty="0" smtClean="0">
                <a:solidFill>
                  <a:srgbClr val="633B2F"/>
                </a:solidFill>
                <a:hlinkClick r:id="rId8"/>
              </a:rPr>
              <a:t>cs.wikipedia.org/wiki/Soubor:120px-Dodecahedron-slowturn.gif</a:t>
            </a:r>
            <a:endParaRPr lang="cs-CZ" sz="1100" dirty="0" smtClean="0">
              <a:solidFill>
                <a:srgbClr val="633B2F"/>
              </a:solidFill>
            </a:endParaRPr>
          </a:p>
          <a:p>
            <a:r>
              <a:rPr lang="cs-CZ" sz="1100" dirty="0">
                <a:solidFill>
                  <a:srgbClr val="633B2F"/>
                </a:solidFill>
              </a:rPr>
              <a:t>Soubor:120px-Icosahedron-slowturn.gif. In: </a:t>
            </a:r>
            <a:r>
              <a:rPr lang="cs-CZ" sz="1100" i="1" dirty="0" err="1">
                <a:solidFill>
                  <a:srgbClr val="633B2F"/>
                </a:solidFill>
              </a:rPr>
              <a:t>Wikipedia</a:t>
            </a:r>
            <a:r>
              <a:rPr lang="cs-CZ" sz="1100" i="1" dirty="0">
                <a:solidFill>
                  <a:srgbClr val="633B2F"/>
                </a:solidFill>
              </a:rPr>
              <a:t>: </a:t>
            </a:r>
            <a:r>
              <a:rPr lang="cs-CZ" sz="1100" i="1" dirty="0" err="1">
                <a:solidFill>
                  <a:srgbClr val="633B2F"/>
                </a:solidFill>
              </a:rPr>
              <a:t>the</a:t>
            </a:r>
            <a:r>
              <a:rPr lang="cs-CZ" sz="1100" i="1" dirty="0">
                <a:solidFill>
                  <a:srgbClr val="633B2F"/>
                </a:solidFill>
              </a:rPr>
              <a:t> free </a:t>
            </a:r>
            <a:r>
              <a:rPr lang="cs-CZ" sz="1100" i="1" dirty="0" err="1">
                <a:solidFill>
                  <a:srgbClr val="633B2F"/>
                </a:solidFill>
              </a:rPr>
              <a:t>encyclopedia</a:t>
            </a:r>
            <a:r>
              <a:rPr lang="cs-CZ" sz="1100" dirty="0">
                <a:solidFill>
                  <a:srgbClr val="633B2F"/>
                </a:solidFill>
              </a:rPr>
              <a:t> [online]. San Francisco (CA): </a:t>
            </a:r>
            <a:r>
              <a:rPr lang="cs-CZ" sz="1100" dirty="0" err="1">
                <a:solidFill>
                  <a:srgbClr val="633B2F"/>
                </a:solidFill>
              </a:rPr>
              <a:t>Wikimedia</a:t>
            </a:r>
            <a:r>
              <a:rPr lang="cs-CZ" sz="1100" dirty="0">
                <a:solidFill>
                  <a:srgbClr val="633B2F"/>
                </a:solidFill>
              </a:rPr>
              <a:t> </a:t>
            </a:r>
            <a:r>
              <a:rPr lang="cs-CZ" sz="1100" dirty="0" err="1">
                <a:solidFill>
                  <a:srgbClr val="633B2F"/>
                </a:solidFill>
              </a:rPr>
              <a:t>Foundation</a:t>
            </a:r>
            <a:r>
              <a:rPr lang="cs-CZ" sz="1100" dirty="0">
                <a:solidFill>
                  <a:srgbClr val="633B2F"/>
                </a:solidFill>
              </a:rPr>
              <a:t>, 12. 3. 2005, 22:41 [cit. 2013-05-18]. Dostupné z: http://cs.wikipedia.org/wiki/Soubor:120px-Icosahedron-slowturn.gif</a:t>
            </a:r>
            <a:endParaRPr lang="cs-CZ" sz="1100" b="1" dirty="0">
              <a:solidFill>
                <a:srgbClr val="633B2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986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Vlastní 24">
      <a:dk1>
        <a:srgbClr val="FFCE54"/>
      </a:dk1>
      <a:lt1>
        <a:srgbClr val="E1AC76"/>
      </a:lt1>
      <a:dk2>
        <a:srgbClr val="FFEBBA"/>
      </a:dk2>
      <a:lt2>
        <a:srgbClr val="E1AC76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56</TotalTime>
  <Words>448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Prostor</vt:lpstr>
      <vt:lpstr>Prezentace aplikace PowerPoint</vt:lpstr>
      <vt:lpstr>ANOTACE</vt:lpstr>
      <vt:lpstr>TĚLESA  III.</vt:lpstr>
      <vt:lpstr>MNOHOSTĚN</vt:lpstr>
      <vt:lpstr>MNOHOSTĚNY</vt:lpstr>
      <vt:lpstr>ČTYŘSTĚN</vt:lpstr>
      <vt:lpstr>ŠESTISTĚN</vt:lpstr>
      <vt:lpstr>OSMISTĚN</vt:lpstr>
      <vt:lpstr>DVANÁCTISTĚN</vt:lpstr>
      <vt:lpstr>DVACETISTĚN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9</cp:revision>
  <dcterms:created xsi:type="dcterms:W3CDTF">2013-05-18T08:10:22Z</dcterms:created>
  <dcterms:modified xsi:type="dcterms:W3CDTF">2013-06-24T10:30:29Z</dcterms:modified>
</cp:coreProperties>
</file>