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83D6FC1-21CE-42AB-AE16-63C5FD865D4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77DF97B-8D45-4A02-8BB9-A407E0F19BF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vaty_Vaclav_a_Svata_Ludmila_-_glass_window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57536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146786"/>
              </p:ext>
            </p:extLst>
          </p:nvPr>
        </p:nvGraphicFramePr>
        <p:xfrm>
          <a:off x="1187624" y="3212976"/>
          <a:ext cx="6559794" cy="17896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91433"/>
                <a:gridCol w="4968361"/>
              </a:tblGrid>
              <a:tr h="315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accent3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1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accent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accent3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accent1"/>
                          </a:solidFill>
                          <a:effectLst/>
                        </a:rPr>
                        <a:t>VY_32_INOVACE_1182_DĚJINY</a:t>
                      </a:r>
                      <a:r>
                        <a:rPr lang="cs-CZ" sz="1100" baseline="0" smtClean="0">
                          <a:solidFill>
                            <a:schemeClr val="accent1"/>
                          </a:solidFill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accent1"/>
                          </a:solidFill>
                          <a:effectLst/>
                        </a:rPr>
                        <a:t>1. DÍL</a:t>
                      </a:r>
                      <a:endParaRPr lang="cs-CZ" sz="1100" dirty="0">
                        <a:solidFill>
                          <a:schemeClr val="accent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accent3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KUPEC</a:t>
                      </a:r>
                      <a:r>
                        <a:rPr lang="cs-CZ" sz="1100" baseline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SÁMO, KŘESŤANSTVÍ, VELKÁ MORAVA, CYRIL A METODĚJ, SVATÝ VÁCLAV, SVATÝ VOJTĚCH, KOSMOVA KRONIKA, ROMÁNSKÝ SLOH</a:t>
                      </a:r>
                      <a:endParaRPr lang="cs-CZ" sz="1100" dirty="0">
                        <a:solidFill>
                          <a:schemeClr val="accent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33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accent3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accent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accent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accent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841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Prezentace je určena žákům 5. tříd jako úvodní opakování dějin od prvních slovanských kmenů na našem území až po vládu přemyslovských knížat v hodinách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ČaS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– vlastivěda.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103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364832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1. DÍL SLOVANÉ –  PŘEMYSLOVSKÁ KNÍŽATA</a:t>
            </a:r>
            <a:endParaRPr lang="cs-CZ" sz="7200" b="1" dirty="0">
              <a:solidFill>
                <a:schemeClr val="bg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4777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844824"/>
            <a:ext cx="8712968" cy="425117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5. století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 se: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západní – Češi, Poláci, Slováci…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jižní - Bulhaři, Chorvati, Slovinci, Srbové…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východní – Rusové, Bělorusové, Ukrajinci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620416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SLOVANÉ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2973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3/3e/Slavic_distribution_origin.png/350px-Slavic_distribution_orig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453" y="332656"/>
            <a:ext cx="6048671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35596" y="5805264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Slovanů 6. - 7. století</a:t>
            </a:r>
            <a:endParaRPr lang="cs-CZ" sz="2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50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2780928"/>
            <a:ext cx="6146080" cy="3387080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osad a opevněných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hradišť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upec z Franské říše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ozdrobené kmeny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pojení roztříštěných kmenů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jeho smrti se říše rozpadá.</a:t>
            </a:r>
          </a:p>
          <a:p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195783"/>
            <a:ext cx="6779096" cy="121920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SÁMOVA ŘÍŠE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5/5a/Samo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616" y="838200"/>
            <a:ext cx="2301230" cy="277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28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b/b6/Samovo_kraljevstvo.png/220px-Samovo_kraljevstv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35236"/>
            <a:ext cx="456832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2282776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Pravděpodobná podoba </a:t>
            </a:r>
          </a:p>
          <a:p>
            <a:r>
              <a:rPr lang="cs-CZ" sz="2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Sámovy říše</a:t>
            </a:r>
            <a:endParaRPr lang="cs-CZ" sz="28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927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25020" y="2235074"/>
            <a:ext cx="4310012" cy="3819128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 skutečný stát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-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Mojmírovci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ejmocnější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ve střední Evropě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ozvoj obchodu a řemesel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9084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VELKOMORAVSKÁ ŘÍŠE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Ma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86110"/>
            <a:ext cx="4526012" cy="393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602374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Velkomoravské říše</a:t>
            </a:r>
            <a:endParaRPr lang="cs-CZ" sz="2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693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upload.wikimedia.org/wikipedia/commons/thumb/2/21/Velka_Morava_sperky_4.jpg/200px-Velka_Morava_sperky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08" y="1052736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upload.wikimedia.org/wikipedia/commons/thumb/2/2c/Kostolec-hradisko.jpg/250px-Kostolec-hradisk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856" y="1427321"/>
            <a:ext cx="3816424" cy="5083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90678" y="698793"/>
            <a:ext cx="4155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Ruiny  velkomoravského hradu Kostelec</a:t>
            </a:r>
            <a:endParaRPr lang="cs-CZ" sz="2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86104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Šperky Velkomoravské říše</a:t>
            </a:r>
            <a:endParaRPr lang="cs-CZ" sz="2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415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700808"/>
            <a:ext cx="8568952" cy="49685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Pohanství se mění  v křesťanství.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kostelů</a:t>
            </a:r>
          </a:p>
          <a:p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Rastlislav</a:t>
            </a: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žádá o učitele víry.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Věrozvěsti: Konstantin a Metoděj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Učení ve slovanském jazyce - hlaholice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Obhájení učení u papeže v Římě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Prohlášeni za svaté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vlády knížete Svatopluka vyhnáni.</a:t>
            </a:r>
          </a:p>
          <a:p>
            <a:endParaRPr lang="cs-CZ" sz="32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399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http://upload.wikimedia.org/wikipedia/commons/thumb/6/6a/Bascanska_ploca.jpg/220px-Bascanska_plo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804" y="1308830"/>
            <a:ext cx="4881736" cy="275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97240" y="908720"/>
            <a:ext cx="1634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hlaholice</a:t>
            </a:r>
            <a:endParaRPr lang="cs-CZ" sz="2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http://upload.wikimedia.org/wikipedia/commons/thumb/7/7f/Cyril_and_Methodius.jpg/220px-Cyril_and_Methodi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20" y="303808"/>
            <a:ext cx="3672408" cy="62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5229200"/>
            <a:ext cx="313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Svatí Cyril a Metoděj</a:t>
            </a:r>
            <a:endParaRPr lang="cs-CZ" sz="2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049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50405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Bořivoj s Ludmilou přijímají křest.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– sv. Václav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Vojtěch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Pověsti– Oldřich, Břetislav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Kosmova kronika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Románský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Číst a psát – kněží a mniši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knihy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04564" y="404664"/>
            <a:ext cx="8229600" cy="122413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PŘEMYSLOVCI - KNÍŽATA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55285"/>
            <a:ext cx="2592288" cy="2670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4637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thumb/7/76/Svaty_Vaclav_a_Svata_Ludmila_-_glass_window.jpg/170px-Svaty_Vaclav_a_Svata_Ludmila_-_glass_wind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45" y="1645200"/>
            <a:ext cx="2952329" cy="432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949280"/>
            <a:ext cx="2444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 Václav a jeho babička sv. Ludmila </a:t>
            </a:r>
            <a:endParaRPr lang="cs-CZ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73600"/>
            <a:ext cx="4114800" cy="1404392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Václav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491880" y="1916832"/>
            <a:ext cx="5194920" cy="46085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 ho naučila číst a psát.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Odváděl </a:t>
            </a: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poplatek za mír.</a:t>
            </a:r>
          </a:p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Zavražděn bratrem Boleslavem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 hora Blaník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0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132856"/>
            <a:ext cx="4402832" cy="43204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 Slavníkovců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Biskup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Slavníkovci vyvražděni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Šíření křesťanství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 za svatého.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764704"/>
            <a:ext cx="4042792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 Vojtěch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104" y="1124744"/>
            <a:ext cx="3408378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5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07904" y="1596380"/>
            <a:ext cx="5142906" cy="4572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Kosmova kronika česká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části: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1) bájná vypravování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starců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2) co sám prožil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Psaná latinsky.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Nejvzácnější literární památka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KOSMAS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 descr="Chronica Boemorum, 12. století. Dole na stránce jsou uvedena i jména sedmi bájných kní&amp;zcaron;at po P&amp;rcaron;emyslu Orá&amp;ccaron;ov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3138014" cy="458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87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420888"/>
            <a:ext cx="4042792" cy="40351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Kruhové stavby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Silné mohutné zdi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okna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 byly budovány z kamene.</a:t>
            </a:r>
          </a:p>
          <a:p>
            <a:endParaRPr lang="cs-CZ" sz="32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81608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ROMÁNSKÝ SLOH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http://upload.wikimedia.org/wikipedia/commons/thumb/d/dc/RotundaRip.jpg/220px-RotundaR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991" y="1916832"/>
            <a:ext cx="3193443" cy="439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2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r>
              <a:rPr lang="cs-CZ" sz="1000" dirty="0" err="1"/>
              <a:t>Soubor:Slavic</a:t>
            </a:r>
            <a:r>
              <a:rPr lang="cs-CZ" sz="1000" dirty="0"/>
              <a:t> </a:t>
            </a:r>
            <a:r>
              <a:rPr lang="cs-CZ" sz="1000" dirty="0" err="1"/>
              <a:t>distribution</a:t>
            </a:r>
            <a:r>
              <a:rPr lang="cs-CZ" sz="1000" dirty="0"/>
              <a:t> origin.png.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8. 6. 2006, 17:29 [cit. 2012-08-22]. Dostupné z: http://cs.wikipedia.org/wiki/Soubor:Slavic_distribution_origin.png </a:t>
            </a:r>
            <a:endParaRPr lang="cs-CZ" sz="1000" dirty="0" smtClean="0"/>
          </a:p>
          <a:p>
            <a:r>
              <a:rPr lang="cs-CZ" sz="1000" dirty="0"/>
              <a:t>Soubor:Samo1.jpg.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18. 2. 2008, 12:52 [cit. 2012-08-22]. Dostupné z: http://cs.wikipedia.org/wiki/Soubor:Samo1.jpg </a:t>
            </a:r>
            <a:endParaRPr lang="cs-CZ" sz="1000" dirty="0" smtClean="0"/>
          </a:p>
          <a:p>
            <a:r>
              <a:rPr lang="cs-CZ" sz="1000" dirty="0" err="1"/>
              <a:t>Soubor:Samovo</a:t>
            </a:r>
            <a:r>
              <a:rPr lang="cs-CZ" sz="1000" dirty="0"/>
              <a:t> kraljevstvo.png.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1. 11. 2008, 16:32 Náhled verze z 1. 11. 2008, 16: [cit. 2012-08-22]. Dostupné z: http://cs.wikipedia.org/wiki/Soubor:Samovo_kraljevstvo.png </a:t>
            </a:r>
            <a:endParaRPr lang="cs-CZ" sz="1000" dirty="0" smtClean="0"/>
          </a:p>
          <a:p>
            <a:r>
              <a:rPr lang="cs-CZ" sz="1000" dirty="0" err="1"/>
              <a:t>Soubor:Velka</a:t>
            </a:r>
            <a:r>
              <a:rPr lang="cs-CZ" sz="1000" dirty="0"/>
              <a:t> Morava </a:t>
            </a:r>
            <a:r>
              <a:rPr lang="cs-CZ" sz="1000" dirty="0" err="1"/>
              <a:t>sperky</a:t>
            </a:r>
            <a:r>
              <a:rPr lang="cs-CZ" sz="1000" dirty="0"/>
              <a:t> 4.jpg.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28. 10. 2009, 09:57 [cit. 2012-08-22]. Dostupné z: http://cs.wikipedia.org/wiki/Soubor:Velka_Morava_sperky_4.jpg </a:t>
            </a:r>
            <a:endParaRPr lang="cs-CZ" sz="1000" dirty="0" smtClean="0"/>
          </a:p>
          <a:p>
            <a:r>
              <a:rPr lang="cs-CZ" sz="1000" dirty="0" err="1"/>
              <a:t>Soubor:Great</a:t>
            </a:r>
            <a:r>
              <a:rPr lang="cs-CZ" sz="1000" dirty="0"/>
              <a:t> </a:t>
            </a:r>
            <a:r>
              <a:rPr lang="cs-CZ" sz="1000" dirty="0" err="1"/>
              <a:t>moravia</a:t>
            </a:r>
            <a:r>
              <a:rPr lang="cs-CZ" sz="1000" dirty="0"/>
              <a:t> svatopluk.png.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6. 2007, 19:50, 12. 6. 2007, 19:50 [cit. 2012-08-22]. Dostupné z: http://cs.wikipedia.org/wiki/Soubor:Great_moravia_svatopluk.png </a:t>
            </a:r>
            <a:endParaRPr lang="cs-CZ" sz="1000" dirty="0" smtClean="0"/>
          </a:p>
          <a:p>
            <a:r>
              <a:rPr lang="cs-CZ" sz="1000" dirty="0" err="1"/>
              <a:t>Soubor:Bascanska</a:t>
            </a:r>
            <a:r>
              <a:rPr lang="cs-CZ" sz="1000" dirty="0"/>
              <a:t> ploca.jpg.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29. 9. 2005, 15:34 Náhled verze z 29. 9. 2005, 15:, 29. 9. 2005, 15:38 [cit. 2012-08-22]. Dostupné z: http://cs.wikipedia.org/wiki/Soubor:Bascanska_ploca.jpg </a:t>
            </a:r>
            <a:endParaRPr lang="cs-CZ" sz="1000" dirty="0" smtClean="0"/>
          </a:p>
          <a:p>
            <a:r>
              <a:rPr lang="cs-CZ" sz="1000" dirty="0" err="1"/>
              <a:t>Soubor:Kostolec-hradisko.jpg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6. 2005, 21:03 Náhled verze z 12. 6. 2005, 21:, 17. 6. 2007, 12:39 Náhled verze z 17. 6. 2007, 12:39 [cit. 2012-08-22]. Dostupné z: http://cs.wikipedia.org/wiki/Soubor:Kostolec-hradisko.jpg </a:t>
            </a:r>
            <a:endParaRPr lang="cs-CZ" sz="1000" dirty="0" smtClean="0"/>
          </a:p>
          <a:p>
            <a:r>
              <a:rPr lang="cs-CZ" sz="1000" dirty="0" err="1"/>
              <a:t>Soubor:Cyril</a:t>
            </a:r>
            <a:r>
              <a:rPr lang="cs-CZ" sz="1000" dirty="0"/>
              <a:t> and Methodius.jpg Skočit na: Navigace, Hledání.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2. 1. 2006, 17:45 [cit. 2012-08-22]. Dostupné z: http://cs.wikipedia.org/wiki/Soubor:Cyril_and_Methodius.jpg </a:t>
            </a:r>
            <a:endParaRPr lang="cs-CZ" sz="1000" dirty="0" smtClean="0"/>
          </a:p>
          <a:p>
            <a:r>
              <a:rPr lang="cs-CZ" sz="1000" dirty="0" err="1"/>
              <a:t>Soubor:Přemyslovci</a:t>
            </a:r>
            <a:r>
              <a:rPr lang="cs-CZ" sz="1000" dirty="0"/>
              <a:t> </a:t>
            </a:r>
            <a:r>
              <a:rPr lang="cs-CZ" sz="1000" dirty="0" err="1"/>
              <a:t>erb.svg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15. 3. 2011, 16:39 [cit. 2012-08-22]. Dostupné z: http://cs.wikipedia.org/wiki/Soubor:P%C5%99emyslovci_erb.svg </a:t>
            </a:r>
            <a:endParaRPr lang="cs-CZ" sz="1000" dirty="0" smtClean="0"/>
          </a:p>
          <a:p>
            <a:r>
              <a:rPr lang="cs-CZ" sz="1000" dirty="0" err="1"/>
              <a:t>Soubor:Svaty</a:t>
            </a:r>
            <a:r>
              <a:rPr lang="cs-CZ" sz="1000" dirty="0"/>
              <a:t> </a:t>
            </a:r>
            <a:r>
              <a:rPr lang="cs-CZ" sz="1000" dirty="0" err="1"/>
              <a:t>Vaclav</a:t>
            </a:r>
            <a:r>
              <a:rPr lang="cs-CZ" sz="1000" dirty="0"/>
              <a:t> a Svata Ludmila - </a:t>
            </a:r>
            <a:r>
              <a:rPr lang="cs-CZ" sz="1000" dirty="0" err="1"/>
              <a:t>glass</a:t>
            </a:r>
            <a:r>
              <a:rPr lang="cs-CZ" sz="1000" dirty="0"/>
              <a:t> window.jpg.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9. 2006, 19:01 [cit. 2012-08-22]. Dostupné z: </a:t>
            </a:r>
            <a:r>
              <a:rPr lang="cs-CZ" sz="1000" dirty="0">
                <a:hlinkClick r:id="rId2"/>
              </a:rPr>
              <a:t>http://cs.wikipedia.org/wiki/Soubor:Svaty_Vaclav_a_Svata_Ludmila_-_</a:t>
            </a:r>
            <a:r>
              <a:rPr lang="cs-CZ" sz="1000" dirty="0" smtClean="0">
                <a:hlinkClick r:id="rId2"/>
              </a:rPr>
              <a:t>glass_window.jpg</a:t>
            </a:r>
            <a:endParaRPr lang="cs-CZ" sz="1000" dirty="0" smtClean="0"/>
          </a:p>
          <a:p>
            <a:r>
              <a:rPr lang="cs-CZ" sz="1000" dirty="0" err="1"/>
              <a:t>Soubor:Adalbert</a:t>
            </a:r>
            <a:r>
              <a:rPr lang="cs-CZ" sz="1000" dirty="0"/>
              <a:t> </a:t>
            </a:r>
            <a:r>
              <a:rPr lang="cs-CZ" sz="1000" dirty="0" err="1"/>
              <a:t>of</a:t>
            </a:r>
            <a:r>
              <a:rPr lang="cs-CZ" sz="1000" dirty="0"/>
              <a:t> Prague.jpg.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1. 2. 2006, 00:05 Náhled verze z 1. 2. 2006, 00:05 [cit. 2012-08-22]. Dostupné z: http://cs.wikipedia.org/wiki/Soubor:Adalbert_of_Prague.jpg </a:t>
            </a:r>
            <a:endParaRPr lang="cs-CZ" sz="1000" dirty="0" smtClean="0"/>
          </a:p>
          <a:p>
            <a:r>
              <a:rPr lang="cs-CZ" sz="1000" dirty="0" err="1"/>
              <a:t>Soubor:Cosmas-Chronica</a:t>
            </a:r>
            <a:r>
              <a:rPr lang="cs-CZ" sz="1000" dirty="0"/>
              <a:t> Boemorum.jpg.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20. 5. 2007, 20:44 Náhled verze z 20. 5. 2007, 20: [cit. 2012-08-22]. Dostupné z: http://cs.wikipedia.org/wiki/Soubor:Cosmas-Chronica_Boemorum.jpg </a:t>
            </a:r>
            <a:endParaRPr lang="cs-CZ" sz="1000" dirty="0" smtClean="0"/>
          </a:p>
          <a:p>
            <a:r>
              <a:rPr lang="cs-CZ" sz="1000" dirty="0" err="1"/>
              <a:t>Soubor:RotundaRip.jpg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15. 6. 2010, 12:27 Náhled verze z 15. 6. 2010, 12: [cit. 2012-08-22]. Dostupné z: http://cs.wikipedia.org/wiki/Soubor:RotundaRip.jpg </a:t>
            </a:r>
            <a:endParaRPr lang="cs-CZ" sz="1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004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11">
      <a:dk1>
        <a:srgbClr val="FFC000"/>
      </a:dk1>
      <a:lt1>
        <a:srgbClr val="FFB279"/>
      </a:lt1>
      <a:dk2>
        <a:srgbClr val="7F7F00"/>
      </a:dk2>
      <a:lt2>
        <a:srgbClr val="BF90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150</TotalTime>
  <Words>970</Words>
  <Application>Microsoft Office PowerPoint</Application>
  <PresentationFormat>Předvádění na obrazovce (4:3)</PresentationFormat>
  <Paragraphs>98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Prezentace aplikace PowerPoint</vt:lpstr>
      <vt:lpstr>ANOTACE</vt:lpstr>
      <vt:lpstr>DĚJINY 1. DÍL SLOVANÉ –  PŘEMYSLOVSKÁ KNÍŽATA</vt:lpstr>
      <vt:lpstr>SLOVANÉ</vt:lpstr>
      <vt:lpstr>Prezentace aplikace PowerPoint</vt:lpstr>
      <vt:lpstr>SÁMOVA ŘÍŠE</vt:lpstr>
      <vt:lpstr>Prezentace aplikace PowerPoint</vt:lpstr>
      <vt:lpstr>VELKOMORAVSKÁ ŘÍŠE</vt:lpstr>
      <vt:lpstr>Prezentace aplikace PowerPoint</vt:lpstr>
      <vt:lpstr>NÁBOŽENSTVÍ</vt:lpstr>
      <vt:lpstr>Prezentace aplikace PowerPoint</vt:lpstr>
      <vt:lpstr>PŘEMYSLOVCI - KNÍŽATA</vt:lpstr>
      <vt:lpstr>Sv. Václav</vt:lpstr>
      <vt:lpstr>sv. Vojtěch</vt:lpstr>
      <vt:lpstr>KOSMAS</vt:lpstr>
      <vt:lpstr>ROMÁNSKÝ SLOH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16</cp:revision>
  <dcterms:created xsi:type="dcterms:W3CDTF">2012-08-22T10:24:53Z</dcterms:created>
  <dcterms:modified xsi:type="dcterms:W3CDTF">2013-12-12T19:40:01Z</dcterms:modified>
</cp:coreProperties>
</file>