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4" r:id="rId14"/>
    <p:sldId id="275" r:id="rId15"/>
    <p:sldId id="276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4EDD288-739A-4D8F-BC57-1D2983691C1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0164C4E3-D13A-4AF5-BD7F-A46D7145B59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vJakub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926826"/>
              </p:ext>
            </p:extLst>
          </p:nvPr>
        </p:nvGraphicFramePr>
        <p:xfrm>
          <a:off x="1115616" y="3140968"/>
          <a:ext cx="7056784" cy="32054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12005"/>
                <a:gridCol w="5344779"/>
              </a:tblGrid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Mgr. Petra Pláničková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4751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VY_32_INOVACE_1183_DĚJINY</a:t>
                      </a:r>
                      <a:r>
                        <a:rPr lang="cs-CZ" sz="1400" baseline="0" dirty="0" smtClean="0">
                          <a:effectLst/>
                        </a:rPr>
                        <a:t> 2. DÍL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PŘEMYSL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OTAKAR I.,  ANEŽKA ČESKÁ, PŘEMYSL OTAKAR II.,  POSLEDNÍ PŘEMYSLOVCI, SLOH GOTIKA,  JAN LUCEMBURSKÝ, 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KAREL IV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67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2718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179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Prezentace je vytvořena pro žáky 5. tříd jako opakování dějin v období od přemyslovských králů až do vlády Karla IV. V hodinách </a:t>
            </a:r>
            <a:r>
              <a:rPr lang="cs-CZ" sz="3200" b="1" dirty="0" err="1" smtClean="0">
                <a:solidFill>
                  <a:schemeClr val="accent5">
                    <a:lumMod val="50000"/>
                  </a:schemeClr>
                </a:solidFill>
              </a:rPr>
              <a:t>ČaS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– vlastivěda.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843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594089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DĚJINY II. DÍL</a:t>
            </a:r>
            <a:br>
              <a:rPr lang="cs-CZ" sz="6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PŘEMYSLOVŠTÍ KRÁLOVÉ – LUCEMBURKOVÉ</a:t>
            </a:r>
            <a:br>
              <a:rPr lang="cs-CZ" sz="66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66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3301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27984" y="1772816"/>
            <a:ext cx="4258816" cy="4716016"/>
          </a:xfrm>
        </p:spPr>
        <p:txBody>
          <a:bodyPr>
            <a:normAutofit lnSpcReduction="10000"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Získává dědičný královský titul.</a:t>
            </a: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Zlatá bula sicilská</a:t>
            </a: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Osidlování oblastí, mýcení lesů</a:t>
            </a: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skutečná města.</a:t>
            </a:r>
          </a:p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syn Václav I. </a:t>
            </a:r>
            <a:r>
              <a:rPr lang="cs-CZ" sz="32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všem pokračuje.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OTAKAR I.</a:t>
            </a:r>
            <a:endParaRPr lang="cs-CZ" sz="48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P&amp;rcaron;emysl&amp;uring;v náhrobek od Petra Parlé&amp;rcaron;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716" y="1988840"/>
            <a:ext cx="3088916" cy="399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121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9/9d/Golden_Bull_of_Sicily.jpg/300px-Golden_Bull_of_Sicil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328" y="463398"/>
            <a:ext cx="4104456" cy="5814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4/4c/POIpecet1223.jpg/220px-POIpecet122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772" y="898067"/>
            <a:ext cx="4042777" cy="435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33128" y="519724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ZLATÁ BULA SICILSKÁ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88024" y="5445224"/>
            <a:ext cx="39255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PEČEŤ PŘEMYSLA OTAKARA I. Z ROKU 1223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5763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844824"/>
            <a:ext cx="4248472" cy="4572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Dcera Otakara I.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Vzdala se majetku.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Starala se o chudé a nemocné.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Nechala vystavit klášter se špitálem.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Prohlášena za svatou.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ANEŽKA ČESKÁ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{{{název}}}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528392" cy="4889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1594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08970"/>
            <a:ext cx="6264696" cy="42484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Nejmocnější král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Železný a zlatý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Objeveny bohaté žíly stříbrné rudy.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Získal nová území.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Zahynul v bitvě na Moravském poli.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16632"/>
            <a:ext cx="5711452" cy="208823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</a:t>
            </a:r>
            <a:b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OTAKAR II.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Otakarek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4030"/>
            <a:ext cx="2425452" cy="62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11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6/60/D%C3%BCrnkrut_feld.jpg/220px-D%C3%BCrnkrut_fel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40" y="764704"/>
            <a:ext cx="3024336" cy="4550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e/ef/Bohemia-ottokar2.jpg/170px-Bohemia-ottokar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20888"/>
            <a:ext cx="4342777" cy="360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016" y="5314955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POMNÍK NA MORAVSKÉM POLI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68552" y="1628800"/>
            <a:ext cx="36753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OVLÁDANÉ PŘEMYSLEM OTAKAREM II.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16347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524000"/>
            <a:ext cx="8424936" cy="48573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II. po smrti svého otce pouze sedmiletý – poručník Ota Braniborský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II. vězněn.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Získal polskou a uherskou korunu.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Zavedl pražské groše.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III. 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eměl dost sil uhájit 3 koruny.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Cestou do Polska v Olomouci zavražděn.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Přemyslovci vymírají po meči.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52400"/>
            <a:ext cx="8712968" cy="1219200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PŘEMYSLOVCI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9567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oubor:WenceslausIImap-c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32656"/>
            <a:ext cx="5974380" cy="606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48064" y="305896"/>
            <a:ext cx="38164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   </a:t>
            </a:r>
            <a:r>
              <a:rPr lang="cs-CZ" b="1" dirty="0" smtClean="0">
                <a:solidFill>
                  <a:schemeClr val="bg1"/>
                </a:solidFill>
                <a:effectLst/>
              </a:rPr>
              <a:t>České království - růžová</a:t>
            </a:r>
          </a:p>
          <a:p>
            <a:r>
              <a:rPr lang="cs-CZ" b="1" dirty="0" smtClean="0">
                <a:solidFill>
                  <a:schemeClr val="bg1"/>
                </a:solidFill>
                <a:effectLst/>
              </a:rPr>
              <a:t>   Polské království - žlutá</a:t>
            </a:r>
          </a:p>
          <a:p>
            <a:r>
              <a:rPr lang="cs-CZ" b="1" dirty="0" smtClean="0">
                <a:solidFill>
                  <a:schemeClr val="bg1"/>
                </a:solidFill>
                <a:effectLst/>
              </a:rPr>
              <a:t>   Pravděpodobný rozsah moci  </a:t>
            </a:r>
          </a:p>
          <a:p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  <a:effectLst/>
              </a:rPr>
              <a:t> Václava III. v Uhrách - zelená</a:t>
            </a:r>
          </a:p>
          <a:p>
            <a:r>
              <a:rPr lang="cs-CZ" b="1" dirty="0" smtClean="0">
                <a:solidFill>
                  <a:schemeClr val="bg1"/>
                </a:solidFill>
                <a:effectLst/>
              </a:rPr>
              <a:t>   Země v lenní závislosti - fialová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518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63888" y="1524000"/>
            <a:ext cx="5400600" cy="48573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Vzal si poslední Přemyslovnu - Elišku.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 cizinec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Nerozuměl zemi ani lidem.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Čech bral pouze peníze.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Zemřel v bitvě u Kresčaku.</a:t>
            </a:r>
          </a:p>
          <a:p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LUCEMBURSKÝ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Honzik v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2488671" cy="3733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03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484784"/>
            <a:ext cx="4824536" cy="486003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Vychováván na francouzském dvoře.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Vnesl do země klid.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Pozvedl slávu Prahy.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Nechal vybudovat nové stavby.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Zajistil lidem mír.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Otec vlasti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IV.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4" name="Picture 2" descr="Charles IV-John Ocko votive picture-fragmen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44824"/>
            <a:ext cx="2874455" cy="4196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0076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4618856" cy="514536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Navazuje na sloh románský.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lomený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Přiblížení k Bohu, vnitřní klenby, zdobení věžičky, chrliče, rozety (kruhová zdobená okna)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- GOTIKA</a:t>
            </a:r>
            <a:endParaRPr lang="cs-CZ" sz="54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2" name="Picture 2" descr="http://upload.wikimedia.org/wikipedia/commons/thumb/5/59/Katedrala_svateho_Vita_pruceli.jpg/220px-Katedrala_svateho_Vita_prucel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664" y="1628800"/>
            <a:ext cx="3312368" cy="4516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63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thumb/8/82/SvJakub6.jpg/220px-SvJakub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0968"/>
            <a:ext cx="4608512" cy="345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http://upload.wikimedia.org/wikipedia/commons/thumb/7/79/Paris.notre.dame.750pix.jpg/220px-Paris.notre.dame.750pix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228" y="472480"/>
            <a:ext cx="4968552" cy="350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57276" y="764704"/>
            <a:ext cx="31006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Notre-Dame v Paříži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3968" y="4437112"/>
            <a:ext cx="2520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Lomené oblouky kostel sv. Jakuba v Brně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345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thumb/3/31/Burgkarlstein02.jpg/190px-Burgkarlstein0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27584"/>
            <a:ext cx="3312368" cy="3207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Zámek Hluboká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955" y="2934766"/>
            <a:ext cx="3977173" cy="276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21904" y="961157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 - KARLŠTEJN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64217" y="234888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ZÁMEK - HLUBOKÁ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6848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976664"/>
          </a:xfrm>
        </p:spPr>
        <p:txBody>
          <a:bodyPr>
            <a:normAutofit/>
          </a:bodyPr>
          <a:lstStyle/>
          <a:p>
            <a:r>
              <a:rPr lang="cs-CZ" sz="1000" dirty="0" err="1"/>
              <a:t>Soubor:PremyslOtakarI</a:t>
            </a:r>
            <a:r>
              <a:rPr lang="cs-CZ" sz="1000" dirty="0"/>
              <a:t> Parleruvnahrobek.jpg.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4. 2008, 22:02, 16. 5. 2010, 20:34 Náhled verze z 16. 5. 2010, 20:34 [cit. 2012-08-24]. Dostupné z: http://cs.wikipedia.org/wiki/Soubor:PremyslOtakarI_Parleruvnahrobek.jpg </a:t>
            </a:r>
            <a:endParaRPr lang="cs-CZ" sz="1000" dirty="0" smtClean="0"/>
          </a:p>
          <a:p>
            <a:r>
              <a:rPr lang="cs-CZ" sz="1000" dirty="0" err="1"/>
              <a:t>Soubor:Golden</a:t>
            </a:r>
            <a:r>
              <a:rPr lang="cs-CZ" sz="1000" dirty="0"/>
              <a:t> Bull </a:t>
            </a:r>
            <a:r>
              <a:rPr lang="cs-CZ" sz="1000" dirty="0" err="1"/>
              <a:t>of</a:t>
            </a:r>
            <a:r>
              <a:rPr lang="cs-CZ" sz="1000" dirty="0"/>
              <a:t> Sicily.jpg.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25. 2. 2008, 15:44 Náhled verze z 25. 2. 2008, 15: [cit. 2012-08-24]. Dostupné z: http://cs.wikipedia.org/wiki/Soubor:Golden_Bull_of_Sicily.jpg </a:t>
            </a:r>
            <a:endParaRPr lang="cs-CZ" sz="1000" dirty="0" smtClean="0"/>
          </a:p>
          <a:p>
            <a:r>
              <a:rPr lang="cs-CZ" sz="1000" dirty="0"/>
              <a:t>Soubor:POIpecet1223.jpg Skočit na: Navigace, Hledání.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26. 4. 2008, 22:26 [cit. 2012-08-24]. Dostupné z: http://cs.wikipedia.org/wiki/Soubor:POIpecet1223.jpg </a:t>
            </a:r>
            <a:endParaRPr lang="cs-CZ" sz="1000" dirty="0" smtClean="0"/>
          </a:p>
          <a:p>
            <a:r>
              <a:rPr lang="en-US" sz="1000" dirty="0" err="1"/>
              <a:t>Soubor:St</a:t>
            </a:r>
            <a:r>
              <a:rPr lang="en-US" sz="1000" dirty="0"/>
              <a:t> Agnes tending the sick.jpg. In: </a:t>
            </a:r>
            <a:r>
              <a:rPr lang="en-US" sz="1000" i="1" dirty="0"/>
              <a:t>Wikipedia</a:t>
            </a:r>
            <a:r>
              <a:rPr lang="en-US" sz="1000" dirty="0"/>
              <a:t>: </a:t>
            </a:r>
            <a:r>
              <a:rPr lang="en-US" sz="1000" i="1" dirty="0"/>
              <a:t>the free encyclopedia</a:t>
            </a:r>
            <a:r>
              <a:rPr lang="en-US" sz="1000" dirty="0"/>
              <a:t> [online]. San Francisco (CA): Wikimedia Foundation, 8. 3. 2007, 11:38 [cit. 2012-08-24]. </a:t>
            </a:r>
            <a:r>
              <a:rPr lang="en-US" sz="1000" dirty="0" err="1"/>
              <a:t>Dostupné</a:t>
            </a:r>
            <a:r>
              <a:rPr lang="en-US" sz="1000" dirty="0"/>
              <a:t> z: http://cs.wikipedia.org/wiki/Soubor:St_Agnes_tending_the_sick.jpg </a:t>
            </a:r>
            <a:endParaRPr lang="cs-CZ" sz="1000" dirty="0" smtClean="0"/>
          </a:p>
          <a:p>
            <a:r>
              <a:rPr lang="cs-CZ" sz="1000" dirty="0"/>
              <a:t>Soubor:Otakarek2.jpg.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12. 8. 2009, 18:53 [cit. 2012-08-24]. Dostupné z: http://cs.wikipedia.org/wiki/Soubor:Otakarek2.jpg </a:t>
            </a:r>
            <a:endParaRPr lang="cs-CZ" sz="1000" dirty="0" smtClean="0"/>
          </a:p>
          <a:p>
            <a:r>
              <a:rPr lang="cs-CZ" sz="1000" dirty="0" err="1"/>
              <a:t>Soubor:Dürnkrut</a:t>
            </a:r>
            <a:r>
              <a:rPr lang="cs-CZ" sz="1000" dirty="0"/>
              <a:t> feld.jpg.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13. 4. 2007, 18:23, 18. 12. 2011, 01:50 [cit. 2012-08-24]. Dostupné z: http://cs.wikipedia.org/wiki/Soubor:D%C3%BCrnkrut_feld.jpg </a:t>
            </a:r>
            <a:endParaRPr lang="cs-CZ" sz="1000" dirty="0" smtClean="0"/>
          </a:p>
          <a:p>
            <a:r>
              <a:rPr lang="cs-CZ" sz="1000" dirty="0"/>
              <a:t>Soubor:Bohemia-ottokar2.jpg.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22. 5. 2012, 09:21 Náhled verze z 22. 5. 2012, 09:, 8. 8. 2012, 08:29 [cit. 2012-08-24]. Dostupné z: http://cs.wikipedia.org/wiki/Soubor:Bohemia-ottokar2.jpg </a:t>
            </a:r>
            <a:endParaRPr lang="cs-CZ" sz="1000" dirty="0" smtClean="0"/>
          </a:p>
          <a:p>
            <a:r>
              <a:rPr lang="cs-CZ" sz="1000" dirty="0" err="1"/>
              <a:t>Soubor:WenceslausIImap-cs.pn</a:t>
            </a:r>
            <a:r>
              <a:rPr lang="cs-CZ" sz="1000" dirty="0"/>
              <a:t>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17. 4. 2010, 14:51, 17. 4. 2010, 18:15 [cit. 2012-08-24]. Dostupné z: http://cs.wikipedia.org/wiki/Soubor:WenceslausIImap-cs.png </a:t>
            </a:r>
            <a:endParaRPr lang="cs-CZ" sz="1000" dirty="0" smtClean="0"/>
          </a:p>
          <a:p>
            <a:r>
              <a:rPr lang="cs-CZ" sz="1000" dirty="0" err="1"/>
              <a:t>Soubor:Katedrala</a:t>
            </a:r>
            <a:r>
              <a:rPr lang="cs-CZ" sz="1000" dirty="0"/>
              <a:t> </a:t>
            </a:r>
            <a:r>
              <a:rPr lang="cs-CZ" sz="1000" dirty="0" err="1"/>
              <a:t>svateho</a:t>
            </a:r>
            <a:r>
              <a:rPr lang="cs-CZ" sz="1000" dirty="0"/>
              <a:t> Vita pruceli.jpg.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3. 3. 2007, 14:55 Náhled verze z 3. 3. 2007, 14:55 [cit. 2012-08-24]. Dostupné z: http://cs.wikipedia.org/wiki/Soubor:Katedrala_svateho_Vita_pruceli.jpg </a:t>
            </a:r>
            <a:endParaRPr lang="cs-CZ" sz="1000" dirty="0" smtClean="0"/>
          </a:p>
          <a:p>
            <a:r>
              <a:rPr lang="cs-CZ" sz="1000" dirty="0"/>
              <a:t>Soubor:Paris.notre.dame.750pix.jpg.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19. 11. 2004, 20:57 [cit. 2012-08-24]. Dostupné z: http://cs.wikipedia.org/wiki/Soubor:Paris.notre.dame.750pix.jpg </a:t>
            </a:r>
            <a:endParaRPr lang="cs-CZ" sz="1000" dirty="0" smtClean="0"/>
          </a:p>
          <a:p>
            <a:r>
              <a:rPr lang="cs-CZ" sz="1000" dirty="0"/>
              <a:t>Soubor:SvJakub6.jpg.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10. 5. 2008, 08:34 [cit. 2012-08-24]. Dostupné z: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cs.wikipedia.org/wiki/Soubor:SvJakub6.jpg</a:t>
            </a:r>
            <a:endParaRPr lang="cs-CZ" sz="1000" dirty="0" smtClean="0"/>
          </a:p>
          <a:p>
            <a:r>
              <a:rPr lang="cs-CZ" sz="1000" dirty="0"/>
              <a:t>Soubor:Burgkarlstein02.jpg. In: .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28. 3. 2005, 14:00 [cit. 2012-08-24]. Dostupné z: http://cs.wikipedia.org/wiki/Soubor:Burgkarlstein02.jpg </a:t>
            </a:r>
            <a:endParaRPr lang="cs-CZ" sz="1000" dirty="0" smtClean="0"/>
          </a:p>
          <a:p>
            <a:r>
              <a:rPr lang="cs-CZ" sz="1000" dirty="0" err="1"/>
              <a:t>Soubor:Hluboka</a:t>
            </a:r>
            <a:r>
              <a:rPr lang="cs-CZ" sz="1000" dirty="0"/>
              <a:t> castle.jpg Skočit na: Navigace, Hledání. In: .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8. 7. 2009, 15:10 [cit. 2012-08-24]. Dostupné z: http://cs.wikipedia.org/wiki/Soubor:Hluboka_castle.jpg </a:t>
            </a:r>
            <a:endParaRPr lang="cs-CZ" sz="1000" dirty="0" smtClean="0"/>
          </a:p>
          <a:p>
            <a:r>
              <a:rPr lang="cs-CZ" sz="1000" dirty="0" err="1"/>
              <a:t>Soubor:Honzik</a:t>
            </a:r>
            <a:r>
              <a:rPr lang="cs-CZ" sz="1000" dirty="0"/>
              <a:t> vit.jpg.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23. 8. 2009, 19:26 Náhled verze z 23. 8. 2009, 19: [cit. 2012-09-11]. Dostupné z: http://cs.wikipedia.org/wiki/Soubor:Honzik_vit.jpg </a:t>
            </a:r>
            <a:endParaRPr lang="cs-CZ" sz="1000" dirty="0" smtClean="0"/>
          </a:p>
          <a:p>
            <a:r>
              <a:rPr lang="cs-CZ" sz="1000" dirty="0" err="1"/>
              <a:t>Soubor:Charles</a:t>
            </a:r>
            <a:r>
              <a:rPr lang="cs-CZ" sz="1000" dirty="0"/>
              <a:t> IV-John </a:t>
            </a:r>
            <a:r>
              <a:rPr lang="cs-CZ" sz="1000" dirty="0" err="1"/>
              <a:t>Ocko</a:t>
            </a:r>
            <a:r>
              <a:rPr lang="cs-CZ" sz="1000" dirty="0"/>
              <a:t> </a:t>
            </a:r>
            <a:r>
              <a:rPr lang="cs-CZ" sz="1000" dirty="0" err="1"/>
              <a:t>votive</a:t>
            </a:r>
            <a:r>
              <a:rPr lang="cs-CZ" sz="1000" dirty="0"/>
              <a:t> picture-fragment.jpg. In: </a:t>
            </a:r>
            <a:r>
              <a:rPr lang="cs-CZ" sz="1000" i="1" dirty="0" err="1"/>
              <a:t>Wikipedia</a:t>
            </a:r>
            <a:r>
              <a:rPr lang="cs-CZ" sz="1000" dirty="0"/>
              <a:t>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San Francisco (CA): </a:t>
            </a:r>
            <a:r>
              <a:rPr lang="cs-CZ" sz="1000" dirty="0" err="1"/>
              <a:t>Wikimedia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7. 3. 2007, 15:29 [cit. 2012-09-11]. Dostupné z: http://cs.wikipedia.org/wiki/Soubor:Charles_IV-John_Ocko_votive_picture-fragment.jpg </a:t>
            </a:r>
            <a:endParaRPr lang="cs-CZ" sz="10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5781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6">
      <a:dk1>
        <a:sysClr val="windowText" lastClr="000000"/>
      </a:dk1>
      <a:lt1>
        <a:srgbClr val="3A2E00"/>
      </a:lt1>
      <a:dk2>
        <a:srgbClr val="AC8B00"/>
      </a:dk2>
      <a:lt2>
        <a:srgbClr val="AF6F09"/>
      </a:lt2>
      <a:accent1>
        <a:srgbClr val="983DB1"/>
      </a:accent1>
      <a:accent2>
        <a:srgbClr val="FFDE61"/>
      </a:accent2>
      <a:accent3>
        <a:srgbClr val="CC0053"/>
      </a:accent3>
      <a:accent4>
        <a:srgbClr val="EA950D"/>
      </a:accent4>
      <a:accent5>
        <a:srgbClr val="660029"/>
      </a:accent5>
      <a:accent6>
        <a:srgbClr val="AF8C00"/>
      </a:accent6>
      <a:hlink>
        <a:srgbClr val="755D00"/>
      </a:hlink>
      <a:folHlink>
        <a:srgbClr val="AF6F09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113</TotalTime>
  <Words>1018</Words>
  <Application>Microsoft Office PowerPoint</Application>
  <PresentationFormat>Předvádění na obrazovce (4:3)</PresentationFormat>
  <Paragraphs>85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Papír</vt:lpstr>
      <vt:lpstr>Prezentace aplikace PowerPoint</vt:lpstr>
      <vt:lpstr>ANOTACE</vt:lpstr>
      <vt:lpstr>DĚJINY II. DÍL PŘEMYSLOVŠTÍ KRÁLOVÉ – LUCEMBURKOVÉ </vt:lpstr>
      <vt:lpstr>PŘEMYSL OTAKAR I.</vt:lpstr>
      <vt:lpstr>Prezentace aplikace PowerPoint</vt:lpstr>
      <vt:lpstr>ANEŽKA ČESKÁ</vt:lpstr>
      <vt:lpstr>PŘEMYSL  OTAKAR II.</vt:lpstr>
      <vt:lpstr>Prezentace aplikace PowerPoint</vt:lpstr>
      <vt:lpstr>POSLEDNÍ PŘEMYSLOVCI</vt:lpstr>
      <vt:lpstr>Prezentace aplikace PowerPoint</vt:lpstr>
      <vt:lpstr>JAN LUCEMBURSKÝ</vt:lpstr>
      <vt:lpstr>KAREL IV.</vt:lpstr>
      <vt:lpstr>SLOH - GOTIKA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15</cp:revision>
  <dcterms:created xsi:type="dcterms:W3CDTF">2012-08-24T15:27:43Z</dcterms:created>
  <dcterms:modified xsi:type="dcterms:W3CDTF">2013-12-12T19:43:38Z</dcterms:modified>
</cp:coreProperties>
</file>