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C0000"/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6B7D4660-5696-4AC0-900A-0CD67407E36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5BF7B1AD-AE28-4E52-87AE-C0395C9A84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Johan_amos_comenius_1592-1671.jp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BirthplaceOfJAKUherskyBrod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Komensky-Sarospatak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Opera_didactica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Naarden_kl.JPG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03162245"/>
              </p:ext>
            </p:extLst>
          </p:nvPr>
        </p:nvGraphicFramePr>
        <p:xfrm>
          <a:off x="1187624" y="3212976"/>
          <a:ext cx="6840760" cy="27363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9597"/>
                <a:gridCol w="5181163"/>
              </a:tblGrid>
              <a:tr h="6132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32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Mgr.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32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VY_32_INOVACE_1186_JAN</a:t>
                      </a:r>
                      <a:r>
                        <a:rPr lang="cs-CZ" sz="1400" baseline="0" dirty="0" smtClean="0">
                          <a:effectLst/>
                        </a:rPr>
                        <a:t> AMOS KOMENSKÝ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32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UČITEL NÁRODŮ, ŽIVOT, MYŠLENKY A DÍLO J. A . KOMENSKÉHO,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NÁPRAVA ŠKOLSTVÍ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32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5C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5C00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5C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4305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</a:t>
            </a:r>
            <a:r>
              <a:rPr lang="cs-CZ" sz="3600" b="1" dirty="0" err="1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6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vlastivěda.</a:t>
            </a:r>
          </a:p>
          <a:p>
            <a:r>
              <a:rPr lang="cs-CZ" sz="36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myšlenkami a odkazem J. A Komenského.</a:t>
            </a:r>
          </a:p>
          <a:p>
            <a:r>
              <a:rPr lang="cs-CZ" sz="36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Vypráví o životě J. A. Komenského.</a:t>
            </a:r>
          </a:p>
          <a:p>
            <a:endParaRPr lang="cs-CZ" sz="3200" b="1" dirty="0" smtClean="0">
              <a:solidFill>
                <a:srgbClr val="5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5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015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260648"/>
            <a:ext cx="5951959" cy="514461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</a:t>
            </a:r>
            <a:b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AMOS KOMENSKÝ</a:t>
            </a:r>
            <a:endParaRPr lang="cs-CZ" sz="96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Komenský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92696"/>
            <a:ext cx="2842026" cy="3220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02223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743323" y="908720"/>
            <a:ext cx="5120640" cy="5544616"/>
          </a:xfrm>
        </p:spPr>
        <p:txBody>
          <a:bodyPr>
            <a:normAutofit/>
          </a:bodyPr>
          <a:lstStyle/>
          <a:p>
            <a:pPr marL="457200" indent="-457200" algn="ctr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biskup jednoty bratrské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 z největších českých myslitelů, filozofů a spisovatelů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Zakladatel moderní pedagogiky</a:t>
            </a:r>
            <a:endParaRPr lang="cs-CZ" sz="3600" b="1" dirty="0">
              <a:solidFill>
                <a:srgbClr val="5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0868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88640"/>
            <a:ext cx="7056784" cy="1538809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J. A. KOMENSKÉHO</a:t>
            </a:r>
            <a:endParaRPr lang="cs-CZ" sz="54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Podnadpis 1"/>
          <p:cNvSpPr>
            <a:spLocks noGrp="1"/>
          </p:cNvSpPr>
          <p:nvPr>
            <p:ph sz="quarter" idx="13"/>
          </p:nvPr>
        </p:nvSpPr>
        <p:spPr>
          <a:xfrm>
            <a:off x="179512" y="1920240"/>
            <a:ext cx="4392488" cy="4937760"/>
          </a:xfrm>
        </p:spPr>
        <p:txBody>
          <a:bodyPr>
            <a:normAutofit/>
          </a:bodyPr>
          <a:lstStyle/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Místo narození není známo </a:t>
            </a: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(Uherský </a:t>
            </a: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Brod).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Brzy přišel o rodiče a sestry, starala se o něj jeho teta.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Studoval gymnázium v Přerově a vysokou školu v </a:t>
            </a:r>
            <a:r>
              <a:rPr lang="cs-CZ" sz="3200" b="1" dirty="0" err="1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Herbornu</a:t>
            </a: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rgbClr val="5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f/fd/BirthplaceOfJAKUherskyBrod.JPG/220px-BirthplaceOfJAKUherskyBro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88840"/>
            <a:ext cx="3981242" cy="2985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5157192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effectLst/>
              </a:rPr>
              <a:t>Možné rodiště Komenského v Uherském Brodě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95482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563888" y="260648"/>
            <a:ext cx="5472608" cy="6336704"/>
          </a:xfrm>
        </p:spPr>
        <p:txBody>
          <a:bodyPr>
            <a:normAutofit/>
          </a:bodyPr>
          <a:lstStyle/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Stal se učitelem ve Fulneku na Moravě.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bitvě na Bílé hoře se jako nekatolík ukrýval. 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Musel opustit vlast.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Odešel do polského Lešna – začal psát učebnice.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velkém požáru mu  vše shořelo </a:t>
            </a: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(Slovník </a:t>
            </a: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českého jazyka, sepisoval 20 let).</a:t>
            </a:r>
            <a:endParaRPr lang="cs-CZ" sz="3200" b="1" dirty="0">
              <a:solidFill>
                <a:srgbClr val="5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7786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6456015" cy="1066801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MYŠLENKY</a:t>
            </a:r>
            <a:endParaRPr lang="cs-CZ" sz="54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556792"/>
            <a:ext cx="4657720" cy="500976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Zlepšit výchovu dětí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(ovládnout sebe)</a:t>
            </a:r>
          </a:p>
          <a:p>
            <a:pPr algn="ctr"/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Lépe na školách vyučovat</a:t>
            </a:r>
          </a:p>
          <a:p>
            <a:pPr algn="ctr"/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 hrou</a:t>
            </a:r>
          </a:p>
          <a:p>
            <a:pPr algn="ctr"/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Neučit se vše zpaměti, ale věcem porozumět</a:t>
            </a:r>
          </a:p>
          <a:p>
            <a:pPr algn="ctr"/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Důležitost názorných ukázek a obrázků</a:t>
            </a:r>
          </a:p>
          <a:p>
            <a:pPr algn="ctr"/>
            <a:endParaRPr lang="cs-CZ" sz="3200" b="1" dirty="0">
              <a:solidFill>
                <a:srgbClr val="5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8/82/Komensky-Sarospatak.jpg/220px-Komensky-Sarospata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16832"/>
            <a:ext cx="2623559" cy="3577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2981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743323" y="1916832"/>
            <a:ext cx="5120640" cy="4536504"/>
          </a:xfrm>
        </p:spPr>
        <p:txBody>
          <a:bodyPr>
            <a:normAutofit/>
          </a:bodyPr>
          <a:lstStyle/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Svá díla psal česky, latinsky a německy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Pedagogické spisy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Vytvořil velkou spoustu obrázkových učebnic.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je ORBIS PICTUS (Svět v obrazech)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779912" y="476672"/>
            <a:ext cx="5120640" cy="1156704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KNIH</a:t>
            </a:r>
            <a:endParaRPr lang="cs-CZ" sz="54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16518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590178"/>
            <a:ext cx="4513704" cy="496855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ho proslavila po celé Evropě.</a:t>
            </a:r>
          </a:p>
          <a:p>
            <a:pPr algn="ctr"/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několika zemích pomáhal při nápravě školství.</a:t>
            </a:r>
          </a:p>
          <a:p>
            <a:pPr algn="ctr"/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zván na královské dvory.</a:t>
            </a:r>
          </a:p>
          <a:p>
            <a:pPr algn="ctr"/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Dopisoval si s mnoha učenci.</a:t>
            </a:r>
          </a:p>
          <a:p>
            <a:pPr marL="0" indent="0">
              <a:buNone/>
            </a:pPr>
            <a:endParaRPr lang="cs-CZ" sz="3200" b="1" dirty="0">
              <a:solidFill>
                <a:srgbClr val="5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1" y="228600"/>
            <a:ext cx="6840761" cy="1066801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UČITEL NÁRODŮ</a:t>
            </a:r>
            <a:endParaRPr lang="cs-CZ" sz="54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8/8c/Opera_didactica.jpg/220px-Opera_didactic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88840"/>
            <a:ext cx="2592288" cy="417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5774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779912" y="188640"/>
            <a:ext cx="5120640" cy="3964564"/>
          </a:xfrm>
        </p:spPr>
        <p:txBody>
          <a:bodyPr>
            <a:normAutofit lnSpcReduction="10000"/>
          </a:bodyPr>
          <a:lstStyle/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Domů se však vrátit stále nemohl.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Mohl pobývat pouze v nekatolické Evropě.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svého života trávil u přátel v Nizozemí.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5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Tam je také pochován.</a:t>
            </a:r>
            <a:endParaRPr lang="cs-CZ" sz="3200" b="1" dirty="0">
              <a:solidFill>
                <a:srgbClr val="5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Naarden k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85585"/>
            <a:ext cx="3220066" cy="242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41710" y="551723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Naarden</a:t>
            </a:r>
          </a:p>
        </p:txBody>
      </p:sp>
    </p:spTree>
    <p:extLst>
      <p:ext uri="{BB962C8B-B14F-4D97-AF65-F5344CB8AC3E}">
        <p14:creationId xmlns:p14="http://schemas.microsoft.com/office/powerpoint/2010/main" xmlns="" val="403540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000" dirty="0" err="1"/>
              <a:t>Soubor:Johan</a:t>
            </a:r>
            <a:r>
              <a:rPr lang="cs-CZ" sz="1000" dirty="0"/>
              <a:t> </a:t>
            </a:r>
            <a:r>
              <a:rPr lang="cs-CZ" sz="1000" dirty="0" err="1"/>
              <a:t>amos</a:t>
            </a:r>
            <a:r>
              <a:rPr lang="cs-CZ" sz="1000" dirty="0"/>
              <a:t> </a:t>
            </a:r>
            <a:r>
              <a:rPr lang="cs-CZ" sz="1000" dirty="0" err="1"/>
              <a:t>comenius</a:t>
            </a:r>
            <a:r>
              <a:rPr lang="cs-CZ" sz="1000" dirty="0"/>
              <a:t> 1592-1671.jpg.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1. 12. 2006, 11:47 Náhled verze z 1. 12. 2006, 11: [cit. 2012-11-19]. Dostupné z: http://cs.wikipedia.org/wiki/Soubor:Johan_amos_comenius_1592-1671.jpg </a:t>
            </a:r>
            <a:endParaRPr lang="cs-CZ" sz="1000" dirty="0" smtClean="0"/>
          </a:p>
          <a:p>
            <a:r>
              <a:rPr lang="cs-CZ" sz="1000" dirty="0" err="1"/>
              <a:t>Soubor:BirthplaceOfJAKUherskyBrod.JPG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3. 5. 2007, 13:39 [cit. 2012-11-19]. Dostupné z: http://cs.wikipedia.org/wiki/Soubor:BirthplaceOfJAKUherskyBrod.JPG </a:t>
            </a:r>
            <a:endParaRPr lang="cs-CZ" sz="1000" dirty="0" smtClean="0"/>
          </a:p>
          <a:p>
            <a:r>
              <a:rPr lang="cs-CZ" sz="1000" dirty="0" err="1"/>
              <a:t>Soubor:Komensky-Sarospatak.jpg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30. 7. 2009, 16:06 [cit. 2012-11-19]. Dostupné z: http://cs.wikipedia.org/wiki/Soubor:Komensky-Sarospatak.jpg </a:t>
            </a:r>
            <a:endParaRPr lang="cs-CZ" sz="1000" dirty="0" smtClean="0"/>
          </a:p>
          <a:p>
            <a:r>
              <a:rPr lang="cs-CZ" sz="1000" dirty="0" err="1"/>
              <a:t>Soubor:Opera</a:t>
            </a:r>
            <a:r>
              <a:rPr lang="cs-CZ" sz="1000" dirty="0"/>
              <a:t> didactica.jpg.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26. 1. 2009, 11:05 [cit. 2012-11-19]. Dostupné z: http://cs.wikipedia.org/wiki/Soubor:Opera_didactica.jpg </a:t>
            </a:r>
            <a:endParaRPr lang="cs-CZ" sz="1000" dirty="0" smtClean="0"/>
          </a:p>
          <a:p>
            <a:r>
              <a:rPr lang="cs-CZ" sz="1000" dirty="0" err="1"/>
              <a:t>Soubor:Naarden</a:t>
            </a:r>
            <a:r>
              <a:rPr lang="cs-CZ" sz="1000" dirty="0"/>
              <a:t> kl.JPG.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11. 12. 2005, 22:53, 26. 8. 2010, 00:25 Náhled verze z 26. 8. 2010, 00:25 [cit. 2012-11-19]. Dostupné z: http://cs.wikipedia.org/wiki/Soubor:Naarden_kl.JPG </a:t>
            </a:r>
          </a:p>
        </p:txBody>
      </p:sp>
    </p:spTree>
    <p:extLst>
      <p:ext uri="{BB962C8B-B14F-4D97-AF65-F5344CB8AC3E}">
        <p14:creationId xmlns:p14="http://schemas.microsoft.com/office/powerpoint/2010/main" xmlns="" val="307071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82</TotalTime>
  <Words>515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Soho</vt:lpstr>
      <vt:lpstr>Snímek 1</vt:lpstr>
      <vt:lpstr>ANOTACE</vt:lpstr>
      <vt:lpstr>JAN  AMOS KOMENSKÝ</vt:lpstr>
      <vt:lpstr>Snímek 4</vt:lpstr>
      <vt:lpstr>ŽIVOT J. A. KOMENSKÉHO</vt:lpstr>
      <vt:lpstr>Snímek 6</vt:lpstr>
      <vt:lpstr>JEHO MYŠLENKY</vt:lpstr>
      <vt:lpstr>TVORBA KNIH</vt:lpstr>
      <vt:lpstr>UČITEL NÁRODŮ</vt:lpstr>
      <vt:lpstr>Snímek 10</vt:lpstr>
      <vt:lpstr>POUŽITÉ ZDROJE</vt:lpstr>
    </vt:vector>
  </TitlesOfParts>
  <Company>Podbořany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14</cp:revision>
  <dcterms:created xsi:type="dcterms:W3CDTF">2012-10-11T06:13:33Z</dcterms:created>
  <dcterms:modified xsi:type="dcterms:W3CDTF">2013-12-13T08:08:12Z</dcterms:modified>
</cp:coreProperties>
</file>