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5" r:id="rId11"/>
    <p:sldId id="264" r:id="rId12"/>
    <p:sldId id="266" r:id="rId13"/>
    <p:sldId id="273" r:id="rId14"/>
    <p:sldId id="267" r:id="rId15"/>
    <p:sldId id="269" r:id="rId16"/>
    <p:sldId id="270" r:id="rId17"/>
    <p:sldId id="272" r:id="rId18"/>
    <p:sldId id="271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59FB692E-8626-495E-B203-CFCBE8A502E6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574DB692-CD24-4F7F-9D55-9CA8D1C621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HematitaEZ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%C5%A0ev%C4%8D%C3%ADnsk%C3%BD_d%C5%AFl_(celkov%C3%BD_pohled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Mine_Michal_in_Ostrava_-_Czech_republic_-_01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Magnetit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Iron_electrolytic_and_1cm3_cub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Eisen_1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Castingiron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s.wikipedia.org/wiki/Soubor:Melted_raw-iron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hyperlink" Target="http://cs.wikipedia.org/wiki/Soubor:Alto_horno_antiguo_Sestao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cs.wikipedia.org/wiki/Soubor:VysokePece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hyperlink" Target="http://cs.wikipedia.org/wiki/Soubor:20050124_Vitkovice_blast_furnace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hyperlink" Target="http://cs.wikipedia.org/wiki/Soubor:Ressort_de_traction_%C3%A0_spires_jointiv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ieve.jpg" TargetMode="External"/><Relationship Id="rId5" Type="http://schemas.openxmlformats.org/officeDocument/2006/relationships/image" Target="../media/image23.jpeg"/><Relationship Id="rId4" Type="http://schemas.openxmlformats.org/officeDocument/2006/relationships/hyperlink" Target="http://cs.wikipedia.org/wiki/Soubor:Wallpaper_group-p2-4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cs.wikipedia.org/wiki/Soubor:Steel_wire_rope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://cs.wikipedia.org/wiki/Soubor:Blechprodukte1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hyperlink" Target="http://cs.wikipedia.org/wiki/Soubor:%C5%A0koda_Joyster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://cs.wikipedia.org/wiki/Soubor:Or_Venezuela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cs.wikipedia.org/wiki/Soubor:Prague_Inka_Gold_exhibition_27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hyperlink" Target="http://cs.wikipedia.org/wiki/Soubor:Zlato_2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cs.wikipedia.org/wiki/Soubor:Silver_crysta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hyperlink" Target="http://cs.wikipedia.org/wiki/Soubor:1000oz.silver.bullion.bar.underneath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ron_electrolytic_and_1cm3_cube.jpg" TargetMode="External"/><Relationship Id="rId2" Type="http://schemas.openxmlformats.org/officeDocument/2006/relationships/hyperlink" Target="http://cs.wikipedia.org/wiki/Soubor:Magnetite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9652603"/>
              </p:ext>
            </p:extLst>
          </p:nvPr>
        </p:nvGraphicFramePr>
        <p:xfrm>
          <a:off x="1115616" y="2996953"/>
          <a:ext cx="7344816" cy="316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1883"/>
                <a:gridCol w="5562933"/>
              </a:tblGrid>
              <a:tr h="7100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27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Mgr.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27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VY_32_INOVACE_1187_RUDY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27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ŽELEZNÁ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RUDA,  MAGNETIT, ŽELEZO, VÝROBA ŽELEZA, DRAHÉ KOVY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0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02718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3749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. Tříd jako výkladová v hodinách </a:t>
            </a:r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přírodověda – neživá příroda.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vyjmenovat rudy – jeho druhy, výskyt a využití.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zpracování železa.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Vyjmenují drahé kovy a jejich výskyt.</a:t>
            </a:r>
            <a:endParaRPr lang="cs-CZ" sz="32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2930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2438400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RUDY</a:t>
            </a:r>
            <a:endParaRPr lang="cs-CZ" sz="96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21088"/>
            <a:ext cx="7992888" cy="140101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Některé horniny, nerosty obsahují kovy - RUDY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4515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1142256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ŽELEZNÁ RUDA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4042792" cy="3561259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Nejdůležitější ruda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Jejím tavením získáváme železo.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Jsou těžší než nerudní suroviny (stavební kámen).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 descr="http://upload.wikimedia.org/wikipedia/commons/thumb/2/2e/HematitaEZ.jpg/220px-HematitaEZ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08920"/>
            <a:ext cx="3748552" cy="1959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6056" y="5085184"/>
            <a:ext cx="3604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ŽELEZNÁ RUDA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843570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9952" y="1500808"/>
            <a:ext cx="4546848" cy="113042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DOBÝVÁNÍ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3212976"/>
            <a:ext cx="4258816" cy="26971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Jako v hornictví – hlubinným způsobem, ale častější jsou povrchové doly.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84784"/>
            <a:ext cx="2664296" cy="4141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35596" y="5721381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effectLst/>
              </a:rPr>
              <a:t>Přeprava železné rudy po železnici (</a:t>
            </a:r>
            <a:r>
              <a:rPr lang="cs-CZ" dirty="0" smtClean="0"/>
              <a:t>P</a:t>
            </a:r>
            <a:r>
              <a:rPr lang="cs-CZ" dirty="0" smtClean="0">
                <a:effectLst/>
              </a:rPr>
              <a:t>olsko)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4815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b/bf/%C5%A0ev%C4%8D%C3%ADnsk%C3%BD_d%C5%AFl_%28celkov%C3%BD_pohled%29.JPG/220px-%C5%A0ev%C4%8D%C3%ADnsk%C3%BD_d%C5%AFl_%28celkov%C3%BD_pohled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1165"/>
            <a:ext cx="3752812" cy="2814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4653136"/>
            <a:ext cx="4392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Pohled na dnes již nepoužívaný rudný důl </a:t>
            </a:r>
            <a:r>
              <a:rPr lang="cs-CZ" sz="2000" dirty="0" err="1"/>
              <a:t>Ševčín</a:t>
            </a:r>
            <a:r>
              <a:rPr lang="cs-CZ" sz="2000" dirty="0"/>
              <a:t> na Březových Horách v Příbrami</a:t>
            </a:r>
          </a:p>
          <a:p>
            <a:endParaRPr lang="cs-CZ" sz="2000" b="1" dirty="0"/>
          </a:p>
        </p:txBody>
      </p:sp>
      <p:pic>
        <p:nvPicPr>
          <p:cNvPr id="1028" name="Picture 4" descr="http://upload.wikimedia.org/wikipedia/commons/thumb/c/cb/Mine_Michal_in_Ostrava_-_Czech_republic_-_01.JPG/220px-Mine_Michal_in_Ostrava_-_Czech_republic_-_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11166"/>
            <a:ext cx="3154912" cy="4201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1203279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Těžní věž dolu Michal (</a:t>
            </a:r>
            <a:r>
              <a:rPr lang="cs-CZ" sz="2000" dirty="0" smtClean="0"/>
              <a:t>Ostrava - - Michálkovice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835667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128627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MAGNETIT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4536504" cy="370527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zván magnetovec.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největší množství železa.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složen z malých kovových zrn.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Silně magnetický</a:t>
            </a:r>
          </a:p>
          <a:p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Magnetit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40968"/>
            <a:ext cx="3559992" cy="235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1808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861759"/>
            <a:ext cx="5626968" cy="121230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ŽELEZO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2204864"/>
            <a:ext cx="4834880" cy="41449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Nelze se bez něj obejít.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 v pravěku – doba železná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Železná ruda se u nás v menší míře těžila, ale měla menší obsah železa.</a:t>
            </a:r>
          </a:p>
          <a:p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Železo">
            <a:hlinkClick r:id="rId2" tooltip="Železo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10628"/>
            <a:ext cx="2753781" cy="1717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7/71/Eisen_1.jpg/100px-Eisen_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920" y="1467911"/>
            <a:ext cx="1513092" cy="219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0516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28431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 ŽELEZA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76872"/>
            <a:ext cx="4402832" cy="41449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Zpracováním železné rudy v hutích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Taví se ve vysokých pecích.  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železárnách se vyrábí kusové železo pro další zpracování.</a:t>
            </a:r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upload.wikimedia.org/wikipedia/commons/thumb/9/9e/Castingiron.jpg/250px-Castingiro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75086"/>
            <a:ext cx="2952328" cy="393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64224" y="5980124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Odpich surového železa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902271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d/d8/Melted_raw-iron.jpg/250px-Melted_raw-iro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087" y="2777682"/>
            <a:ext cx="3096344" cy="2328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4684" y="1916832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Roztavené surové železo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0" name="Picture 4" descr="http://upload.wikimedia.org/wikipedia/commons/thumb/1/1f/Alto_horno_antiguo_Sestao.jpg/210px-Alto_horno_antiguo_Sestao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4861" y="663554"/>
            <a:ext cx="3487628" cy="4052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47260" y="5249045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Vysoká pec na výrobu surového železa - </a:t>
            </a:r>
            <a:r>
              <a:rPr lang="cs-CZ" sz="2000" dirty="0" err="1"/>
              <a:t>Sestao</a:t>
            </a:r>
            <a:r>
              <a:rPr lang="cs-CZ" sz="2000" dirty="0"/>
              <a:t>, Španělsko</a:t>
            </a:r>
          </a:p>
          <a:p>
            <a:pPr algn="ctr"/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67602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f/f4/VysokePece1.jpg/220px-VysokePece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59" y="1556792"/>
            <a:ext cx="3919701" cy="2939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3159" y="4797152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Vysoké pece Třineckých </a:t>
            </a:r>
            <a:r>
              <a:rPr lang="cs-CZ" sz="2000" dirty="0" smtClean="0"/>
              <a:t>železáren</a:t>
            </a:r>
            <a:endParaRPr lang="cs-CZ" sz="2000" dirty="0"/>
          </a:p>
        </p:txBody>
      </p:sp>
      <p:pic>
        <p:nvPicPr>
          <p:cNvPr id="2052" name="Picture 4" descr="http://upload.wikimedia.org/wikipedia/commons/thumb/d/de/20050124_Vitkovice_blast_furnace.jpg/220px-20050124_Vitkovice_blast_furnac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36688"/>
            <a:ext cx="3816424" cy="2584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1772816"/>
            <a:ext cx="3960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Národní kulturní památka Vysoké pece ve Vítkovicích</a:t>
            </a:r>
          </a:p>
          <a:p>
            <a:pPr algn="ctr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227440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DRÁTOVNY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981200"/>
            <a:ext cx="4906888" cy="2637301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horka se železo vytahuje.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Dráty, pružiny, pletivo, stavební kovové sítě</a:t>
            </a:r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Ressort de traction à spires jointiv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70756">
            <a:off x="98669" y="1576406"/>
            <a:ext cx="3098098" cy="152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upload.wikimedia.org/wikipedia/commons/thumb/a/a9/Wallpaper_group-p2-4.jpg/170px-Wallpaper_group-p2-4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103" y="4365104"/>
            <a:ext cx="2149731" cy="196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upload.wikimedia.org/wikipedia/commons/thumb/0/00/Sieve.jpg/220px-Sieve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18501"/>
            <a:ext cx="2880320" cy="145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1638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OCELÁRNY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2204864"/>
            <a:ext cx="4690864" cy="41449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Železo se zušlechťuje.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Ocel je velmi pevná, pružná, odolná.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se dříve používala ve vojenství (různé zbraně).</a:t>
            </a:r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ttp://upload.wikimedia.org/wikipedia/commons/thumb/b/b8/Steel_wire_rope.JPG/220px-Steel_wire_rop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8"/>
            <a:ext cx="2765107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83246" y="5805264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Ocelové lano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236135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86643"/>
            <a:ext cx="5122912" cy="1140296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VÁLCOVNY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48880"/>
            <a:ext cx="3816424" cy="4144963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Ocel se zde válcuje na potrubí a plechy.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ocelového plechu – karoserie automobilů, lokomotivy, říční a námořní lodě, trubky na topení….</a:t>
            </a:r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http://upload.wikimedia.org/wikipedia/commons/thumb/9/90/Blechprodukte1.png/220px-Blechprodukte1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52736"/>
            <a:ext cx="2448272" cy="225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1412776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výrobky z </a:t>
            </a:r>
            <a:r>
              <a:rPr lang="cs-CZ" sz="2000" dirty="0" smtClean="0"/>
              <a:t>plechu</a:t>
            </a:r>
            <a:endParaRPr lang="cs-CZ" sz="2000" dirty="0"/>
          </a:p>
        </p:txBody>
      </p:sp>
      <p:pic>
        <p:nvPicPr>
          <p:cNvPr id="6148" name="Picture 4" descr="http://upload.wikimedia.org/wikipedia/commons/thumb/a/a3/%C5%A0koda_Joyster.jpg/220px-%C5%A0koda_Joys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414" y="3645024"/>
            <a:ext cx="3433263" cy="254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88224" y="6188761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Škoda </a:t>
            </a:r>
            <a:r>
              <a:rPr lang="cs-CZ" sz="2000" dirty="0" err="1" smtClean="0"/>
              <a:t>Joyster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096211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5122912" cy="121230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DRAHÉ KOVY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564903"/>
            <a:ext cx="4104456" cy="3838737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Vzácné kovy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Využívané v minulosti jako platidla.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se z nich vyrábí především šperky.</a:t>
            </a:r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38340" y="5517232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 </a:t>
            </a:r>
            <a:r>
              <a:rPr lang="cs-CZ" sz="2000" dirty="0"/>
              <a:t>S</a:t>
            </a:r>
            <a:r>
              <a:rPr lang="cs-CZ" sz="2000" dirty="0" smtClean="0"/>
              <a:t>vatováclavský </a:t>
            </a:r>
            <a:r>
              <a:rPr lang="cs-CZ" sz="2000" dirty="0"/>
              <a:t>dukát </a:t>
            </a:r>
          </a:p>
        </p:txBody>
      </p:sp>
      <p:pic>
        <p:nvPicPr>
          <p:cNvPr id="5" name="Picture 2" descr="http://upload.wikimedia.org/wikipedia/commons/thumb/a/a8/Ducat_Czechoslovakia_1923_rv.jpg/220px-Ducat_Czechoslovakia_1923_r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168" y="1771180"/>
            <a:ext cx="3662807" cy="374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7055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ZLATO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2204864"/>
            <a:ext cx="4042792" cy="41449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Žlutý kovový nerost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Prorůstá nerosty.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Dobývá se v hlubinných dolech.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Rozpadlé se dostává do řek – zlatokopové.</a:t>
            </a:r>
          </a:p>
          <a:p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8/87/Or_Venezuela.jpg/220px-Or_Venezuel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4" y="2435898"/>
            <a:ext cx="2808312" cy="293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5517232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Přírodní </a:t>
            </a:r>
            <a:r>
              <a:rPr lang="cs-CZ" sz="2000" dirty="0"/>
              <a:t>kovové </a:t>
            </a:r>
            <a:r>
              <a:rPr lang="cs-CZ" sz="2000" dirty="0" smtClean="0"/>
              <a:t>zlato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508057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3/34/Prague_Inka_Gold_exhibition_27.jpg/250px-Prague_Inka_Gold_exhibition_2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00808"/>
            <a:ext cx="3168352" cy="419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124744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Zlatý </a:t>
            </a:r>
            <a:r>
              <a:rPr lang="cs-CZ" sz="2000" dirty="0"/>
              <a:t>pohár z pokladu </a:t>
            </a:r>
            <a:r>
              <a:rPr lang="cs-CZ" sz="2000" dirty="0" smtClean="0"/>
              <a:t>Inků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166330" y="4725144"/>
            <a:ext cx="20889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Přírodní </a:t>
            </a:r>
            <a:r>
              <a:rPr lang="cs-CZ" dirty="0"/>
              <a:t>zlato z </a:t>
            </a:r>
            <a:r>
              <a:rPr lang="cs-CZ" dirty="0" smtClean="0"/>
              <a:t>Čech</a:t>
            </a:r>
            <a:endParaRPr lang="cs-CZ" dirty="0"/>
          </a:p>
        </p:txBody>
      </p:sp>
      <p:pic>
        <p:nvPicPr>
          <p:cNvPr id="3076" name="Picture 4" descr="http://upload.wikimedia.org/wikipedia/commons/thumb/3/33/Zlato_2.jpg/250px-Zlato_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149" y="2060848"/>
            <a:ext cx="3058744" cy="2275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42179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5626968" cy="1140296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STŘÍBRO</a:t>
            </a:r>
            <a:endParaRPr lang="cs-CZ" sz="5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4536504" cy="46085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Bílý kovový nerost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tak vzácný jako zlato.</a:t>
            </a: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 </a:t>
            </a:r>
            <a:r>
              <a:rPr lang="cs-CZ" sz="3200" b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hornickým způsobem.</a:t>
            </a:r>
            <a:endParaRPr lang="cs-CZ" sz="32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v klenotnictví a elektrotechnice – nejlepší vodič elektřiny</a:t>
            </a:r>
            <a:endParaRPr lang="cs-CZ" sz="32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Kovové stříbro">
            <a:hlinkClick r:id="rId2" tooltip="Kovové stříbro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621" y="4005064"/>
            <a:ext cx="2612495" cy="204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e/e2/1000oz.silver.bullion.bar.underneath.jpg/250px-1000oz.silver.bullion.bar.underneath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5301">
            <a:off x="5072796" y="1804545"/>
            <a:ext cx="2381250" cy="150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436096" y="908720"/>
            <a:ext cx="26699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Stříbrná </a:t>
            </a:r>
            <a:r>
              <a:rPr lang="cs-CZ" dirty="0"/>
              <a:t>cihla o hmotnosti </a:t>
            </a:r>
            <a:endParaRPr lang="cs-CZ" dirty="0" smtClean="0"/>
          </a:p>
          <a:p>
            <a:pPr algn="ctr"/>
            <a:r>
              <a:rPr lang="cs-CZ" dirty="0" smtClean="0"/>
              <a:t>asi </a:t>
            </a:r>
            <a:r>
              <a:rPr lang="cs-CZ" dirty="0"/>
              <a:t>31 kg</a:t>
            </a:r>
          </a:p>
        </p:txBody>
      </p:sp>
    </p:spTree>
    <p:extLst>
      <p:ext uri="{BB962C8B-B14F-4D97-AF65-F5344CB8AC3E}">
        <p14:creationId xmlns:p14="http://schemas.microsoft.com/office/powerpoint/2010/main" val="11944857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9144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5184576"/>
          </a:xfrm>
        </p:spPr>
        <p:txBody>
          <a:bodyPr>
            <a:normAutofit/>
          </a:bodyPr>
          <a:lstStyle/>
          <a:p>
            <a:r>
              <a:rPr lang="cs-CZ" sz="1000" dirty="0" err="1"/>
              <a:t>Soubor:HematitaEZ.jpg</a:t>
            </a:r>
            <a:r>
              <a:rPr lang="cs-CZ" sz="1000" dirty="0"/>
              <a:t>. In: .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20. 9. 2005, 21:58, 19. 2. 2012, 04:21 [cit. 2012-11-19]. Dostupné z: http://cs.wikipedia.org/wiki/Soubor:HematitaEZ.jpg </a:t>
            </a:r>
            <a:endParaRPr lang="cs-CZ" sz="1000" dirty="0" smtClean="0"/>
          </a:p>
          <a:p>
            <a:r>
              <a:rPr lang="cs-CZ" sz="1000" dirty="0" err="1"/>
              <a:t>Soubor:Zelezna</a:t>
            </a:r>
            <a:r>
              <a:rPr lang="cs-CZ" sz="1000" dirty="0"/>
              <a:t> ruda LHS.jpg.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22. 5. 2010, 19:46 Náhled verze z 22. 5. 2010, 19:, 12. 12. 2011, 18:09 [cit. 2012-11-19]. Dostupné z: http://cs.wikipedia.org/wiki/Soubor:Zelezna_ruda_LHS.jpg </a:t>
            </a:r>
            <a:endParaRPr lang="cs-CZ" sz="1000" dirty="0" smtClean="0"/>
          </a:p>
          <a:p>
            <a:r>
              <a:rPr lang="cs-CZ" sz="1000" dirty="0" err="1"/>
              <a:t>Soubor:Ševčínský</a:t>
            </a:r>
            <a:r>
              <a:rPr lang="cs-CZ" sz="1000" dirty="0"/>
              <a:t> důl (celkový pohled).JPG. In: .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2. 8. 2010, 09:57 Náhled verze z 2. 8. 2010, 09:57 [cit. 2012-11-22]. Dostupné z: http://cs.wikipedia.org/wiki/Soubor:%C5%A0ev%C4%8D%C3%ADnsk%C3%BD_d%C5%AFl_%28celkov%C3%BD_pohled%29.JPG </a:t>
            </a:r>
            <a:endParaRPr lang="cs-CZ" sz="1000" dirty="0" smtClean="0"/>
          </a:p>
          <a:p>
            <a:r>
              <a:rPr lang="cs-CZ" sz="1000" dirty="0" err="1"/>
              <a:t>Soubor:Mine</a:t>
            </a:r>
            <a:r>
              <a:rPr lang="cs-CZ" sz="1000" dirty="0"/>
              <a:t> Michal in Ostrava - Czech </a:t>
            </a:r>
            <a:r>
              <a:rPr lang="cs-CZ" sz="1000" dirty="0" err="1"/>
              <a:t>republic</a:t>
            </a:r>
            <a:r>
              <a:rPr lang="cs-CZ" sz="1000" dirty="0"/>
              <a:t> - 01.JPG.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29. 10. 2008, 13:42 Náhled verze z 29. 10. 2008, 1 [cit. 2012-11-26]. Dostupné z: http://cs.wikipedia.org/wiki/Soubor:Mine_Michal_in_Ostrava_-_Czech_republic_-_01.JPG </a:t>
            </a:r>
            <a:endParaRPr lang="cs-CZ" sz="1000" dirty="0" smtClean="0"/>
          </a:p>
          <a:p>
            <a:r>
              <a:rPr lang="cs-CZ" sz="1000" dirty="0" err="1"/>
              <a:t>Soubor:Magnetite.jpg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31. 7. 2010, 10:10 [cit. 2012-11-26]. Dostupné z: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cs.wikipedia.org/wiki/Soubor:Magnetite.jpg</a:t>
            </a:r>
            <a:endParaRPr lang="cs-CZ" sz="1000" dirty="0" smtClean="0"/>
          </a:p>
          <a:p>
            <a:r>
              <a:rPr lang="cs-CZ" sz="1000" dirty="0" err="1"/>
              <a:t>Soubor:Eisen</a:t>
            </a:r>
            <a:r>
              <a:rPr lang="cs-CZ" sz="1000" dirty="0"/>
              <a:t> 1.jpg.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4. 3. 2007, 18:27 [cit. 2012-11-26]. Dostupné z: http://cs.wikipedia.org/wiki/Soubor:Eisen_</a:t>
            </a:r>
            <a:endParaRPr lang="cs-CZ" sz="1000" dirty="0" smtClean="0"/>
          </a:p>
          <a:p>
            <a:r>
              <a:rPr lang="cs-CZ" sz="1000" dirty="0" err="1"/>
              <a:t>Soubor:Iron</a:t>
            </a:r>
            <a:r>
              <a:rPr lang="cs-CZ" sz="1000" dirty="0"/>
              <a:t> </a:t>
            </a:r>
            <a:r>
              <a:rPr lang="cs-CZ" sz="1000" dirty="0" err="1"/>
              <a:t>electrolytic</a:t>
            </a:r>
            <a:r>
              <a:rPr lang="cs-CZ" sz="1000" dirty="0"/>
              <a:t> and 1cm3 cube.jpg.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24. 4. 2010, 15:20 Náhled verze z 24. 4. 2010, 15:, 25. 4. 2010, 12:19 Náhled verze z 25. 4. 2010, 12:19 [cit. 2012-11-26]. Dostupné z: </a:t>
            </a:r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</a:t>
            </a:r>
            <a:r>
              <a:rPr lang="cs-CZ" sz="1000" dirty="0" smtClean="0">
                <a:hlinkClick r:id="rId3"/>
              </a:rPr>
              <a:t>cs.wikipedia.org/wiki/Soubor:Iron_electrolytic_and_1cm3_cube.jpg</a:t>
            </a:r>
            <a:endParaRPr lang="cs-CZ" sz="1000" dirty="0" smtClean="0"/>
          </a:p>
          <a:p>
            <a:r>
              <a:rPr lang="cs-CZ" sz="1000" dirty="0" err="1"/>
              <a:t>Soubor:Iron</a:t>
            </a:r>
            <a:r>
              <a:rPr lang="cs-CZ" sz="1000" dirty="0"/>
              <a:t> </a:t>
            </a:r>
            <a:r>
              <a:rPr lang="cs-CZ" sz="1000" dirty="0" err="1"/>
              <a:t>electrolytic</a:t>
            </a:r>
            <a:r>
              <a:rPr lang="cs-CZ" sz="1000" dirty="0"/>
              <a:t> and 1cm3 cube.jpg. In: </a:t>
            </a:r>
            <a:r>
              <a:rPr lang="cs-CZ" sz="1000" dirty="0" err="1"/>
              <a:t>Wikipedia</a:t>
            </a:r>
            <a:r>
              <a:rPr lang="cs-CZ" sz="1000" dirty="0"/>
              <a:t>: </a:t>
            </a:r>
            <a:r>
              <a:rPr lang="cs-CZ" sz="1000" dirty="0" err="1"/>
              <a:t>the</a:t>
            </a:r>
            <a:r>
              <a:rPr lang="cs-CZ" sz="1000" dirty="0"/>
              <a:t> free </a:t>
            </a:r>
            <a:r>
              <a:rPr lang="cs-CZ" sz="1000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24. 4. 2010, 15:20 Náhled verze z 24. 4. 2010, 15:, 25. 4. 2010, 12:19 Náhled verze z 25. 4. 2010, 12:19 [cit. 2012-11-26]. Dostupné z: http://cs.wikipedia.org/wiki/Soubor:Iron_electrolytic_and_1cm3_cube.jpg.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5. 5. 2006, 04:35 Náhled verze z 5. 5. 2006, 04:35 [cit. 2012-11-26]. Dostupné z: http://cs.wikipedia.org/wiki/Soubor:Castingiron.jpg </a:t>
            </a:r>
            <a:endParaRPr lang="cs-CZ" sz="1000" dirty="0" smtClean="0"/>
          </a:p>
          <a:p>
            <a:r>
              <a:rPr lang="cs-CZ" sz="1000" dirty="0" err="1"/>
              <a:t>Soubor:Melted</a:t>
            </a:r>
            <a:r>
              <a:rPr lang="cs-CZ" sz="1000" dirty="0"/>
              <a:t> raw-iron.jpg Skočit na: Navigace, Hledání.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13. 2. 2005, 06:54 [cit. 2012-11-26]. Dostupné z: http://cs.wikipedia.org/wiki/Soubor:Melted_raw-iron.jpg </a:t>
            </a:r>
            <a:endParaRPr lang="cs-CZ" sz="1000" dirty="0" smtClean="0"/>
          </a:p>
          <a:p>
            <a:r>
              <a:rPr lang="cs-CZ" sz="1000" dirty="0"/>
              <a:t>Soubor:VysokePece1.jpg.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19. 10. 2007, 10:08 Náhled verze z 19. 10. 2007, 1 [cit. 2012-11-26]. Dostupné z: http://cs.wikipedia.org/wiki/Soubor:VysokePece1.jpg </a:t>
            </a:r>
            <a:endParaRPr lang="cs-CZ" sz="1000" dirty="0" smtClean="0"/>
          </a:p>
          <a:p>
            <a:r>
              <a:rPr lang="cs-CZ" sz="1000" dirty="0"/>
              <a:t>Soubor:20050124 </a:t>
            </a:r>
            <a:r>
              <a:rPr lang="cs-CZ" sz="1000" dirty="0" err="1"/>
              <a:t>Vitkovice</a:t>
            </a:r>
            <a:r>
              <a:rPr lang="cs-CZ" sz="1000" dirty="0"/>
              <a:t> </a:t>
            </a:r>
            <a:r>
              <a:rPr lang="cs-CZ" sz="1000" dirty="0" err="1"/>
              <a:t>blast</a:t>
            </a:r>
            <a:r>
              <a:rPr lang="cs-CZ" sz="1000" dirty="0"/>
              <a:t> furnace.jpg.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1. 9. 2006, 21:03 Náhled verze z 1. 9. 2006, 21:03 [cit. 2012-11-26]. Dostupné z: http://cs.wikipedia.org/wiki/Soubor:20050124_Vitkovice_blast_furnace.jpg </a:t>
            </a:r>
            <a:endParaRPr lang="cs-CZ" sz="1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87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712968" cy="5976664"/>
          </a:xfrm>
        </p:spPr>
        <p:txBody>
          <a:bodyPr>
            <a:normAutofit/>
          </a:bodyPr>
          <a:lstStyle/>
          <a:p>
            <a:r>
              <a:rPr lang="cs-CZ" sz="1000" dirty="0" err="1"/>
              <a:t>Soubor:Ressort</a:t>
            </a:r>
            <a:r>
              <a:rPr lang="cs-CZ" sz="1000" dirty="0"/>
              <a:t> de </a:t>
            </a:r>
            <a:r>
              <a:rPr lang="cs-CZ" sz="1000" dirty="0" err="1"/>
              <a:t>traction</a:t>
            </a:r>
            <a:r>
              <a:rPr lang="cs-CZ" sz="1000" dirty="0"/>
              <a:t> à </a:t>
            </a:r>
            <a:r>
              <a:rPr lang="cs-CZ" sz="1000" dirty="0" err="1"/>
              <a:t>spires</a:t>
            </a:r>
            <a:r>
              <a:rPr lang="cs-CZ" sz="1000" dirty="0"/>
              <a:t> jointives.jpg.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12. 2004, 22:54 Náhled verze z 12. 12. 2004, 2 [cit. 2012-11-26]. Dostupné z: http://cs.wikipedia.org/wiki/Soubor:Ressort_de_traction_%C3%A0_spires_jointives.jpg </a:t>
            </a:r>
            <a:endParaRPr lang="cs-CZ" sz="1000" dirty="0" smtClean="0"/>
          </a:p>
          <a:p>
            <a:r>
              <a:rPr lang="cs-CZ" sz="1000" dirty="0" err="1"/>
              <a:t>Soubor:Wallpaper</a:t>
            </a:r>
            <a:r>
              <a:rPr lang="cs-CZ" sz="1000" dirty="0"/>
              <a:t> group-p2-4.jpg Skočit na: Navigace, Hledání.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4. 11. 2007, 05:34 Náhled verze z 4. 11. 2007, 05: [cit. 2012-11-26]. Dostupné z: http://cs.wikipedia.org/wiki/Soubor:Wallpaper_group-p2-4.jpg </a:t>
            </a:r>
            <a:endParaRPr lang="cs-CZ" sz="1000" dirty="0" smtClean="0"/>
          </a:p>
          <a:p>
            <a:r>
              <a:rPr lang="cs-CZ" sz="1000" dirty="0" err="1"/>
              <a:t>Soubor:Sieve.jpg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26. 4. 2005, 12:02 [cit. 2012-11-26]. Dostupné z: http://cs.wikipedia.org/wiki/Soubor:Sieve.jpg </a:t>
            </a:r>
            <a:endParaRPr lang="cs-CZ" sz="1000" dirty="0" smtClean="0"/>
          </a:p>
          <a:p>
            <a:r>
              <a:rPr lang="cs-CZ" sz="1000" dirty="0" err="1"/>
              <a:t>Soubor:Steel</a:t>
            </a:r>
            <a:r>
              <a:rPr lang="cs-CZ" sz="1000" dirty="0"/>
              <a:t> </a:t>
            </a:r>
            <a:r>
              <a:rPr lang="cs-CZ" sz="1000" dirty="0" err="1"/>
              <a:t>wire</a:t>
            </a:r>
            <a:r>
              <a:rPr lang="cs-CZ" sz="1000" dirty="0"/>
              <a:t> rope.JPG.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1. 8. 2009, 09:44 Náhled verze z 1. 8. 2009, 09:44 [cit. 2012-11-26]. Dostupné z: http://cs.wikipedia.org/wiki/Soubor:Steel_wire_rope.JPG </a:t>
            </a:r>
            <a:endParaRPr lang="cs-CZ" sz="1000" dirty="0" smtClean="0"/>
          </a:p>
          <a:p>
            <a:r>
              <a:rPr lang="cs-CZ" sz="1000" dirty="0"/>
              <a:t>Soubor:Blechprodukte1.png.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28. 7. 2006, 10:38 Náhled verze z 28. 7. 2006, 10: [cit. 2012-11-26]. Dostupné z: http://cs.wikipedia.org/wiki/Soubor:Blechprodukte1.png </a:t>
            </a:r>
            <a:endParaRPr lang="cs-CZ" sz="1000" dirty="0" smtClean="0"/>
          </a:p>
          <a:p>
            <a:r>
              <a:rPr lang="cs-CZ" sz="1000" dirty="0" err="1"/>
              <a:t>Soubor:Škoda</a:t>
            </a:r>
            <a:r>
              <a:rPr lang="cs-CZ" sz="1000" dirty="0"/>
              <a:t> Joyster.jpg Skočit na: Navigace, Hledání.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16. 8. 2007, 11:15 Náhled verze z 16. 8. 2007, 11: [cit. 2012-11-26]. Dostupné z: http://cs.wikipedia.org/wiki/Soubor:%C5%A0koda_Joyster.jpg </a:t>
            </a:r>
            <a:endParaRPr lang="cs-CZ" sz="1000" dirty="0" smtClean="0"/>
          </a:p>
          <a:p>
            <a:r>
              <a:rPr lang="cs-CZ" sz="1000" dirty="0" err="1"/>
              <a:t>Soubor:Ducat</a:t>
            </a:r>
            <a:r>
              <a:rPr lang="cs-CZ" sz="1000" dirty="0"/>
              <a:t> </a:t>
            </a:r>
            <a:r>
              <a:rPr lang="cs-CZ" sz="1000" dirty="0" err="1"/>
              <a:t>Czechoslovakia</a:t>
            </a:r>
            <a:r>
              <a:rPr lang="cs-CZ" sz="1000" dirty="0"/>
              <a:t> 1923 rv.jpg.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9. 3. 2010, 16:01 Náhled verze z 9. 3. 2010, 16:01 [cit. 2012-11-26]. Dostupné z: http://cs.wikipedia.org/wiki/Soubor:Ducat_Czechoslovakia_1923_rv.jpg </a:t>
            </a:r>
            <a:endParaRPr lang="cs-CZ" sz="1000" dirty="0" smtClean="0"/>
          </a:p>
          <a:p>
            <a:r>
              <a:rPr lang="cs-CZ" sz="1000" dirty="0" err="1"/>
              <a:t>Soubor:Or</a:t>
            </a:r>
            <a:r>
              <a:rPr lang="cs-CZ" sz="1000" dirty="0"/>
              <a:t> Venezuela.jpg.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8. 3. 2011, 18:44, 9. 3. 2011, 16:58 Náhled verze z 9. 3. 2011, 16:58 [cit. 2012-11-26]. Dostupné z: http://cs.wikipedia.org/wiki/Soubor:Or_Venezuela.jpg </a:t>
            </a:r>
            <a:endParaRPr lang="cs-CZ" sz="1000" dirty="0" smtClean="0"/>
          </a:p>
          <a:p>
            <a:r>
              <a:rPr lang="cs-CZ" sz="1000" dirty="0" err="1"/>
              <a:t>Soubor:Or</a:t>
            </a:r>
            <a:r>
              <a:rPr lang="cs-CZ" sz="1000" dirty="0"/>
              <a:t> Venezuela.jpg.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9. 3. 2011, 16:58 Náhled verze z 9. 3. 2011, 16:58 [cit. 2012-11-26]. Dostupné z: http://cs.wikipedia.org/wiki/Soubor:Or_Venezuela.jpg </a:t>
            </a:r>
            <a:endParaRPr lang="cs-CZ" sz="1000" dirty="0" smtClean="0"/>
          </a:p>
          <a:p>
            <a:r>
              <a:rPr lang="cs-CZ" sz="1000" dirty="0" err="1"/>
              <a:t>Soubor:Prague</a:t>
            </a:r>
            <a:r>
              <a:rPr lang="cs-CZ" sz="1000" dirty="0"/>
              <a:t> Inka Gold </a:t>
            </a:r>
            <a:r>
              <a:rPr lang="cs-CZ" sz="1000" dirty="0" err="1"/>
              <a:t>exhibition</a:t>
            </a:r>
            <a:r>
              <a:rPr lang="cs-CZ" sz="1000" dirty="0"/>
              <a:t> 27.jpg.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27. 6. 2009, 21:02 Náhled verze z 27. 6. 2009, 21: [cit. 2012-11-26]. Dostupné z: http://cs.wikipedia.org/wiki/Soubor:Prague_Inka_Gold_exhibition_27.jpg </a:t>
            </a:r>
            <a:endParaRPr lang="cs-CZ" sz="1000" dirty="0" smtClean="0"/>
          </a:p>
          <a:p>
            <a:r>
              <a:rPr lang="cs-CZ" sz="1000" dirty="0"/>
              <a:t>Soubor:1000oz.silver.bullion.bar.underneath.jpg.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4. 6. 2009, 15:42 Náhled verze z 4. 6. 2009, 15:42 [cit. 2012-11-26]. Dostupné z: http://cs.wikipedia.org/wiki/Soubor:1000oz.silver.bullion.bar.underneath.jpg </a:t>
            </a:r>
            <a:endParaRPr lang="cs-CZ" sz="1000" dirty="0" smtClean="0"/>
          </a:p>
          <a:p>
            <a:r>
              <a:rPr lang="cs-CZ" sz="1000" dirty="0" err="1"/>
              <a:t>Soubor:Silver</a:t>
            </a:r>
            <a:r>
              <a:rPr lang="cs-CZ" sz="1000" dirty="0"/>
              <a:t> crystal.jpg.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26. 7. 2009, 19:17 Náhled verze z 26. 7. 2009, 19: [cit. 2012-11-26]. Dostupné z: http://cs.wikipedia.org/wiki/Soubor:Silver_crystal.jpg </a:t>
            </a:r>
            <a:endParaRPr lang="cs-CZ" sz="1000" b="1" dirty="0"/>
          </a:p>
        </p:txBody>
      </p:sp>
    </p:spTree>
    <p:extLst>
      <p:ext uri="{BB962C8B-B14F-4D97-AF65-F5344CB8AC3E}">
        <p14:creationId xmlns:p14="http://schemas.microsoft.com/office/powerpoint/2010/main" val="92658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159</TotalTime>
  <Words>1647</Words>
  <Application>Microsoft Office PowerPoint</Application>
  <PresentationFormat>Předvádění na obrazovce (4:3)</PresentationFormat>
  <Paragraphs>102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Macro</vt:lpstr>
      <vt:lpstr>Prezentace aplikace PowerPoint</vt:lpstr>
      <vt:lpstr>ANOTACE</vt:lpstr>
      <vt:lpstr>RUDY</vt:lpstr>
      <vt:lpstr>ŽELEZNÁ RUDA</vt:lpstr>
      <vt:lpstr>DOBÝVÁNÍ</vt:lpstr>
      <vt:lpstr>Prezentace aplikace PowerPoint</vt:lpstr>
      <vt:lpstr>MAGNETIT</vt:lpstr>
      <vt:lpstr>ŽELEZO</vt:lpstr>
      <vt:lpstr>VÝROBA ŽELEZA</vt:lpstr>
      <vt:lpstr>Prezentace aplikace PowerPoint</vt:lpstr>
      <vt:lpstr>Prezentace aplikace PowerPoint</vt:lpstr>
      <vt:lpstr>DRÁTOVNY</vt:lpstr>
      <vt:lpstr>OCELÁRNY</vt:lpstr>
      <vt:lpstr>VÁLCOVNY</vt:lpstr>
      <vt:lpstr>DRAHÉ KOVY</vt:lpstr>
      <vt:lpstr>ZLATO</vt:lpstr>
      <vt:lpstr>Prezentace aplikace PowerPoint</vt:lpstr>
      <vt:lpstr>STŘÍBRO</vt:lpstr>
      <vt:lpstr>POUŽITÉ ZDROJE</vt:lpstr>
      <vt:lpstr>Prezentace aplikace PowerPoint</vt:lpstr>
    </vt:vector>
  </TitlesOfParts>
  <Company>Podbořany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20</cp:revision>
  <dcterms:created xsi:type="dcterms:W3CDTF">2012-10-18T07:46:08Z</dcterms:created>
  <dcterms:modified xsi:type="dcterms:W3CDTF">2013-12-12T19:57:39Z</dcterms:modified>
</cp:coreProperties>
</file>