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6" r:id="rId6"/>
    <p:sldId id="262" r:id="rId7"/>
    <p:sldId id="261" r:id="rId8"/>
    <p:sldId id="264" r:id="rId9"/>
    <p:sldId id="263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DCD13B9-90C7-467B-A820-02C6B39942C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2996319-C42C-4B02-9EB7-89AC448EF88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Eertvelt,_Santa_Maria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dreas_Moeller_001.jpg" TargetMode="External"/><Relationship Id="rId2" Type="http://schemas.openxmlformats.org/officeDocument/2006/relationships/hyperlink" Target="http://cs.wikipedia.org/wiki/Soubor:Jean-Jacques_Rousseau_(painted_portrait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Joseph_II.jpg" TargetMode="External"/><Relationship Id="rId4" Type="http://schemas.openxmlformats.org/officeDocument/2006/relationships/hyperlink" Target="http://cs.wikipedia.org/wiki/Soubor:Mariatheresiaoldfam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776847"/>
              </p:ext>
            </p:extLst>
          </p:nvPr>
        </p:nvGraphicFramePr>
        <p:xfrm>
          <a:off x="1619672" y="3140966"/>
          <a:ext cx="6984776" cy="30682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6"/>
                <a:gridCol w="5290240"/>
              </a:tblGrid>
              <a:tr h="6777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62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62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VY_32_INOVACE_1188_OSVÍCENSTVÍ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62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VZNIK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OSVÍCENSTVÍ, OBJEVY,  MARIE TEREZIE, JOSEF II., REFORMY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777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0271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667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Prezentace je určena žákům 5. tříd jako výkladová v hodinách </a:t>
            </a:r>
            <a:r>
              <a:rPr lang="cs-CZ" b="1" dirty="0" err="1" smtClean="0">
                <a:solidFill>
                  <a:srgbClr val="C00000"/>
                </a:solidFill>
              </a:rPr>
              <a:t>ČaS</a:t>
            </a:r>
            <a:r>
              <a:rPr lang="cs-CZ" b="1" dirty="0" smtClean="0">
                <a:solidFill>
                  <a:srgbClr val="C00000"/>
                </a:solidFill>
              </a:rPr>
              <a:t> – vlastivěda.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Žáci popíší pojem osvícenství.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Vyjmenují reformy Marie Terezie a jejího syna Josefa II.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24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340768"/>
            <a:ext cx="7498080" cy="3730744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C000"/>
                </a:solidFill>
              </a:rPr>
              <a:t>OSVÍCENSTVÍ</a:t>
            </a:r>
            <a:endParaRPr lang="cs-CZ" sz="7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42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60648"/>
            <a:ext cx="4608512" cy="6048672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směr 18. století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v Anglii a Francii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Světlo rozumu proti tmě nevědomí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Objevy, vynálezy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 (napravit zákony a předpisy)</a:t>
            </a:r>
          </a:p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Oslabuje vliv katolické církve.</a:t>
            </a:r>
          </a:p>
          <a:p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b/b7/Jean-Jacques_Rousseau_%28painted_portrait%29.jpg/220px-Jean-Jacques_Rousseau_%28painted_portrait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904" y="1196752"/>
            <a:ext cx="2952328" cy="4106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98368" y="5513456"/>
            <a:ext cx="33478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Jean-Jacques Rousseau jeden z významných představitelů osvícenství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4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268760"/>
            <a:ext cx="3384376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OBJEVY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780928"/>
            <a:ext cx="7498080" cy="3467472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 základním </a:t>
            </a:r>
          </a:p>
          <a:p>
            <a:pPr marL="82296" indent="0">
              <a:buNone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objevům přírodních věd.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Novou představu o Zemi vytvářejí námořní objevy.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poznatky se uplatňují ve výrobě, která narůstá.</a:t>
            </a:r>
          </a:p>
          <a:p>
            <a:pPr marL="82296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d/da/Eertvelt%2C_Santa_Maria.jpg/220px-Eertvelt%2C_Santa_Mar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92696"/>
            <a:ext cx="2095500" cy="2505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40206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</a:rPr>
              <a:t>MARIE TEREZIE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4608512" cy="507754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VI. nemá následníka trůnu.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Zajistí trůn pro svou nejstarší dceru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nový nástupnický řád.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Okolní země s tím nesouhlasí – obsadí Česko, po prohře - odtrhnou Slezsko.</a:t>
            </a:r>
          </a:p>
          <a:p>
            <a:endParaRPr lang="cs-CZ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5/5a/Andreas_Moeller_001.jpg/220px-Andreas_Moeller_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04864"/>
            <a:ext cx="2852643" cy="352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874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</a:rPr>
              <a:t>REFORMY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00808"/>
            <a:ext cx="7498080" cy="480060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Vycvičené stálé vojsko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obrana)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Vystavení pevností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Pravidelný odvod chlapců do armády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Povinná školní docházka 6 – 12 let 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Daně odváděli i bohatí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Zkrácení roboty na 3 dny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Odstraněno útrpné právo</a:t>
            </a:r>
          </a:p>
          <a:p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26461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e/e7/Mariatheresiaoldfamily.jpg/300px-Mariatheresiaoldfami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056" y="476672"/>
            <a:ext cx="5256584" cy="453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0032" y="5301208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Marie Terezie s rodinou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6082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</a:rPr>
              <a:t>JOSEF II.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144504" cy="480060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syn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Nazýván selským císařem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Nosil prostou vojenskou uniformu.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Chodil mezi prostý lid.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Joseph I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11918"/>
            <a:ext cx="2160240" cy="4514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2431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</a:rPr>
              <a:t>REFORMY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700808"/>
            <a:ext cx="7498080" cy="454759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Úplně zrušil nevolnictví.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Vyhlásil toleranční patent.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Zrušil mnoho klášterů.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nich zřídil nemocnice a ústavy pro chudé a sirotky.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Chtěl prosadit jediný a jednotící jazyk – němčinu.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Nastává období obrození </a:t>
            </a:r>
            <a:r>
              <a:rPr lang="cs-CZ" b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národa.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41813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POUŽITÉ ZDROJE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Soubor:Jean-Jacques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Rousseau (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painted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portrait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).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jpg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. In: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i="1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the</a:t>
            </a:r>
            <a:r>
              <a:rPr lang="cs-CZ" sz="1000" i="1" dirty="0">
                <a:solidFill>
                  <a:schemeClr val="bg2">
                    <a:lumMod val="10000"/>
                  </a:schemeClr>
                </a:solidFill>
              </a:rPr>
              <a:t> free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encyclopedia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[online]. San Francisco (CA):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Wikimedia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Foundation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, 8. 12. 2004, 12:50, 10. 7. 2012, 09:09 Náhled verze z 10. 7. 2012, 09:09 [cit. 2012-11-19]. Dostupné z: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  <a:hlinkClick r:id="rId2"/>
              </a:rPr>
              <a:t>http://cs.wikipedia.org/wiki/Soubor:Jean-Jacques_Rousseau_%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  <a:hlinkClick r:id="rId2"/>
              </a:rPr>
              <a:t>28painted_portrait%29.jpg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1000" dirty="0" err="1">
                <a:solidFill>
                  <a:schemeClr val="bg1">
                    <a:lumMod val="10000"/>
                  </a:schemeClr>
                </a:solidFill>
              </a:rPr>
              <a:t>Soubor:Andreas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bg1">
                    <a:lumMod val="10000"/>
                  </a:schemeClr>
                </a:solidFill>
              </a:rPr>
              <a:t>Moeller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</a:rPr>
              <a:t> 001.jpg. In: </a:t>
            </a:r>
            <a:r>
              <a:rPr lang="cs-CZ" sz="1000" i="1" dirty="0" err="1">
                <a:solidFill>
                  <a:schemeClr val="bg1">
                    <a:lumMod val="10000"/>
                  </a:schemeClr>
                </a:solidFill>
              </a:rPr>
              <a:t>Wikipedia</a:t>
            </a:r>
            <a:r>
              <a:rPr lang="cs-CZ" sz="1000" i="1" dirty="0">
                <a:solidFill>
                  <a:schemeClr val="bg1">
                    <a:lumMod val="10000"/>
                  </a:schemeClr>
                </a:solidFill>
              </a:rPr>
              <a:t>: </a:t>
            </a:r>
            <a:r>
              <a:rPr lang="cs-CZ" sz="1000" i="1" dirty="0" err="1">
                <a:solidFill>
                  <a:schemeClr val="bg1">
                    <a:lumMod val="10000"/>
                  </a:schemeClr>
                </a:solidFill>
              </a:rPr>
              <a:t>the</a:t>
            </a:r>
            <a:r>
              <a:rPr lang="cs-CZ" sz="1000" i="1" dirty="0">
                <a:solidFill>
                  <a:schemeClr val="bg1">
                    <a:lumMod val="10000"/>
                  </a:schemeClr>
                </a:solidFill>
              </a:rPr>
              <a:t> free </a:t>
            </a:r>
            <a:r>
              <a:rPr lang="cs-CZ" sz="1000" i="1" dirty="0" err="1">
                <a:solidFill>
                  <a:schemeClr val="bg1">
                    <a:lumMod val="10000"/>
                  </a:schemeClr>
                </a:solidFill>
              </a:rPr>
              <a:t>encyclopedia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</a:rPr>
              <a:t> [online]. San Francisco (CA): </a:t>
            </a:r>
            <a:r>
              <a:rPr lang="cs-CZ" sz="1000" dirty="0" err="1">
                <a:solidFill>
                  <a:schemeClr val="bg1">
                    <a:lumMod val="10000"/>
                  </a:schemeClr>
                </a:solidFill>
              </a:rPr>
              <a:t>Wikimedia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bg1">
                    <a:lumMod val="10000"/>
                  </a:schemeClr>
                </a:solidFill>
              </a:rPr>
              <a:t>Foundation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</a:rPr>
              <a:t>, 25. 8. 2008, 01:43, 31. 10. 2012, 09:00 [cit. 2012-11-19]. Dostupné z: </a:t>
            </a:r>
            <a:r>
              <a:rPr lang="cs-CZ" sz="1000" dirty="0">
                <a:solidFill>
                  <a:schemeClr val="bg1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000" dirty="0" smtClean="0">
                <a:solidFill>
                  <a:schemeClr val="bg1">
                    <a:lumMod val="10000"/>
                  </a:schemeClr>
                </a:solidFill>
                <a:hlinkClick r:id="rId3"/>
              </a:rPr>
              <a:t>cs.wikipedia.org/wiki/Soubor:Andreas_Moeller_001.jpg</a:t>
            </a:r>
            <a:endParaRPr lang="cs-CZ" sz="10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Soubor:Mariatheresiaoldfamily.jpg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. In: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Wikipedia</a:t>
            </a:r>
            <a:r>
              <a:rPr lang="cs-CZ" sz="1000" i="1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the</a:t>
            </a:r>
            <a:r>
              <a:rPr lang="cs-CZ" sz="1000" i="1" dirty="0">
                <a:solidFill>
                  <a:schemeClr val="bg2">
                    <a:lumMod val="10000"/>
                  </a:schemeClr>
                </a:solidFill>
              </a:rPr>
              <a:t> free </a:t>
            </a:r>
            <a:r>
              <a:rPr lang="cs-CZ" sz="1000" i="1" dirty="0" err="1">
                <a:solidFill>
                  <a:schemeClr val="bg2">
                    <a:lumMod val="10000"/>
                  </a:schemeClr>
                </a:solidFill>
              </a:rPr>
              <a:t>encyclopedia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[online]. San Francisco (CA):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Wikimedia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bg2">
                    <a:lumMod val="10000"/>
                  </a:schemeClr>
                </a:solidFill>
              </a:rPr>
              <a:t>Foundation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</a:rPr>
              <a:t>, 11. 8. 2008, 22:52, 9. 6. 2010, 17:44 [cit. 2012-11-19]. Dostupné z: </a:t>
            </a:r>
            <a:r>
              <a:rPr lang="cs-CZ" sz="1000" dirty="0">
                <a:solidFill>
                  <a:schemeClr val="bg2">
                    <a:lumMod val="10000"/>
                  </a:schemeClr>
                </a:solidFill>
                <a:hlinkClick r:id="rId4"/>
              </a:rPr>
              <a:t>http://</a:t>
            </a:r>
            <a:r>
              <a:rPr lang="cs-CZ" sz="1000" dirty="0" smtClean="0">
                <a:solidFill>
                  <a:schemeClr val="bg2">
                    <a:lumMod val="10000"/>
                  </a:schemeClr>
                </a:solidFill>
                <a:hlinkClick r:id="rId4"/>
              </a:rPr>
              <a:t>cs.wikipedia.org/wiki/Soubor:Mariatheresiaoldfamily.jpg</a:t>
            </a:r>
            <a:endParaRPr lang="cs-CZ" sz="1000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sz="1000" dirty="0" err="1">
                <a:solidFill>
                  <a:schemeClr val="accent3">
                    <a:lumMod val="10000"/>
                  </a:schemeClr>
                </a:solidFill>
              </a:rPr>
              <a:t>Soubor:Joseph</a:t>
            </a:r>
            <a:r>
              <a:rPr lang="cs-CZ" sz="1000" dirty="0">
                <a:solidFill>
                  <a:schemeClr val="accent3">
                    <a:lumMod val="10000"/>
                  </a:schemeClr>
                </a:solidFill>
              </a:rPr>
              <a:t> II.jpg Skočit na: Navigace, Hledání. In: </a:t>
            </a:r>
            <a:r>
              <a:rPr lang="cs-CZ" sz="1000" i="1" dirty="0" err="1">
                <a:solidFill>
                  <a:schemeClr val="accent3">
                    <a:lumMod val="10000"/>
                  </a:schemeClr>
                </a:solidFill>
              </a:rPr>
              <a:t>Wikipedia</a:t>
            </a:r>
            <a:r>
              <a:rPr lang="cs-CZ" sz="1000" i="1" dirty="0">
                <a:solidFill>
                  <a:schemeClr val="accent3">
                    <a:lumMod val="10000"/>
                  </a:schemeClr>
                </a:solidFill>
              </a:rPr>
              <a:t>: </a:t>
            </a:r>
            <a:r>
              <a:rPr lang="cs-CZ" sz="1000" i="1" dirty="0" err="1">
                <a:solidFill>
                  <a:schemeClr val="accent3">
                    <a:lumMod val="10000"/>
                  </a:schemeClr>
                </a:solidFill>
              </a:rPr>
              <a:t>the</a:t>
            </a:r>
            <a:r>
              <a:rPr lang="cs-CZ" sz="1000" i="1" dirty="0">
                <a:solidFill>
                  <a:schemeClr val="accent3">
                    <a:lumMod val="10000"/>
                  </a:schemeClr>
                </a:solidFill>
              </a:rPr>
              <a:t> free </a:t>
            </a:r>
            <a:r>
              <a:rPr lang="cs-CZ" sz="1000" i="1" dirty="0" err="1">
                <a:solidFill>
                  <a:schemeClr val="accent3">
                    <a:lumMod val="10000"/>
                  </a:schemeClr>
                </a:solidFill>
              </a:rPr>
              <a:t>encyclopedia</a:t>
            </a:r>
            <a:r>
              <a:rPr lang="cs-CZ" sz="1000" dirty="0">
                <a:solidFill>
                  <a:schemeClr val="accent3">
                    <a:lumMod val="10000"/>
                  </a:schemeClr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>
                    <a:lumMod val="10000"/>
                  </a:schemeClr>
                </a:solidFill>
              </a:rPr>
              <a:t>Wikimedia</a:t>
            </a:r>
            <a:r>
              <a:rPr lang="cs-CZ" sz="1000" dirty="0">
                <a:solidFill>
                  <a:schemeClr val="accent3">
                    <a:lumMod val="10000"/>
                  </a:schemeClr>
                </a:solidFill>
              </a:rPr>
              <a:t> </a:t>
            </a:r>
            <a:r>
              <a:rPr lang="cs-CZ" sz="1000" dirty="0" err="1">
                <a:solidFill>
                  <a:schemeClr val="accent3">
                    <a:lumMod val="10000"/>
                  </a:schemeClr>
                </a:solidFill>
              </a:rPr>
              <a:t>Foundation</a:t>
            </a:r>
            <a:r>
              <a:rPr lang="cs-CZ" sz="1000" dirty="0">
                <a:solidFill>
                  <a:schemeClr val="accent3">
                    <a:lumMod val="10000"/>
                  </a:schemeClr>
                </a:solidFill>
              </a:rPr>
              <a:t>, 5. 12. 2004, 17:26 Náhled verze z 5. 12. 2004, 17: [cit. 2012-11-19]. Dostupné z: </a:t>
            </a:r>
            <a:r>
              <a:rPr lang="cs-CZ" sz="1000" dirty="0">
                <a:solidFill>
                  <a:schemeClr val="accent3">
                    <a:lumMod val="10000"/>
                  </a:schemeClr>
                </a:solidFill>
                <a:hlinkClick r:id="rId5"/>
              </a:rPr>
              <a:t>http://</a:t>
            </a:r>
            <a:r>
              <a:rPr lang="cs-CZ" sz="1000" dirty="0" smtClean="0">
                <a:solidFill>
                  <a:schemeClr val="accent3">
                    <a:lumMod val="10000"/>
                  </a:schemeClr>
                </a:solidFill>
                <a:hlinkClick r:id="rId5"/>
              </a:rPr>
              <a:t>cs.wikipedia.org/wiki/Soubor:Joseph_II.jpg</a:t>
            </a:r>
            <a:endParaRPr lang="cs-CZ" sz="1000" dirty="0" smtClean="0">
              <a:solidFill>
                <a:schemeClr val="accent3">
                  <a:lumMod val="10000"/>
                </a:schemeClr>
              </a:solidFill>
            </a:endParaRPr>
          </a:p>
          <a:p>
            <a:endParaRPr lang="cs-CZ" sz="1000" b="1" dirty="0">
              <a:solidFill>
                <a:schemeClr val="accent3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85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25">
      <a:dk1>
        <a:srgbClr val="FFC993"/>
      </a:dk1>
      <a:lt1>
        <a:srgbClr val="FFE9D3"/>
      </a:lt1>
      <a:dk2>
        <a:srgbClr val="FEAEAE"/>
      </a:dk2>
      <a:lt2>
        <a:srgbClr val="EFD3B3"/>
      </a:lt2>
      <a:accent1>
        <a:srgbClr val="FFDEBE"/>
      </a:accent1>
      <a:accent2>
        <a:srgbClr val="FE7979"/>
      </a:accent2>
      <a:accent3>
        <a:srgbClr val="FFDBB7"/>
      </a:accent3>
      <a:accent4>
        <a:srgbClr val="FFC993"/>
      </a:accent4>
      <a:accent5>
        <a:srgbClr val="FE7979"/>
      </a:accent5>
      <a:accent6>
        <a:srgbClr val="FFC993"/>
      </a:accent6>
      <a:hlink>
        <a:srgbClr val="FEC9C9"/>
      </a:hlink>
      <a:folHlink>
        <a:srgbClr val="FFB56C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85</TotalTime>
  <Words>469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ANOTACE</vt:lpstr>
      <vt:lpstr>OSVÍCENSTVÍ</vt:lpstr>
      <vt:lpstr>Prezentace aplikace PowerPoint</vt:lpstr>
      <vt:lpstr>OBJEVY</vt:lpstr>
      <vt:lpstr>MARIE TEREZIE</vt:lpstr>
      <vt:lpstr>REFORMY</vt:lpstr>
      <vt:lpstr>Prezentace aplikace PowerPoint</vt:lpstr>
      <vt:lpstr>JOSEF II.</vt:lpstr>
      <vt:lpstr>REFORMY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13</cp:revision>
  <dcterms:created xsi:type="dcterms:W3CDTF">2012-10-16T18:09:11Z</dcterms:created>
  <dcterms:modified xsi:type="dcterms:W3CDTF">2013-12-12T20:09:08Z</dcterms:modified>
</cp:coreProperties>
</file>