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9" r:id="rId4"/>
    <p:sldId id="270" r:id="rId5"/>
    <p:sldId id="272" r:id="rId6"/>
    <p:sldId id="273" r:id="rId7"/>
    <p:sldId id="274" r:id="rId8"/>
    <p:sldId id="275" r:id="rId9"/>
    <p:sldId id="276" r:id="rId10"/>
    <p:sldId id="27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upload.wikimedia.org/wikipedia/commons/thumb/3/30/Euklid-von-Alexandria_1.jpg/220px-Euklid-von-Alexandria_1.jpg&amp;imgrefurl=http://cs.wikipedia.org/wiki/Eukleid%C3%A9s&amp;h=261&amp;w=220&amp;sz=27&amp;tbnid=VjmUm2C0eKPbtM:&amp;tbnh=90&amp;tbnw=76&amp;prev=/search?q=eukleides&amp;tbm=isch&amp;tbo=u&amp;zoom=1&amp;q=eukleides&amp;usg=__fnHE7kqB3YcPK7FqPfyjWWDvByk=&amp;docid=RGP9LL1fMhw3DM&amp;hl=cs&amp;sa=X&amp;ei=-OVZUbTKJ8_itQbdyoCwBw&amp;sqi=2&amp;ved=0CD8Q9QEwAg&amp;dur=558" TargetMode="External"/><Relationship Id="rId2" Type="http://schemas.openxmlformats.org/officeDocument/2006/relationships/hyperlink" Target="http://www.google.cz/imgres?imgurl=http://www.eshop.mitap.cz/720-777-large/trojuhelnik-s-ryskou-transparentni-45-177.jpg&amp;imgrefurl=http://www.eshop.mitap.cz/pravitka/720-trojuhelnik-s-ryskou-transparentni-45-177.html&amp;h=300&amp;w=300&amp;sz=8&amp;tbnid=3H1IMW9lofNb2M:&amp;tbnh=90&amp;tbnw=90&amp;prev=/search?q=troj%C3%BAheln%C3%ADk+s+ryskou&amp;tbm=isch&amp;tbo=u&amp;zoom=1&amp;q=troj%C3%BAheln%C3%ADk+s+ryskou&amp;usg=___1zu3F26VTUjqEFnqHBEu3dlOQg=&amp;docid=cfANLIADrKdReM&amp;hl=cs&amp;sa=X&amp;ei=d9BZUYzMB6ep4ATh2IDoCw&amp;sqi=2&amp;ved=0CDgQ9QEwAA&amp;dur=155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Eukleid%C3%A9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9634219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VY_32_INOVACE_1822_KONSTRUKČNÍ_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ÚLOHY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Konstrukční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úlohy – základní pojmy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procvičení a zopakování pravidel a  základní pojmů používaných 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při řešení konstrukčních úloh .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/>
              <a:t>1</a:t>
            </a:r>
            <a:r>
              <a:rPr lang="cs-CZ" sz="3600" dirty="0" smtClean="0"/>
              <a:t>. 4. 2013</a:t>
            </a:r>
          </a:p>
          <a:p>
            <a:pPr marL="0" indent="0">
              <a:buNone/>
            </a:pPr>
            <a:endParaRPr lang="cs-CZ" sz="3600" b="1" dirty="0"/>
          </a:p>
          <a:p>
            <a:pPr algn="ctr"/>
            <a:r>
              <a:rPr lang="cs-CZ" sz="3600" b="1" dirty="0" smtClean="0"/>
              <a:t>Klíčová slova:</a:t>
            </a:r>
            <a:r>
              <a:rPr lang="cs-CZ" sz="3600" dirty="0" smtClean="0"/>
              <a:t> rýsovací pomůcky, pravidla rýsování, konstrukční úloha, základní geometrické symboly, písmena řecké abecedy, eukleidovské </a:t>
            </a:r>
            <a:r>
              <a:rPr lang="cs-CZ" sz="3600" dirty="0" smtClean="0"/>
              <a:t>konstrukce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rýsovací pomůcky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D6DDB9C5\MP9003414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607" y="4293096"/>
            <a:ext cx="3657600" cy="2393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ARVCENKL\MP900309648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17950"/>
            <a:ext cx="2175048" cy="320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A2O82191\MP9003852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526764"/>
            <a:ext cx="201622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www.eshop.mitap.cz/720-777-large/trojuhelnik-s-ryskou-transparentni-45-17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468" y="1309869"/>
            <a:ext cx="2217440" cy="241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fesor\AppData\Local\Microsoft\Windows\Temporary Internet Files\Content.IE5\D6DDB9C5\MP90034150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08796"/>
            <a:ext cx="2376264" cy="217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81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5629"/>
            <a:ext cx="8229600" cy="1143000"/>
          </a:xfrm>
        </p:spPr>
        <p:txBody>
          <a:bodyPr/>
          <a:lstStyle/>
          <a:p>
            <a:r>
              <a:rPr lang="cs-CZ" b="1" u="sng" dirty="0" smtClean="0"/>
              <a:t>Pravidla správného rýsování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5901"/>
            <a:ext cx="8229600" cy="54620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Používáme vhodné pomůcky a potřeby (je důležité je mít v pořádku na každé hodině geometrie).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Rýsujeme přesně a přehledně.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Dbáme na správný a čitelný popis.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Využíváme jednoduché konstrukce a základní postupy rýsování.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7524328" y="61653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584542" y="1150236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1090464" y="1148170"/>
            <a:ext cx="914400" cy="121615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9637" y="1148170"/>
            <a:ext cx="914400" cy="11692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4211960" y="1204724"/>
            <a:ext cx="1060704" cy="113617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652120" y="1204724"/>
            <a:ext cx="1152128" cy="11127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42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Provádíme </a:t>
            </a:r>
            <a:r>
              <a:rPr lang="cs-CZ" dirty="0"/>
              <a:t>náčrtky, tak aby byly dostatečně velké.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Všechny </a:t>
            </a:r>
            <a:r>
              <a:rPr lang="cs-CZ" dirty="0"/>
              <a:t>konstrukce v sešitě rýsujeme obyčejnou tužkou.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Každá </a:t>
            </a:r>
            <a:r>
              <a:rPr lang="cs-CZ" dirty="0"/>
              <a:t>konstrukční úloha má 3 základní části: rozbor, postup konstrukce a konstrukci se závěrem.</a:t>
            </a:r>
          </a:p>
          <a:p>
            <a:endParaRPr lang="cs-CZ" dirty="0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1090464" y="548680"/>
            <a:ext cx="914400" cy="121615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611317" y="552443"/>
            <a:ext cx="1216152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251643" y="588670"/>
            <a:ext cx="1060704" cy="113617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81577" y="612100"/>
            <a:ext cx="1152128" cy="11127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82748" y="555256"/>
            <a:ext cx="914400" cy="11692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56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Základní symboly používané v geometrických zápisech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AB                     úsečka AB</a:t>
            </a:r>
          </a:p>
          <a:p>
            <a:pPr marL="0" indent="0">
              <a:buNone/>
            </a:pPr>
            <a:r>
              <a:rPr lang="cs-CZ" sz="2000" dirty="0" smtClean="0"/>
              <a:t>↔ AB               přímka AB</a:t>
            </a:r>
          </a:p>
          <a:p>
            <a:pPr marL="0" indent="0">
              <a:buNone/>
            </a:pPr>
            <a:r>
              <a:rPr lang="cs-CZ" sz="2000" dirty="0" smtClean="0"/>
              <a:t>→  AB               polopřímka AB</a:t>
            </a:r>
          </a:p>
          <a:p>
            <a:pPr marL="0" indent="0">
              <a:buNone/>
            </a:pPr>
            <a:r>
              <a:rPr lang="cs-CZ" sz="2000" dirty="0" smtClean="0"/>
              <a:t>│AB│                 délka úsečky AB</a:t>
            </a:r>
          </a:p>
          <a:p>
            <a:pPr marL="0" indent="0">
              <a:buNone/>
            </a:pPr>
            <a:r>
              <a:rPr lang="cs-CZ" sz="2400" dirty="0" smtClean="0"/>
              <a:t>&lt; </a:t>
            </a:r>
            <a:r>
              <a:rPr lang="cs-CZ" sz="2000" dirty="0" smtClean="0"/>
              <a:t>AVB               úhel AVB (konvexní)</a:t>
            </a:r>
          </a:p>
          <a:p>
            <a:pPr marL="0" indent="0">
              <a:buNone/>
            </a:pPr>
            <a:r>
              <a:rPr lang="cs-CZ" sz="2400" dirty="0" smtClean="0"/>
              <a:t>│&lt;</a:t>
            </a:r>
            <a:r>
              <a:rPr lang="cs-CZ" sz="2800" dirty="0" smtClean="0"/>
              <a:t> </a:t>
            </a:r>
            <a:r>
              <a:rPr lang="cs-CZ" sz="2000" dirty="0" smtClean="0"/>
              <a:t>AVB│          velikost úhlu AVB</a:t>
            </a:r>
          </a:p>
          <a:p>
            <a:pPr marL="0" indent="0">
              <a:buNone/>
            </a:pPr>
            <a:r>
              <a:rPr lang="cs-CZ" sz="2000" dirty="0" smtClean="0"/>
              <a:t>A </a:t>
            </a:r>
            <a:r>
              <a:rPr lang="el-GR" sz="2000" dirty="0" smtClean="0"/>
              <a:t>ϵ</a:t>
            </a:r>
            <a:r>
              <a:rPr lang="cs-CZ" sz="2000" dirty="0" smtClean="0"/>
              <a:t>  p                 bod A leží na přímce p</a:t>
            </a:r>
          </a:p>
          <a:p>
            <a:pPr marL="0" indent="0">
              <a:buNone/>
            </a:pPr>
            <a:r>
              <a:rPr lang="cs-CZ" sz="2000" dirty="0" smtClean="0"/>
              <a:t>A </a:t>
            </a:r>
            <a:r>
              <a:rPr lang="el-GR" sz="2000" dirty="0" smtClean="0"/>
              <a:t>ϵ</a:t>
            </a:r>
            <a:r>
              <a:rPr lang="cs-CZ" sz="2000" dirty="0" smtClean="0"/>
              <a:t>  p ∩ q          bod A leží na přímkách p a q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(bod A je průsečík přímek p, q)</a:t>
            </a:r>
          </a:p>
          <a:p>
            <a:pPr marL="0" indent="0">
              <a:buNone/>
            </a:pPr>
            <a:r>
              <a:rPr lang="cs-CZ" sz="2000" dirty="0"/>
              <a:t>p</a:t>
            </a:r>
            <a:r>
              <a:rPr lang="cs-CZ" sz="2000" dirty="0" smtClean="0"/>
              <a:t> </a:t>
            </a:r>
            <a:r>
              <a:rPr lang="cs-CZ" sz="2000" dirty="0" err="1" smtClean="0"/>
              <a:t>ll</a:t>
            </a:r>
            <a:r>
              <a:rPr lang="cs-CZ" sz="2000" dirty="0" smtClean="0"/>
              <a:t> q                   přímka p je rovnoběžná s přímkou q</a:t>
            </a:r>
          </a:p>
          <a:p>
            <a:pPr marL="0" indent="0">
              <a:buNone/>
            </a:pPr>
            <a:r>
              <a:rPr lang="cs-CZ" sz="2000" dirty="0"/>
              <a:t>p</a:t>
            </a:r>
            <a:r>
              <a:rPr lang="cs-CZ" sz="2000" dirty="0" smtClean="0"/>
              <a:t>  </a:t>
            </a:r>
            <a:r>
              <a:rPr lang="cs-CZ" sz="2000" dirty="0" err="1" smtClean="0"/>
              <a:t>ll</a:t>
            </a:r>
            <a:r>
              <a:rPr lang="cs-CZ" sz="2000" dirty="0" smtClean="0"/>
              <a:t> q                  přímka p je různoběžná s přímkou q</a:t>
            </a:r>
          </a:p>
          <a:p>
            <a:pPr marL="0" indent="0">
              <a:buNone/>
            </a:pPr>
            <a:r>
              <a:rPr lang="cs-CZ" sz="2000" dirty="0" smtClean="0"/>
              <a:t>p     q                  přímka p je kolmá k přímce q</a:t>
            </a:r>
          </a:p>
          <a:p>
            <a:pPr marL="0" indent="0">
              <a:buNone/>
            </a:pPr>
            <a:r>
              <a:rPr lang="cs-CZ" sz="2000" dirty="0" smtClean="0"/>
              <a:t>k (S, 2cm)          kružnice k se středem S a poloměrem 2 cm</a:t>
            </a:r>
          </a:p>
          <a:p>
            <a:pPr marL="0" indent="0">
              <a:buNone/>
            </a:pPr>
            <a:r>
              <a:rPr lang="cs-CZ" sz="2000" dirty="0" smtClean="0"/>
              <a:t>K (S, 3 cm)         kruh K se středem S a poloměrem 3 cm</a:t>
            </a:r>
          </a:p>
          <a:p>
            <a:pPr marL="0" indent="0">
              <a:buNone/>
            </a:pPr>
            <a:r>
              <a:rPr lang="cs-CZ" sz="2000" dirty="0" smtClean="0"/>
              <a:t>∆ ABC ~ ∆ EFG   trojúhelník ABC je shodný s trojúhelníkem EFG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1429" y="2976891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7199" y="4869160"/>
            <a:ext cx="2840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/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 flipH="1" flipV="1">
            <a:off x="651211" y="52692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9365" y="641356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pic>
        <p:nvPicPr>
          <p:cNvPr id="2050" name="Picture 2" descr="C:\Users\profesor\AppData\Local\Microsoft\Windows\Temporary Internet Files\Content.IE5\ARVCENKL\MP9003876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8218">
            <a:off x="4860032" y="165353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935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Nejčastěji používaná písmena řecké abecedy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/>
              <a:t>   alfa                                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/>
              <a:t>   pí  (Ludolfovo číslo)</a:t>
            </a:r>
          </a:p>
          <a:p>
            <a:pPr marL="0" indent="0">
              <a:buNone/>
            </a:pPr>
            <a:r>
              <a:rPr lang="el-GR" dirty="0" smtClean="0">
                <a:solidFill>
                  <a:srgbClr val="FF0000"/>
                </a:solidFill>
              </a:rPr>
              <a:t>β</a:t>
            </a:r>
            <a:r>
              <a:rPr lang="cs-CZ" dirty="0" smtClean="0"/>
              <a:t>    beta                              </a:t>
            </a:r>
            <a:r>
              <a:rPr lang="el-GR" dirty="0" smtClean="0">
                <a:solidFill>
                  <a:srgbClr val="FF0000"/>
                </a:solidFill>
              </a:rPr>
              <a:t>ρ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ró</a:t>
            </a:r>
          </a:p>
          <a:p>
            <a:pPr marL="0" indent="0">
              <a:buNone/>
            </a:pPr>
            <a:r>
              <a:rPr lang="el-GR" dirty="0" smtClean="0">
                <a:solidFill>
                  <a:srgbClr val="FF0000"/>
                </a:solidFill>
              </a:rPr>
              <a:t>γ</a:t>
            </a:r>
            <a:r>
              <a:rPr lang="cs-CZ" dirty="0" smtClean="0"/>
              <a:t>    gama                            </a:t>
            </a:r>
            <a:r>
              <a:rPr lang="el-GR" dirty="0" smtClean="0">
                <a:solidFill>
                  <a:srgbClr val="FF0000"/>
                </a:solidFill>
              </a:rPr>
              <a:t>σ</a:t>
            </a:r>
            <a:r>
              <a:rPr lang="cs-CZ" dirty="0" smtClean="0"/>
              <a:t>    sigma</a:t>
            </a:r>
          </a:p>
          <a:p>
            <a:pPr marL="0" indent="0">
              <a:buNone/>
            </a:pPr>
            <a:r>
              <a:rPr lang="el-GR" dirty="0" smtClean="0">
                <a:solidFill>
                  <a:srgbClr val="FF0000"/>
                </a:solidFill>
              </a:rPr>
              <a:t>δ</a:t>
            </a:r>
            <a:r>
              <a:rPr lang="cs-CZ" dirty="0" smtClean="0"/>
              <a:t>    delta                            </a:t>
            </a:r>
            <a:r>
              <a:rPr lang="cs-CZ" dirty="0"/>
              <a:t> </a:t>
            </a:r>
            <a:r>
              <a:rPr lang="el-GR" dirty="0" smtClean="0">
                <a:solidFill>
                  <a:srgbClr val="FF0000"/>
                </a:solidFill>
              </a:rPr>
              <a:t>τ</a:t>
            </a:r>
            <a:r>
              <a:rPr lang="cs-CZ" dirty="0" smtClean="0"/>
              <a:t>    tau</a:t>
            </a:r>
          </a:p>
          <a:p>
            <a:pPr marL="0" indent="0">
              <a:buNone/>
            </a:pPr>
            <a:r>
              <a:rPr lang="el-GR" dirty="0" smtClean="0">
                <a:solidFill>
                  <a:srgbClr val="FF0000"/>
                </a:solidFill>
              </a:rPr>
              <a:t>ε</a:t>
            </a:r>
            <a:r>
              <a:rPr lang="cs-CZ" dirty="0" smtClean="0"/>
              <a:t>    epsilon                         </a:t>
            </a:r>
            <a:r>
              <a:rPr lang="el-GR" dirty="0" smtClean="0">
                <a:solidFill>
                  <a:srgbClr val="FF0000"/>
                </a:solidFill>
              </a:rPr>
              <a:t>ϕ</a:t>
            </a:r>
            <a:r>
              <a:rPr lang="cs-CZ" dirty="0" smtClean="0"/>
              <a:t>    fí</a:t>
            </a:r>
          </a:p>
          <a:p>
            <a:pPr marL="0" indent="0">
              <a:buNone/>
            </a:pPr>
            <a:r>
              <a:rPr lang="el-GR" dirty="0" smtClean="0">
                <a:solidFill>
                  <a:srgbClr val="FF0000"/>
                </a:solidFill>
              </a:rPr>
              <a:t>λ</a:t>
            </a:r>
            <a:r>
              <a:rPr lang="cs-CZ" dirty="0" smtClean="0"/>
              <a:t>    lambda                        </a:t>
            </a:r>
            <a:r>
              <a:rPr lang="el-GR" dirty="0" smtClean="0">
                <a:solidFill>
                  <a:srgbClr val="FF0000"/>
                </a:solidFill>
              </a:rPr>
              <a:t>ψ</a:t>
            </a:r>
            <a:r>
              <a:rPr lang="cs-CZ" dirty="0" smtClean="0"/>
              <a:t>    psí</a:t>
            </a:r>
          </a:p>
          <a:p>
            <a:pPr marL="0" indent="0">
              <a:buNone/>
            </a:pPr>
            <a:r>
              <a:rPr lang="el-GR" dirty="0" smtClean="0">
                <a:solidFill>
                  <a:srgbClr val="FF0000"/>
                </a:solidFill>
              </a:rPr>
              <a:t>μ</a:t>
            </a:r>
            <a:r>
              <a:rPr lang="cs-CZ" dirty="0" smtClean="0"/>
              <a:t>    mí                                </a:t>
            </a:r>
            <a:r>
              <a:rPr lang="az-Cyrl-AZ" dirty="0" smtClean="0">
                <a:solidFill>
                  <a:srgbClr val="FF0000"/>
                </a:solidFill>
              </a:rPr>
              <a:t>Ѡ</a:t>
            </a:r>
            <a:r>
              <a:rPr lang="cs-CZ" dirty="0" smtClean="0"/>
              <a:t>   omega</a:t>
            </a:r>
          </a:p>
        </p:txBody>
      </p:sp>
    </p:spTree>
    <p:extLst>
      <p:ext uri="{BB962C8B-B14F-4D97-AF65-F5344CB8AC3E}">
        <p14:creationId xmlns:p14="http://schemas.microsoft.com/office/powerpoint/2010/main" val="964750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Základní jednoduché konstrukce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</a:t>
            </a:r>
            <a:r>
              <a:rPr lang="cs-CZ" sz="2400" dirty="0" smtClean="0">
                <a:solidFill>
                  <a:srgbClr val="FF0000"/>
                </a:solidFill>
              </a:rPr>
              <a:t>onstrukce pravítkem a kružítkem = </a:t>
            </a:r>
            <a:r>
              <a:rPr lang="cs-CZ" sz="2400" u="sng" dirty="0" smtClean="0">
                <a:solidFill>
                  <a:srgbClr val="FF0000"/>
                </a:solidFill>
              </a:rPr>
              <a:t>eukleidovské konstrukce </a:t>
            </a:r>
          </a:p>
          <a:p>
            <a:endParaRPr lang="cs-CZ" sz="2400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1. Sestroj osu </a:t>
            </a:r>
            <a:r>
              <a:rPr lang="cs-CZ" sz="2400" b="1" dirty="0" smtClean="0"/>
              <a:t>o</a:t>
            </a:r>
            <a:r>
              <a:rPr lang="cs-CZ" sz="2400" dirty="0" smtClean="0"/>
              <a:t> dané úsečky AB.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2. Sestroj osu </a:t>
            </a:r>
            <a:r>
              <a:rPr lang="cs-CZ" sz="2400" b="1" dirty="0" smtClean="0"/>
              <a:t>o</a:t>
            </a:r>
            <a:r>
              <a:rPr lang="cs-CZ" sz="2400" dirty="0" smtClean="0"/>
              <a:t> daného úhlu AVB.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3. Sestroj kolmici </a:t>
            </a:r>
            <a:r>
              <a:rPr lang="cs-CZ" sz="2400" b="1" dirty="0" smtClean="0"/>
              <a:t>q</a:t>
            </a:r>
            <a:r>
              <a:rPr lang="cs-CZ" sz="2400" dirty="0" smtClean="0"/>
              <a:t> k přímce </a:t>
            </a:r>
            <a:r>
              <a:rPr lang="cs-CZ" sz="2400" b="1" dirty="0" smtClean="0"/>
              <a:t>p</a:t>
            </a:r>
            <a:r>
              <a:rPr lang="cs-CZ" sz="2400" dirty="0" smtClean="0"/>
              <a:t> v jejím bodě </a:t>
            </a:r>
            <a:r>
              <a:rPr lang="cs-CZ" sz="2400" b="1" dirty="0" smtClean="0"/>
              <a:t>P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4. Bodem </a:t>
            </a:r>
            <a:r>
              <a:rPr lang="cs-CZ" sz="2400" b="1" dirty="0" smtClean="0"/>
              <a:t>X</a:t>
            </a:r>
            <a:r>
              <a:rPr lang="cs-CZ" sz="2400" dirty="0" smtClean="0"/>
              <a:t> veď kolmici </a:t>
            </a:r>
            <a:r>
              <a:rPr lang="cs-CZ" sz="2400" b="1" dirty="0" smtClean="0"/>
              <a:t>p </a:t>
            </a:r>
            <a:r>
              <a:rPr lang="cs-CZ" sz="2400" dirty="0" smtClean="0"/>
              <a:t> k dané přímce </a:t>
            </a:r>
            <a:r>
              <a:rPr lang="cs-CZ" sz="2400" b="1" dirty="0" smtClean="0"/>
              <a:t>q</a:t>
            </a:r>
            <a:r>
              <a:rPr lang="cs-CZ" sz="2400" dirty="0" smtClean="0"/>
              <a:t>, bod X není bodem přímky q.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5. Sestroj bod souměrný s daným bodem </a:t>
            </a:r>
            <a:r>
              <a:rPr lang="cs-CZ" sz="2400" b="1" dirty="0" smtClean="0"/>
              <a:t>C </a:t>
            </a:r>
            <a:r>
              <a:rPr lang="cs-CZ" sz="2400" dirty="0" smtClean="0"/>
              <a:t>podle osy </a:t>
            </a:r>
            <a:r>
              <a:rPr lang="cs-CZ" sz="2400" b="1" dirty="0" smtClean="0"/>
              <a:t>o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dirty="0" smtClean="0"/>
              <a:t>6. Sestroj kružnici, která prochází třemi danými body </a:t>
            </a:r>
            <a:r>
              <a:rPr lang="cs-CZ" sz="2400" b="1" dirty="0" smtClean="0"/>
              <a:t>A</a:t>
            </a:r>
            <a:r>
              <a:rPr lang="cs-CZ" sz="2400" dirty="0" smtClean="0"/>
              <a:t>, </a:t>
            </a:r>
            <a:r>
              <a:rPr lang="cs-CZ" sz="2400" b="1" dirty="0" smtClean="0"/>
              <a:t>B</a:t>
            </a:r>
            <a:r>
              <a:rPr lang="cs-CZ" sz="2400" dirty="0" smtClean="0"/>
              <a:t>, </a:t>
            </a:r>
            <a:r>
              <a:rPr lang="cs-CZ" sz="2400" b="1" dirty="0" smtClean="0"/>
              <a:t>C</a:t>
            </a:r>
            <a:r>
              <a:rPr lang="cs-CZ" sz="2400" dirty="0" smtClean="0"/>
              <a:t>, které neleží na jedné přímce.</a:t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3535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b="1" dirty="0" smtClean="0"/>
              <a:t>EUKLEIDÉS Z MEGARY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2062358"/>
            <a:ext cx="6048672" cy="338368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z</a:t>
            </a:r>
            <a:r>
              <a:rPr lang="cs-CZ" dirty="0" smtClean="0"/>
              <a:t>akladatel „otec“ geometrie</a:t>
            </a:r>
          </a:p>
          <a:p>
            <a:r>
              <a:rPr lang="cs-CZ" dirty="0" smtClean="0"/>
              <a:t>325 př. n. l. – 260 př. n. l.</a:t>
            </a:r>
          </a:p>
          <a:p>
            <a:r>
              <a:rPr lang="cs-CZ" dirty="0"/>
              <a:t>ř</a:t>
            </a:r>
            <a:r>
              <a:rPr lang="cs-CZ" dirty="0" smtClean="0"/>
              <a:t>ecký matematik a geometr</a:t>
            </a:r>
          </a:p>
          <a:p>
            <a:r>
              <a:rPr lang="cs-CZ" dirty="0" smtClean="0"/>
              <a:t>většinu života strávil v Alexandrii v Egyptě</a:t>
            </a:r>
          </a:p>
          <a:p>
            <a:r>
              <a:rPr lang="cs-CZ" dirty="0"/>
              <a:t>m</a:t>
            </a:r>
            <a:r>
              <a:rPr lang="cs-CZ" dirty="0" smtClean="0"/>
              <a:t>ezi jeho žáky patřil </a:t>
            </a:r>
            <a:r>
              <a:rPr lang="cs-CZ" dirty="0" err="1" smtClean="0"/>
              <a:t>Archimédés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http://upload.wikimedia.org/wikipedia/commons/thumb/3/30/Euklid-von-Alexandria_1.jpg/220px-Euklid-von-Alexandria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209550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389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285750" indent="-285750"/>
            <a:r>
              <a:rPr lang="cs-CZ" dirty="0">
                <a:hlinkClick r:id="rId2"/>
              </a:rPr>
              <a:t>http://www.google.cz/imgres?imgurl=http://www.eshop.mitap.cz/720-777-large/trojuhelnik-s-ryskou-transparentni-45-177.jpg&amp;imgrefurl=http://www.eshop.mitap.cz/pravitka/720-trojuhelnik-s-ryskou-transparentni-45-177.html&amp;h=300&amp;w=300&amp;sz=8&amp;tbnid=3H1IMW9lofNb2M:&amp;tbnh=90&amp;tbnw=90&amp;prev=/search%3Fq%3Dtroj%25C3%25BAheln%25C3%25ADk%2Bs%2Bryskou%26tbm%3Disch%26tbo%3Du&amp;zoom=1&amp;q=troj%C3%BAheln%C3%ADk+s+ryskou&amp;usg=___1zu3F26VTUjqEFnqHBEu3dlOQg=&amp;docid=cfANLIADrKdReM&amp;hl=cs&amp;sa=X&amp;ei=d9BZUYzMB6ep4ATh2IDoCw&amp;sqi=2&amp;ved=0CDgQ9QEwAA&amp;dur=1553</a:t>
            </a:r>
            <a:endParaRPr lang="cs-CZ" dirty="0"/>
          </a:p>
          <a:p>
            <a:pPr marL="285750" indent="-285750"/>
            <a:r>
              <a:rPr lang="cs-CZ" dirty="0">
                <a:hlinkClick r:id="rId3"/>
              </a:rPr>
              <a:t>http://www.google.cz/imgres?imgurl=http://upload.wikimedia.org/wikipedia/commons/thumb/3/30/Euklid-von-Alexandria_1.jpg/220px-Euklid-von-Alexandria_1.jpg&amp;imgrefurl=http://cs.wikipedia.org/wiki/Eukleid%25C3%25A9s&amp;h=261&amp;w=220&amp;sz=27&amp;tbnid=VjmUm2C0eKPbtM:&amp;tbnh=90&amp;tbnw=76&amp;prev=/search%3Fq%3Deukleides%26tbm%3Disch%26tbo%3Du&amp;zoom=1&amp;q=eukleides&amp;usg=__fnHE7kqB3YcPK7FqPfyjWWDvByk=&amp;docid=RGP9LL1fMhw3DM&amp;hl=cs&amp;sa=X&amp;ei=-OVZUbTKJ8_itQbdyoCwBw&amp;sqi=2&amp;ved=0CD8Q9QEwAg&amp;dur=558</a:t>
            </a:r>
            <a:endParaRPr lang="cs-CZ" dirty="0"/>
          </a:p>
          <a:p>
            <a:pPr marL="285750" indent="-285750"/>
            <a:r>
              <a:rPr lang="cs-CZ" dirty="0">
                <a:hlinkClick r:id="rId4"/>
              </a:rPr>
              <a:t>http://cs.wikipedia.org/wiki/Eukleid%C3%A9s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522</Words>
  <Application>Microsoft Office PowerPoint</Application>
  <PresentationFormat>Předvádění na obrazovce (4:3)</PresentationFormat>
  <Paragraphs>86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Základní rýsovací pomůcky</vt:lpstr>
      <vt:lpstr>Pravidla správného rýsování</vt:lpstr>
      <vt:lpstr>Prezentace aplikace PowerPoint</vt:lpstr>
      <vt:lpstr>Základní symboly používané v geometrických zápisech</vt:lpstr>
      <vt:lpstr>Nejčastěji používaná písmena řecké abecedy</vt:lpstr>
      <vt:lpstr>Základní jednoduché konstrukce</vt:lpstr>
      <vt:lpstr>EUKLEIDÉS Z MEGARY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98</cp:revision>
  <dcterms:created xsi:type="dcterms:W3CDTF">2013-03-11T16:19:20Z</dcterms:created>
  <dcterms:modified xsi:type="dcterms:W3CDTF">2013-12-12T20:14:46Z</dcterms:modified>
</cp:coreProperties>
</file>