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5222DE90-DF38-4833-B081-C73DB493BDE0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454188F1-4754-4878-B8EF-F6261761A6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tephenson's_Rocket_drawing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313155"/>
              </p:ext>
            </p:extLst>
          </p:nvPr>
        </p:nvGraphicFramePr>
        <p:xfrm>
          <a:off x="899592" y="2852936"/>
          <a:ext cx="7344816" cy="33123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1883"/>
                <a:gridCol w="5562933"/>
              </a:tblGrid>
              <a:tr h="6832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07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07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VY_32_INOVACE_1189_ROZVOJ</a:t>
                      </a:r>
                      <a:r>
                        <a:rPr lang="cs-CZ" sz="1400" baseline="0" dirty="0" smtClean="0">
                          <a:effectLst/>
                        </a:rPr>
                        <a:t> VĚDY A TECHNIKY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832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MANUFAKTURA, PRVNÍ STROJE, PARNÍ STROJ, VYNÁLEZY, VĚDECKÉ OBJEVY, PRŮMYSL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244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325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6781800" cy="1069975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1412776"/>
            <a:ext cx="6781800" cy="504056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pro žáky 5. tříd jako výkladová v hodinách </a:t>
            </a:r>
            <a:r>
              <a:rPr lang="cs-CZ" sz="3200" b="1" dirty="0" err="1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vlastivěda.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popíší manufakturu.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s druhy parních strojů.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Vyjmenují české vynálezce a jejich vynálezy.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 smtClean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7485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VĚDY </a:t>
            </a:r>
          </a:p>
          <a:p>
            <a:pPr marL="0" indent="0" algn="ctr">
              <a:buNone/>
            </a:pPr>
            <a:r>
              <a:rPr lang="cs-CZ" sz="9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</a:p>
          <a:p>
            <a:pPr marL="0" indent="0" algn="ctr">
              <a:buNone/>
            </a:pPr>
            <a:r>
              <a:rPr lang="cs-CZ" sz="9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TECHNIKY</a:t>
            </a:r>
            <a:endParaRPr lang="cs-CZ" sz="96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043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48680"/>
            <a:ext cx="6934199" cy="11557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2699792" y="1988840"/>
            <a:ext cx="4978895" cy="4480396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Manufaktura</a:t>
            </a:r>
          </a:p>
          <a:p>
            <a:pPr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První stroje</a:t>
            </a:r>
          </a:p>
          <a:p>
            <a:pPr algn="l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arní stroj</a:t>
            </a:r>
          </a:p>
          <a:p>
            <a:pPr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Vynálezy</a:t>
            </a:r>
          </a:p>
          <a:p>
            <a:pPr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Vědecké objevy</a:t>
            </a:r>
          </a:p>
          <a:p>
            <a:pPr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Průmysl</a:t>
            </a:r>
          </a:p>
          <a:p>
            <a:pPr>
              <a:buFont typeface="Wingdings" pitchFamily="2" charset="2"/>
              <a:buChar char="Ø"/>
            </a:pP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507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6781800" cy="853951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MANUFAKTURA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7056784" cy="5562476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Znamená v překladu – pracovat rukama.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se objevily v textilní výrobě.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dílny v nichž se soustředila výroba.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dělník měl na starost svůj úkol.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Výhody: Klesala cena výrobku, lepší organizace práce, větší kvalita.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Nevýhody: Za výrobek již odpovídalo více lidí.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3061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620688"/>
            <a:ext cx="6934199" cy="93967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STROJE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19672" y="1700808"/>
            <a:ext cx="7200800" cy="4874716"/>
          </a:xfrm>
        </p:spPr>
        <p:txBody>
          <a:bodyPr/>
          <a:lstStyle/>
          <a:p>
            <a:pPr marL="342900" indent="-342900" algn="l">
              <a:buFont typeface="Wingdings" pitchFamily="2" charset="2"/>
              <a:buChar char="Ø"/>
            </a:pPr>
            <a:endParaRPr lang="cs-CZ" sz="3200" b="1" dirty="0" smtClean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Postupně byly do manufaktur zaváděny první stroje.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Dříve stroje poháněla vodní kola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Vymýšlel se jiný způsob (všude řeky nebyly).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Tím se stal stroj na vodní páru – PARNÍ STROJ.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3200" b="1" dirty="0" smtClean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439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PARNÍ STROJ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století bývá označováno jako století páry.</a:t>
            </a:r>
          </a:p>
          <a:p>
            <a:endParaRPr lang="cs-CZ" sz="3200" b="1" dirty="0" smtClean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Pístový tepelný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 smtClean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Poháněl stroje i dopravní prostředky.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Sestrojil ho James Watt roku 1765.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f/f0/Steam_engine_in_action.gif/220px-Steam_engine_in_action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91779"/>
            <a:ext cx="3092534" cy="201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92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wanningtonEngine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77302"/>
            <a:ext cx="7056784" cy="503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851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548680"/>
            <a:ext cx="6934199" cy="108012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PARNÍ LOKOMOTIVA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691680" y="1268760"/>
            <a:ext cx="6934199" cy="4752528"/>
          </a:xfrm>
        </p:spPr>
        <p:txBody>
          <a:bodyPr/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parní </a:t>
            </a: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lokomotiva (Anglie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starší češtině nazývána parovůz.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Utáhla 8 vozů.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Dosáhla rychlosti 6 km  za hodinu.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Nejdříve jezdila pouze v dolech.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parní trať u nás otevřena 1839 na úseku Brno-Břeclav.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244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0/0d/Locomotive_trevithick.jpg/220px-Locomotive_trevithi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23" y="3171100"/>
            <a:ext cx="4501761" cy="282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3/3f/Stephenson%27s_Rocket_drawing.jpg/220px-Stephenson%27s_Rocket_draw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138" y="842008"/>
            <a:ext cx="4412840" cy="308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323" y="2386503"/>
            <a:ext cx="427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2400" dirty="0" smtClean="0"/>
              <a:t>Trevithickova lokomotiva z roku 1804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7390" y="4121352"/>
            <a:ext cx="427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2400" dirty="0" smtClean="0"/>
              <a:t>Lokomotiva Rocket z roku 1829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2667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4504" y="1052736"/>
            <a:ext cx="4709492" cy="121230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PARNÍK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76872"/>
            <a:ext cx="4409256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Parní stroj poháněl i lodě.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parník (přeplul za 26 dní Atlantský oceán).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nás se používali parníky na Vltavě a na Labi.</a:t>
            </a:r>
          </a:p>
          <a:p>
            <a:pPr>
              <a:buFont typeface="Wingdings" pitchFamily="2" charset="2"/>
              <a:buChar char="Ø"/>
            </a:pP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William Lionel Wyllie - The Ocean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82198"/>
            <a:ext cx="4211960" cy="3158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7652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PARNÍ AUTOMOBIL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0" y="2276872"/>
            <a:ext cx="4474840" cy="41120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Silniční dopravní prostředek poháněný parním strojem.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česku jezdil parní nákladní automobil Sentinel.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thumb/1/16/Trevithicks_Dampfwagen.jpg/220px-Trevithicks_Dampfwag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76" y="3068960"/>
            <a:ext cx="4088834" cy="280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63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6632"/>
            <a:ext cx="6781800" cy="811783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VYNÁLEZY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908720"/>
            <a:ext cx="6781800" cy="554461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Božek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Sestrojil první parní loď u nás.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1815 předvedl v Praze svůj parní automobil.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84984"/>
            <a:ext cx="4032448" cy="3262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5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91680" y="116632"/>
            <a:ext cx="6934199" cy="511256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Ressel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vynalezl lodní šroub.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Křižík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oblouková lampa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Prokop Diviš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sestrojil uzemněný bleskosvod.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Bratranci </a:t>
            </a:r>
            <a:r>
              <a:rPr lang="cs-CZ" sz="3200" b="1" u="sng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everkové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vynalezli ruchadlo – kypřil půdu a zároveň ji obracel.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149080"/>
            <a:ext cx="3888432" cy="2540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28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6781800" cy="1069975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VĚDECKÉ OBJEVY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1700808"/>
            <a:ext cx="6781800" cy="482453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Evangelista Purkyně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Popsal vlastnosti jádra buňky.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 Gregor Mendel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Objevitel zákonů dědičnosti.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Erazim </a:t>
            </a:r>
            <a:r>
              <a:rPr lang="cs-CZ" sz="3200" b="1" u="sng" dirty="0" err="1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Vocel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Zakladatel české archeologie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1890 vzniká Česká akademie věd.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2587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620688"/>
            <a:ext cx="6934199" cy="108369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52600" y="1196752"/>
            <a:ext cx="6934199" cy="532859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strojům se měnila výroba.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Řemeslná výroba v manufakturách byla nahrazována strojovou velkovýrobou v továrnách.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Zrychlená doprava usnadnila rozvoj výroby a obchodu.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Vznikala nová povolání.</a:t>
            </a:r>
          </a:p>
          <a:p>
            <a:pPr algn="l"/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6970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000" dirty="0" err="1">
                <a:solidFill>
                  <a:schemeClr val="tx1"/>
                </a:solidFill>
              </a:rPr>
              <a:t>Soubor:Steam</a:t>
            </a:r>
            <a:r>
              <a:rPr lang="en-US" sz="1000" dirty="0">
                <a:solidFill>
                  <a:schemeClr val="tx1"/>
                </a:solidFill>
              </a:rPr>
              <a:t> engine in action.gif. In: </a:t>
            </a:r>
            <a:r>
              <a:rPr lang="en-US" sz="1000" i="1" dirty="0">
                <a:solidFill>
                  <a:schemeClr val="tx1"/>
                </a:solidFill>
              </a:rPr>
              <a:t>Wikipedia: the free encyclopedia</a:t>
            </a:r>
            <a:r>
              <a:rPr lang="en-US" sz="1000" dirty="0">
                <a:solidFill>
                  <a:schemeClr val="tx1"/>
                </a:solidFill>
              </a:rPr>
              <a:t> [online]. San Francisco (CA): Wikimedia Foundation, 14. 8. 2005, 08:35, 5. 3. 2008, 18:50 [cit. 2012-11-03]. </a:t>
            </a:r>
            <a:r>
              <a:rPr lang="en-US" sz="1000" dirty="0" err="1">
                <a:solidFill>
                  <a:schemeClr val="tx1"/>
                </a:solidFill>
              </a:rPr>
              <a:t>Dostupné</a:t>
            </a:r>
            <a:r>
              <a:rPr lang="en-US" sz="1000" dirty="0">
                <a:solidFill>
                  <a:schemeClr val="tx1"/>
                </a:solidFill>
              </a:rPr>
              <a:t> z: http://cs.wikipedia.org/wiki/Soubor:Steam_engine_in_action.gif </a:t>
            </a:r>
            <a:endParaRPr lang="cs-CZ" sz="1000" dirty="0" smtClean="0">
              <a:solidFill>
                <a:schemeClr val="tx1"/>
              </a:solidFill>
            </a:endParaRPr>
          </a:p>
          <a:p>
            <a:r>
              <a:rPr lang="cs-CZ" sz="1000" dirty="0" err="1" smtClean="0">
                <a:solidFill>
                  <a:schemeClr val="tx1"/>
                </a:solidFill>
              </a:rPr>
              <a:t>Soubor:SwanningtonEngine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  <a:r>
              <a:rPr lang="cs-CZ" sz="1000" dirty="0">
                <a:solidFill>
                  <a:schemeClr val="tx1"/>
                </a:solidFill>
              </a:rPr>
              <a:t>01.jpg.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28. 3. 2009, 17:42 [cit. 2012-11-03]. Dostupné z: http://cs.wikipedia.org/wiki/Soubor:SwanningtonEngine_01.jpg </a:t>
            </a:r>
            <a:endParaRPr lang="cs-CZ" sz="1000" dirty="0" smtClean="0">
              <a:solidFill>
                <a:schemeClr val="tx1"/>
              </a:solidFill>
            </a:endParaRPr>
          </a:p>
          <a:p>
            <a:r>
              <a:rPr lang="cs-CZ" sz="1000" dirty="0" err="1">
                <a:solidFill>
                  <a:schemeClr val="tx1"/>
                </a:solidFill>
              </a:rPr>
              <a:t>Soubor:Locomotive</a:t>
            </a:r>
            <a:r>
              <a:rPr lang="cs-CZ" sz="1000" dirty="0">
                <a:solidFill>
                  <a:schemeClr val="tx1"/>
                </a:solidFill>
              </a:rPr>
              <a:t> trevithick.jpg.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30. 7. 2009, 11:00 Náhled verze z 30. 7. 2009, 11: [cit. 2012-11-03]. Dostupné z: http://cs.wikipedia.org/wiki/Soubor:Locomotive_trevithick.jpg </a:t>
            </a:r>
            <a:endParaRPr lang="cs-CZ" sz="1000" dirty="0" smtClean="0">
              <a:solidFill>
                <a:schemeClr val="tx1"/>
              </a:solidFill>
            </a:endParaRPr>
          </a:p>
          <a:p>
            <a:r>
              <a:rPr lang="cs-CZ" sz="1000" dirty="0" err="1">
                <a:solidFill>
                  <a:schemeClr val="tx1"/>
                </a:solidFill>
              </a:rPr>
              <a:t>Soubor:Stephenson's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Rocket</a:t>
            </a:r>
            <a:r>
              <a:rPr lang="cs-CZ" sz="1000" dirty="0">
                <a:solidFill>
                  <a:schemeClr val="tx1"/>
                </a:solidFill>
              </a:rPr>
              <a:t> drawing.jpg Skočit na: Navigace, Hledání.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8. 7. 2005, 15:06 Náhled verze z 8. 7. 2005, 15:06 [cit. 2012-11-03]. Dostupné z: </a:t>
            </a:r>
            <a:r>
              <a:rPr lang="cs-CZ" sz="10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  <a:hlinkClick r:id="rId2"/>
              </a:rPr>
              <a:t>cs.wikipedia.org/wiki/Soubor:Stephenson%27s_Rocket_drawing.jpg</a:t>
            </a:r>
            <a:endParaRPr lang="cs-CZ" sz="1000" dirty="0" smtClean="0">
              <a:solidFill>
                <a:schemeClr val="tx1"/>
              </a:solidFill>
            </a:endParaRPr>
          </a:p>
          <a:p>
            <a:r>
              <a:rPr lang="cs-CZ" sz="1000" dirty="0" err="1">
                <a:solidFill>
                  <a:schemeClr val="tx1"/>
                </a:solidFill>
              </a:rPr>
              <a:t>Soubor:William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Lionel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Wyllie</a:t>
            </a:r>
            <a:r>
              <a:rPr lang="cs-CZ" sz="1000" dirty="0">
                <a:solidFill>
                  <a:schemeClr val="tx1"/>
                </a:solidFill>
              </a:rPr>
              <a:t> - </a:t>
            </a:r>
            <a:r>
              <a:rPr lang="cs-CZ" sz="1000" dirty="0" err="1">
                <a:solidFill>
                  <a:schemeClr val="tx1"/>
                </a:solidFill>
              </a:rPr>
              <a:t>The</a:t>
            </a:r>
            <a:r>
              <a:rPr lang="cs-CZ" sz="1000" dirty="0">
                <a:solidFill>
                  <a:schemeClr val="tx1"/>
                </a:solidFill>
              </a:rPr>
              <a:t> Oceanic.jpg.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30. 7. 2011, 18:50 [cit. 2012-11-03]. Dostupné z: http://cs.wikipedia.org/wiki/Soubor:William_Lionel_Wyllie_-_The_Oceanic.jpg 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1000" dirty="0" err="1">
                <a:solidFill>
                  <a:schemeClr val="tx1"/>
                </a:solidFill>
              </a:rPr>
              <a:t>Soubor:Trevithicks</a:t>
            </a:r>
            <a:r>
              <a:rPr lang="cs-CZ" sz="1000" dirty="0">
                <a:solidFill>
                  <a:schemeClr val="tx1"/>
                </a:solidFill>
              </a:rPr>
              <a:t> Dampfwagen.jpg.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11. 12. 2004, 19:49, 12. 12. 2004, 08:57 [cit. 2012-11-03]. Dostupné z: http://cs.wikipedia.org/wiki/Soubor:Trevithicks_Dampfwagen.jpg </a:t>
            </a:r>
            <a:endParaRPr lang="cs-CZ" sz="1000" dirty="0" smtClean="0">
              <a:solidFill>
                <a:schemeClr val="tx1"/>
              </a:solidFill>
            </a:endParaRPr>
          </a:p>
          <a:p>
            <a:r>
              <a:rPr lang="cs-CZ" sz="1000" dirty="0" err="1" smtClean="0">
                <a:solidFill>
                  <a:schemeClr val="tx1"/>
                </a:solidFill>
              </a:rPr>
              <a:t>Soubor:Bozek's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  <a:r>
              <a:rPr lang="cs-CZ" sz="1000" dirty="0" err="1" smtClean="0">
                <a:solidFill>
                  <a:schemeClr val="tx1"/>
                </a:solidFill>
              </a:rPr>
              <a:t>steam</a:t>
            </a:r>
            <a:r>
              <a:rPr lang="cs-CZ" sz="1000" dirty="0" smtClean="0">
                <a:solidFill>
                  <a:schemeClr val="tx1"/>
                </a:solidFill>
              </a:rPr>
              <a:t> automobile.jpg. In: </a:t>
            </a:r>
            <a:r>
              <a:rPr lang="cs-CZ" sz="1000" i="1" dirty="0" err="1" smtClean="0">
                <a:solidFill>
                  <a:schemeClr val="tx1"/>
                </a:solidFill>
              </a:rPr>
              <a:t>Wikipedia</a:t>
            </a:r>
            <a:r>
              <a:rPr lang="cs-CZ" sz="1000" i="1" dirty="0" smtClean="0">
                <a:solidFill>
                  <a:schemeClr val="tx1"/>
                </a:solidFill>
              </a:rPr>
              <a:t>: </a:t>
            </a:r>
            <a:r>
              <a:rPr lang="cs-CZ" sz="1000" i="1" dirty="0" err="1" smtClean="0">
                <a:solidFill>
                  <a:schemeClr val="tx1"/>
                </a:solidFill>
              </a:rPr>
              <a:t>the</a:t>
            </a:r>
            <a:r>
              <a:rPr lang="cs-CZ" sz="1000" i="1" dirty="0" smtClean="0">
                <a:solidFill>
                  <a:schemeClr val="tx1"/>
                </a:solidFill>
              </a:rPr>
              <a:t> free </a:t>
            </a:r>
            <a:r>
              <a:rPr lang="cs-CZ" sz="1000" i="1" dirty="0" err="1" smtClean="0">
                <a:solidFill>
                  <a:schemeClr val="tx1"/>
                </a:solidFill>
              </a:rPr>
              <a:t>encyclopedia</a:t>
            </a:r>
            <a:r>
              <a:rPr lang="cs-CZ" sz="1000" dirty="0" smtClean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 smtClean="0">
                <a:solidFill>
                  <a:schemeClr val="tx1"/>
                </a:solidFill>
              </a:rPr>
              <a:t>Wikimedia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  <a:r>
              <a:rPr lang="cs-CZ" sz="1000" dirty="0" err="1" smtClean="0">
                <a:solidFill>
                  <a:schemeClr val="tx1"/>
                </a:solidFill>
              </a:rPr>
              <a:t>Foundation</a:t>
            </a:r>
            <a:r>
              <a:rPr lang="cs-CZ" sz="1000" dirty="0" smtClean="0">
                <a:solidFill>
                  <a:schemeClr val="tx1"/>
                </a:solidFill>
              </a:rPr>
              <a:t>, 29. 8. 2005, 09:07 [cit. 2012-11-03]. Dostupné z: http://cs.wikipedia.org/wiki/Soubor:Bozek%27s_steam_automobile.jpg </a:t>
            </a:r>
          </a:p>
          <a:p>
            <a:r>
              <a:rPr lang="cs-CZ" sz="1000" dirty="0" err="1">
                <a:solidFill>
                  <a:schemeClr val="tx1"/>
                </a:solidFill>
              </a:rPr>
              <a:t>Soubor:Ruchadlo</a:t>
            </a:r>
            <a:r>
              <a:rPr lang="cs-CZ" sz="1000" dirty="0">
                <a:solidFill>
                  <a:schemeClr val="tx1"/>
                </a:solidFill>
              </a:rPr>
              <a:t> bratranců Veverkových.jpg.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14. 2. 2009, 17:54 [cit. 2012-11-03]. Dostupné z: http://cs.wikipedia.org/wiki/Soubor:Ruchadlo_bratranc%C5%AF_Veverkov%C3%BDch.jpg </a:t>
            </a:r>
            <a:endParaRPr lang="cs-CZ" sz="1000" dirty="0" smtClean="0">
              <a:solidFill>
                <a:schemeClr val="tx1"/>
              </a:solidFill>
            </a:endParaRPr>
          </a:p>
          <a:p>
            <a:endParaRPr lang="cs-CZ" sz="1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084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Vlastní 30">
      <a:dk1>
        <a:sysClr val="windowText" lastClr="000000"/>
      </a:dk1>
      <a:lt1>
        <a:srgbClr val="FFF1C1"/>
      </a:lt1>
      <a:dk2>
        <a:srgbClr val="00B0F0"/>
      </a:dk2>
      <a:lt2>
        <a:srgbClr val="FFF1C1"/>
      </a:lt2>
      <a:accent1>
        <a:srgbClr val="00B0F0"/>
      </a:accent1>
      <a:accent2>
        <a:srgbClr val="0070C0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144</TotalTime>
  <Words>784</Words>
  <Application>Microsoft Office PowerPoint</Application>
  <PresentationFormat>Předvádění na obrazovce (4:3)</PresentationFormat>
  <Paragraphs>88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Macro</vt:lpstr>
      <vt:lpstr>Prezentace aplikace PowerPoint</vt:lpstr>
      <vt:lpstr>ANOTACE</vt:lpstr>
      <vt:lpstr>Prezentace aplikace PowerPoint</vt:lpstr>
      <vt:lpstr>OBSAH</vt:lpstr>
      <vt:lpstr>MANUFAKTURA</vt:lpstr>
      <vt:lpstr>PRVNÍ STROJE</vt:lpstr>
      <vt:lpstr>PARNÍ STROJ</vt:lpstr>
      <vt:lpstr>Prezentace aplikace PowerPoint</vt:lpstr>
      <vt:lpstr>PARNÍ LOKOMOTIVA</vt:lpstr>
      <vt:lpstr>Prezentace aplikace PowerPoint</vt:lpstr>
      <vt:lpstr>PRVNÍ PARNÍK</vt:lpstr>
      <vt:lpstr>PARNÍ AUTOMOBIL</vt:lpstr>
      <vt:lpstr>VYNÁLEZY</vt:lpstr>
      <vt:lpstr>Prezentace aplikace PowerPoint</vt:lpstr>
      <vt:lpstr>VĚDECKÉ OBJEVY</vt:lpstr>
      <vt:lpstr>PRŮMYSL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19</cp:revision>
  <dcterms:created xsi:type="dcterms:W3CDTF">2012-11-03T12:18:26Z</dcterms:created>
  <dcterms:modified xsi:type="dcterms:W3CDTF">2013-12-12T20:12:07Z</dcterms:modified>
</cp:coreProperties>
</file>