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sldIdLst>
    <p:sldId id="258" r:id="rId2"/>
    <p:sldId id="274" r:id="rId3"/>
    <p:sldId id="276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693F42A-3F46-4209-8177-DCF509F1FCFD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1F1EE2C-E7F4-4F9E-88C2-5B742569223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86547" y="36879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7751190"/>
              </p:ext>
            </p:extLst>
          </p:nvPr>
        </p:nvGraphicFramePr>
        <p:xfrm>
          <a:off x="1403648" y="2780928"/>
          <a:ext cx="6768752" cy="35713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2880"/>
                <a:gridCol w="5315872"/>
              </a:tblGrid>
              <a:tr h="11177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 školy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ZÁKLADNÍ ŠKOLA </a:t>
                      </a:r>
                      <a:r>
                        <a:rPr lang="cs-CZ" sz="2000" smtClean="0">
                          <a:effectLst/>
                        </a:rPr>
                        <a:t>PODBOŘANY,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effectLst/>
                        </a:rPr>
                        <a:t> HUSOVA 276</a:t>
                      </a:r>
                      <a:r>
                        <a:rPr lang="cs-CZ" sz="2000" dirty="0" smtClean="0">
                          <a:effectLst/>
                        </a:rPr>
                        <a:t>, OKRES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Autor: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VY_32_INOVACE_462_JEDNOTKY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Téma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JEDNOTKY-</a:t>
                      </a:r>
                      <a:r>
                        <a:rPr lang="cs-CZ" sz="2000" baseline="0" dirty="0" smtClean="0">
                          <a:effectLst/>
                        </a:rPr>
                        <a:t> délky, hmotnosti, teploty, objemu a času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CZ.1.07/1.4.00/21. </a:t>
                      </a:r>
                      <a:r>
                        <a:rPr lang="cs-CZ" sz="2000" b="1" dirty="0" smtClean="0">
                          <a:effectLst/>
                        </a:rPr>
                        <a:t>2975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20688"/>
            <a:ext cx="5400600" cy="137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 pole 2"/>
          <p:cNvSpPr txBox="1">
            <a:spLocks noChangeArrowheads="1"/>
          </p:cNvSpPr>
          <p:nvPr/>
        </p:nvSpPr>
        <p:spPr bwMode="auto">
          <a:xfrm>
            <a:off x="10656888" y="3390900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1577975" y="32083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577975" y="3665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51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Anotace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výkladu látky v předmětu člověk a jeho svět ve 4. ročníku.</a:t>
            </a:r>
          </a:p>
          <a:p>
            <a:r>
              <a:rPr lang="cs-CZ" dirty="0" smtClean="0"/>
              <a:t>Žáci se seznamují s jednotlivými jednotkami délky, hmotnosti, teploty, objemu, času.</a:t>
            </a:r>
          </a:p>
          <a:p>
            <a:r>
              <a:rPr lang="cs-CZ" dirty="0" smtClean="0"/>
              <a:t>Žáci se seznamují se základními i ostatními jednotkami, s jejich měřidly a s převody jednotek.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683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62953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Datum vytvoření</a:t>
            </a:r>
            <a:r>
              <a:rPr lang="cs-CZ" sz="3200" dirty="0" smtClean="0"/>
              <a:t>:       13.2.2012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82214" y="2446729"/>
            <a:ext cx="3086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Klíčová slova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82214" y="3031504"/>
            <a:ext cx="798314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Délka, hmotnost, teplota, objem, čas, základní </a:t>
            </a:r>
          </a:p>
          <a:p>
            <a:r>
              <a:rPr lang="cs-CZ" sz="2800" dirty="0" smtClean="0"/>
              <a:t>jednotka, délková měřidla, stupeň Celsia, bod </a:t>
            </a:r>
          </a:p>
          <a:p>
            <a:r>
              <a:rPr lang="cs-CZ" sz="2800" dirty="0" smtClean="0"/>
              <a:t>mrazu, bod varu, jednotky, délky, teploty, objemu, </a:t>
            </a:r>
          </a:p>
          <a:p>
            <a:r>
              <a:rPr lang="cs-CZ" sz="2800" dirty="0"/>
              <a:t>č</a:t>
            </a:r>
            <a:r>
              <a:rPr lang="cs-CZ" sz="2800" dirty="0" smtClean="0"/>
              <a:t>asu, měřidla času, odměrné válce a kádinky.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3310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MĚŘENÍ- JEDNOTKY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 Black" pitchFamily="34" charset="0"/>
              </a:rPr>
              <a:t>Délka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Arial Black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 Black" pitchFamily="34" charset="0"/>
              </a:rPr>
              <a:t>Hmotnost</a:t>
            </a:r>
          </a:p>
          <a:p>
            <a:pPr>
              <a:buFont typeface="Wingdings" pitchFamily="2" charset="2"/>
              <a:buChar char="v"/>
            </a:pPr>
            <a:endParaRPr lang="cs-CZ" dirty="0">
              <a:latin typeface="Arial Black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 Black" pitchFamily="34" charset="0"/>
              </a:rPr>
              <a:t>Teplota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Arial Black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 Black" pitchFamily="34" charset="0"/>
              </a:rPr>
              <a:t>Objem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latin typeface="Arial Black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 Black" pitchFamily="34" charset="0"/>
              </a:rPr>
              <a:t>Čas</a:t>
            </a:r>
          </a:p>
          <a:p>
            <a:pPr>
              <a:buFont typeface="Wingdings" pitchFamily="2" charset="2"/>
              <a:buChar char="v"/>
            </a:pP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67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Black" pitchFamily="34" charset="0"/>
              </a:rPr>
              <a:t>Základní jednotkou 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délky</a:t>
            </a:r>
            <a:r>
              <a:rPr lang="cs-CZ" dirty="0" smtClean="0">
                <a:latin typeface="Arial Black" pitchFamily="34" charset="0"/>
              </a:rPr>
              <a:t> je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jeden metr 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Známe i další jednotky délky: 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latin typeface="Arial Black" pitchFamily="34" charset="0"/>
              </a:rPr>
              <a:t>m</a:t>
            </a:r>
            <a:r>
              <a:rPr lang="cs-CZ" dirty="0" smtClean="0">
                <a:latin typeface="Arial Black" pitchFamily="34" charset="0"/>
              </a:rPr>
              <a:t>ilimetr (mm)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latin typeface="Arial Black" pitchFamily="34" charset="0"/>
              </a:rPr>
              <a:t>c</a:t>
            </a:r>
            <a:r>
              <a:rPr lang="cs-CZ" dirty="0" smtClean="0">
                <a:latin typeface="Arial Black" pitchFamily="34" charset="0"/>
              </a:rPr>
              <a:t>entimetr (cm)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latin typeface="Arial Black" pitchFamily="34" charset="0"/>
              </a:rPr>
              <a:t>d</a:t>
            </a:r>
            <a:r>
              <a:rPr lang="cs-CZ" dirty="0" smtClean="0">
                <a:latin typeface="Arial Black" pitchFamily="34" charset="0"/>
              </a:rPr>
              <a:t>ecimetr (dm)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latin typeface="Arial Black" pitchFamily="34" charset="0"/>
              </a:rPr>
              <a:t>k</a:t>
            </a:r>
            <a:r>
              <a:rPr lang="cs-CZ" dirty="0" smtClean="0">
                <a:latin typeface="Arial Black" pitchFamily="34" charset="0"/>
              </a:rPr>
              <a:t>ilometr (km)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latin typeface="Arial Black" pitchFamily="34" charset="0"/>
              </a:rPr>
              <a:t>1cm = 10mm           1m = 10dm</a:t>
            </a:r>
          </a:p>
          <a:p>
            <a:pPr marL="0" indent="0"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1dm = 10cm            1m = 100cm</a:t>
            </a:r>
          </a:p>
          <a:p>
            <a:pPr marL="0" indent="0"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1dm = 100mm         1m </a:t>
            </a:r>
            <a:r>
              <a:rPr lang="cs-CZ" smtClean="0">
                <a:latin typeface="Arial Black" pitchFamily="34" charset="0"/>
              </a:rPr>
              <a:t>= </a:t>
            </a:r>
            <a:r>
              <a:rPr lang="cs-CZ" smtClean="0">
                <a:latin typeface="Arial Black" pitchFamily="34" charset="0"/>
              </a:rPr>
              <a:t>1000mm</a:t>
            </a:r>
            <a:endParaRPr lang="cs-CZ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              1km = 1000m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101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Délku měříme různými délkovými měřidly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Krejčovský metr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Arial Black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Arial Black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Tesařský skládací metr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Arial Black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latin typeface="Arial Black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Pravítko</a:t>
            </a:r>
          </a:p>
          <a:p>
            <a:pPr>
              <a:buFont typeface="Wingdings" pitchFamily="2" charset="2"/>
              <a:buChar char="Ø"/>
            </a:pPr>
            <a:endParaRPr lang="cs-CZ" dirty="0">
              <a:latin typeface="Arial Black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Kovové pásmo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name\Local Settings\Temporary Internet Files\Content.IE5\FZIE59M3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08258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name\Local Settings\Temporary Internet Files\Content.IE5\W11LXOCJ\MC9002960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5866" y="2420888"/>
            <a:ext cx="2079279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name\Local Settings\Temporary Internet Files\Content.IE5\3KH6L00X\MC900182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845" y="5157192"/>
            <a:ext cx="189230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name\Local Settings\Temporary Internet Files\Content.IE5\W11LXOCJ\MC9002805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156" y="3861048"/>
            <a:ext cx="2049710" cy="142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73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Black" pitchFamily="34" charset="0"/>
              </a:rPr>
              <a:t>Základní jednotkou 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hmotnosti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je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jeden kilogram</a:t>
            </a:r>
            <a:endParaRPr lang="cs-CZ" dirty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Hmotnost různých předmětů zjišťujeme porovnáváním na vahách –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vážením</a:t>
            </a:r>
            <a:endParaRPr lang="cs-CZ" dirty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Jednotky hmotnosti: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 Black" pitchFamily="34" charset="0"/>
              </a:rPr>
              <a:t>g</a:t>
            </a:r>
            <a:r>
              <a:rPr lang="cs-CZ" dirty="0" smtClean="0">
                <a:latin typeface="Arial Black" pitchFamily="34" charset="0"/>
              </a:rPr>
              <a:t>ram (g)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 Black" pitchFamily="34" charset="0"/>
              </a:rPr>
              <a:t>k</a:t>
            </a:r>
            <a:r>
              <a:rPr lang="cs-CZ" dirty="0" smtClean="0">
                <a:latin typeface="Arial Black" pitchFamily="34" charset="0"/>
              </a:rPr>
              <a:t>ilogram (kg)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 Black" pitchFamily="34" charset="0"/>
              </a:rPr>
              <a:t>m</a:t>
            </a:r>
            <a:r>
              <a:rPr lang="cs-CZ" dirty="0" smtClean="0">
                <a:latin typeface="Arial Black" pitchFamily="34" charset="0"/>
              </a:rPr>
              <a:t>etrický cent (q)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 Black" pitchFamily="34" charset="0"/>
              </a:rPr>
              <a:t>t</a:t>
            </a:r>
            <a:r>
              <a:rPr lang="cs-CZ" dirty="0" smtClean="0">
                <a:latin typeface="Arial Black" pitchFamily="34" charset="0"/>
              </a:rPr>
              <a:t>una (t)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1kg = 1000g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1q = 100kg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1t = 1000kg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5123" name="Picture 3" descr="C:\Documents and Settings\name\Local Settings\Temporary Internet Files\Content.IE5\FZIE59M3\MP900400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375" y="2933700"/>
            <a:ext cx="2081213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74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K měření hmotnosti používáme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různé druhy vah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Dvouramenná laboratorní váha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Osobní váha</a:t>
            </a:r>
          </a:p>
          <a:p>
            <a:pPr>
              <a:buFont typeface="Wingdings" pitchFamily="2" charset="2"/>
              <a:buChar char="Ø"/>
            </a:pPr>
            <a:endParaRPr lang="cs-CZ" dirty="0">
              <a:latin typeface="Arial Black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Arial Black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latin typeface="Arial Black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Arial Black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Kuchyňská váha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6146" name="Picture 2" descr="C:\Documents and Settings\name\Local Settings\Temporary Internet Files\Content.IE5\UL4754IV\MC900053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384" y="1806202"/>
            <a:ext cx="1743075" cy="165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name\Local Settings\Temporary Internet Files\Content.IE5\W11LXOCJ\MC900055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80927"/>
            <a:ext cx="178752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name\Local Settings\Temporary Internet Files\Content.IE5\W11LXOCJ\MC900335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418" y="3492796"/>
            <a:ext cx="2805931" cy="2795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525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Teplota</a:t>
            </a:r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Ovlivňuje náš každodenní život – podle teploty vzduchu se oblékáme nebo vytápíme byty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Zvýšená teplota našeho těla je příznakem nemoci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Základní jednotkou teploty je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stupeň Celsia - °C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name\Local Settings\Temporary Internet Files\Content.IE5\3KH6L00X\MP9004393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29000"/>
            <a:ext cx="2139223" cy="3020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963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Celsiova stupnice </a:t>
            </a:r>
            <a:r>
              <a:rPr lang="cs-CZ" dirty="0" smtClean="0">
                <a:latin typeface="Arial Black" pitchFamily="34" charset="0"/>
              </a:rPr>
              <a:t>má dva základní body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0 stupňů Celsia   (0°C)– </a:t>
            </a:r>
            <a:r>
              <a:rPr lang="cs-CZ" dirty="0" smtClean="0">
                <a:latin typeface="Arial Black" pitchFamily="34" charset="0"/>
              </a:rPr>
              <a:t>bod mrazu – voda se mění v led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100 stupňů Celsia (100 °C) –</a:t>
            </a:r>
            <a:r>
              <a:rPr lang="cs-CZ" dirty="0" smtClean="0">
                <a:latin typeface="Arial Black" pitchFamily="34" charset="0"/>
              </a:rPr>
              <a:t>bod varu – voda se vaří a mění se v páru 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name\Local Settings\Temporary Internet Files\Content.IE5\UL4754IV\MP9004388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96952"/>
            <a:ext cx="3168352" cy="31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name\Local Settings\Temporary Internet Files\Content.IE5\3KH6L00X\MC9001993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12671"/>
            <a:ext cx="2520280" cy="268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91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Arial Black" pitchFamily="34" charset="0"/>
              </a:rPr>
              <a:t>T</a:t>
            </a:r>
            <a:r>
              <a:rPr lang="cs-CZ" dirty="0" smtClean="0">
                <a:latin typeface="Arial Black" pitchFamily="34" charset="0"/>
              </a:rPr>
              <a:t>eplotu měříme </a:t>
            </a:r>
            <a:r>
              <a:rPr lang="cs-CZ" dirty="0" smtClean="0">
                <a:solidFill>
                  <a:srgbClr val="92D050"/>
                </a:solidFill>
                <a:latin typeface="Arial Black" pitchFamily="34" charset="0"/>
              </a:rPr>
              <a:t>teploměrem</a:t>
            </a:r>
            <a:endParaRPr lang="cs-CZ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>
                <a:latin typeface="Arial Black" pitchFamily="34" charset="0"/>
              </a:rPr>
              <a:t>L</a:t>
            </a:r>
            <a:r>
              <a:rPr lang="cs-CZ" dirty="0" smtClean="0">
                <a:latin typeface="Arial Black" pitchFamily="34" charset="0"/>
              </a:rPr>
              <a:t>ékařský teploměr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 Black" pitchFamily="34" charset="0"/>
              </a:rPr>
              <a:t>Venkovní teploměr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 Black" pitchFamily="34" charset="0"/>
              </a:rPr>
              <a:t>Pokojový teploměr</a:t>
            </a:r>
          </a:p>
          <a:p>
            <a:pPr marL="0" indent="0">
              <a:buNone/>
            </a:pPr>
            <a:endParaRPr lang="cs-CZ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name\Local Settings\Temporary Internet Files\Content.IE5\UL4754IV\MP9003210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12776"/>
            <a:ext cx="1708393" cy="239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name\Local Settings\Temporary Internet Files\Content.IE5\W11LXOCJ\MP9003090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25837"/>
            <a:ext cx="1659319" cy="250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name\Local Settings\Temporary Internet Files\Content.IE5\FZIE59M3\MP9004304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2702252" cy="2702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33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Objem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9415"/>
            <a:ext cx="7239000" cy="510574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 Black" pitchFamily="34" charset="0"/>
              </a:rPr>
              <a:t>Objemem zjišťujeme přesné množství kapalné nebo sypké látky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name\Local Settings\Temporary Internet Files\Content.IE5\3KH6L00X\MC90044175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2843213"/>
            <a:ext cx="1665908" cy="166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name\Local Settings\Temporary Internet Files\Content.IE5\UL4754IV\MC9002306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2564904"/>
            <a:ext cx="2347606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name\Local Settings\Temporary Internet Files\Content.IE5\UL4754IV\MC900333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413" y="2654300"/>
            <a:ext cx="1704975" cy="18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name\Local Settings\Temporary Internet Files\Content.IE5\W11LXOCJ\MC9001130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4592" y="4181094"/>
            <a:ext cx="139441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name\Local Settings\Temporary Internet Files\Content.IE5\FZIE59M3\MC90044179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93096"/>
            <a:ext cx="2107639" cy="210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1215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Jednotkou objemu je 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litr (1l)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9588" y="1340768"/>
            <a:ext cx="8310884" cy="50803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1l = 1 000ml</a:t>
            </a:r>
          </a:p>
          <a:p>
            <a:pPr marL="0" indent="0">
              <a:buNone/>
            </a:pPr>
            <a:r>
              <a:rPr lang="cs-CZ" dirty="0">
                <a:latin typeface="Arial Black" pitchFamily="34" charset="0"/>
              </a:rPr>
              <a:t>(</a:t>
            </a:r>
            <a:r>
              <a:rPr lang="cs-CZ" dirty="0" smtClean="0">
                <a:latin typeface="Arial Black" pitchFamily="34" charset="0"/>
              </a:rPr>
              <a:t>1 litr = 1000 mililitrů)</a:t>
            </a:r>
          </a:p>
          <a:p>
            <a:pPr marL="0" indent="0">
              <a:buNone/>
            </a:pPr>
            <a:endParaRPr lang="cs-CZ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1 hl = 100l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(1 hektolitr = 100 litrů)</a:t>
            </a:r>
          </a:p>
          <a:p>
            <a:pPr marL="0" indent="0">
              <a:buNone/>
            </a:pPr>
            <a:endParaRPr lang="cs-CZ" dirty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K přesnému měření objemu 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slouží 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odměrné</a:t>
            </a:r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válce nebo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kádinky</a:t>
            </a:r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5123" name="Picture 3" descr="C:\Documents and Settings\name\Local Settings\Temporary Internet Files\Content.IE5\3KH6L00X\MP9003905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095" y="4581128"/>
            <a:ext cx="1696306" cy="169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name\Local Settings\Temporary Internet Files\Content.IE5\FZIE59M3\MP90028764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5746" y="1484784"/>
            <a:ext cx="1933309" cy="2710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9761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rial Black" pitchFamily="34" charset="0"/>
              </a:rPr>
              <a:t>Č</a:t>
            </a:r>
            <a:r>
              <a:rPr lang="cs-CZ" dirty="0" smtClean="0">
                <a:latin typeface="Arial Black" pitchFamily="34" charset="0"/>
              </a:rPr>
              <a:t>as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14231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 Black" pitchFamily="34" charset="0"/>
              </a:rPr>
              <a:t>Na základě pozorování pravidelného střídání ročních období, střídání dne a noci lidé začali mít potřebu měřit čas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 Black" pitchFamily="34" charset="0"/>
              </a:rPr>
              <a:t>Nejstarší hodiny jsou 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sluneční </a:t>
            </a:r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6146" name="Picture 2" descr="C:\Documents and Settings\name\Local Settings\Temporary Internet Files\Content.IE5\3KH6L00X\MC900198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45024"/>
            <a:ext cx="2224135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name\Local Settings\Temporary Internet Files\Content.IE5\FZIE59M3\MP9004074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29000"/>
            <a:ext cx="2304256" cy="288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475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C00000"/>
                </a:solidFill>
                <a:latin typeface="Arial Black" pitchFamily="34" charset="0"/>
              </a:rPr>
              <a:t>M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ěřidlem času jsou 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hodiny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820430"/>
            <a:ext cx="8712968" cy="484632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Nástěnné hodiny</a:t>
            </a:r>
          </a:p>
          <a:p>
            <a:r>
              <a:rPr lang="cs-CZ" dirty="0" smtClean="0">
                <a:latin typeface="Arial Black" pitchFamily="34" charset="0"/>
              </a:rPr>
              <a:t>Přesýpací hodiny</a:t>
            </a:r>
          </a:p>
          <a:p>
            <a:r>
              <a:rPr lang="cs-CZ" dirty="0" smtClean="0">
                <a:latin typeface="Arial Black" pitchFamily="34" charset="0"/>
              </a:rPr>
              <a:t>Náramkové hodiny</a:t>
            </a:r>
          </a:p>
          <a:p>
            <a:r>
              <a:rPr lang="cs-CZ" dirty="0" smtClean="0">
                <a:latin typeface="Arial Black" pitchFamily="34" charset="0"/>
              </a:rPr>
              <a:t>Digitální hodiny</a:t>
            </a:r>
          </a:p>
          <a:p>
            <a:r>
              <a:rPr lang="cs-CZ" dirty="0">
                <a:latin typeface="Arial Black" pitchFamily="34" charset="0"/>
              </a:rPr>
              <a:t>S</a:t>
            </a:r>
            <a:r>
              <a:rPr lang="cs-CZ" dirty="0" smtClean="0">
                <a:latin typeface="Arial Black" pitchFamily="34" charset="0"/>
              </a:rPr>
              <a:t>topky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7170" name="Picture 2" descr="C:\Documents and Settings\name\Local Settings\Temporary Internet Files\Content.IE5\UL4754IV\MP9004309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59569"/>
            <a:ext cx="1734859" cy="236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name\Local Settings\Temporary Internet Files\Content.IE5\3KH6L00X\MP9004031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32221"/>
            <a:ext cx="2592447" cy="173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name\Local Settings\Temporary Internet Files\Content.IE5\UL4754IV\MP90014912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955" y="1459569"/>
            <a:ext cx="1889075" cy="279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name\Local Settings\Temporary Internet Files\Content.IE5\FZIE59M3\MP90028972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7261" y="4408322"/>
            <a:ext cx="2957772" cy="198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975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Základní jednotkou času je 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jedna sekunda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>
                <a:latin typeface="Arial Black" pitchFamily="34" charset="0"/>
              </a:rPr>
              <a:t>1h = 60 min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(1 hodina = 60minut)</a:t>
            </a:r>
          </a:p>
          <a:p>
            <a:pPr marL="0" indent="0">
              <a:buNone/>
            </a:pPr>
            <a:endParaRPr lang="cs-CZ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1 min = 60 s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(1minuta = 60 sekund)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Čas měříme také na 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dny, týdny, měsíce a roky.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Toto členění nám  znázorňuje 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kalendář.</a:t>
            </a:r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8225" name="Picture 33" descr="C:\Documents and Settings\name\Local Settings\Temporary Internet Files\Content.IE5\3KH6L00X\MC9004326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484784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26" name="Picture 34" descr="C:\Documents and Settings\name\Local Settings\Temporary Internet Files\Content.IE5\FZIE59M3\MC9002371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901" y="4887866"/>
            <a:ext cx="1452013" cy="1758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5891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Program 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01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586</TotalTime>
  <Words>467</Words>
  <Application>Microsoft Office PowerPoint</Application>
  <PresentationFormat>Předvádění na obrazovce (4:3)</PresentationFormat>
  <Paragraphs>117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Administrativní</vt:lpstr>
      <vt:lpstr>Prezentace aplikace PowerPoint</vt:lpstr>
      <vt:lpstr>Anotace</vt:lpstr>
      <vt:lpstr>Prezentace aplikace PowerPoint</vt:lpstr>
      <vt:lpstr>MĚŘENÍ- JEDNOTKY</vt:lpstr>
      <vt:lpstr>Základní jednotkou délky je jeden metr </vt:lpstr>
      <vt:lpstr>Délku měříme různými délkovými měřidly</vt:lpstr>
      <vt:lpstr>Základní jednotkou hmotnosti je jeden kilogram</vt:lpstr>
      <vt:lpstr>K měření hmotnosti používáme různé druhy vah</vt:lpstr>
      <vt:lpstr>Teplota</vt:lpstr>
      <vt:lpstr>Celsiova stupnice má dva základní body</vt:lpstr>
      <vt:lpstr>Teplotu měříme teploměrem</vt:lpstr>
      <vt:lpstr>Objem</vt:lpstr>
      <vt:lpstr>Jednotkou objemu je litr (1l)</vt:lpstr>
      <vt:lpstr>Čas</vt:lpstr>
      <vt:lpstr>Měřidlem času jsou hodiny</vt:lpstr>
      <vt:lpstr>Základní jednotkou času je jedna sekunda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38</cp:revision>
  <dcterms:created xsi:type="dcterms:W3CDTF">2011-12-30T10:24:31Z</dcterms:created>
  <dcterms:modified xsi:type="dcterms:W3CDTF">2012-08-03T15:42:50Z</dcterms:modified>
</cp:coreProperties>
</file>