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3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4" r:id="rId18"/>
    <p:sldId id="275" r:id="rId19"/>
    <p:sldId id="276" r:id="rId20"/>
    <p:sldId id="272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EE0AAED5-8545-4EA9-AB04-FDAD3C7F7FA3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66212F86-F1C5-48C4-AA1A-424E433BD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oon-apollo17-schmitt_boulder.jpg" TargetMode="Externa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08720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32707168"/>
              </p:ext>
            </p:extLst>
          </p:nvPr>
        </p:nvGraphicFramePr>
        <p:xfrm>
          <a:off x="899592" y="2492897"/>
          <a:ext cx="7560840" cy="30963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1"/>
                <a:gridCol w="5726549"/>
              </a:tblGrid>
              <a:tr h="6939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95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Mgr.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95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VY_32_INOVACE_1191_VESMÍR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95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MĚSÍC,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SLUNCE, SLUNEČNÍ SOUSTAVA, MLÉČNÁ DRÁHA, SOUHVĚZDÍ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939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03275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24800" cy="1012974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484784"/>
            <a:ext cx="7924800" cy="514116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</a:t>
            </a:r>
            <a:r>
              <a:rPr lang="cs-CZ" sz="3200" b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neživá příroda, přírodověda.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pojmy z učiva o Vesmíru.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Popíší,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vše lze na noční obloze pozorovat.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Získají základní znalosti o Měsíci, Slunci, naší galaxii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145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484784"/>
            <a:ext cx="7924800" cy="3370386"/>
          </a:xfrm>
        </p:spPr>
        <p:txBody>
          <a:bodyPr/>
          <a:lstStyle/>
          <a:p>
            <a:pPr algn="ctr"/>
            <a:r>
              <a:rPr lang="cs-CZ" sz="9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VESMÍR</a:t>
            </a:r>
            <a:endParaRPr lang="cs-CZ" sz="9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7900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7885113" cy="1872208"/>
          </a:xfrm>
        </p:spPr>
        <p:txBody>
          <a:bodyPr/>
          <a:lstStyle/>
          <a:p>
            <a:pPr algn="ctr"/>
            <a:r>
              <a:rPr lang="cs-CZ" sz="7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VESMÍR - KOSMOS</a:t>
            </a:r>
            <a:br>
              <a:rPr lang="cs-CZ" sz="7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7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484784"/>
            <a:ext cx="4896544" cy="496855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Zahrnuje – hvězdy, planety, galaxie….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kosmický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prostor,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tedy vše mimo Zemi.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noční obloze lze pozorovat souhvězdí, hvězdy, planety a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sz="32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310160"/>
            <a:ext cx="3623382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09336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51078"/>
            <a:ext cx="4898504" cy="114300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MĚSÍC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707904" y="1196752"/>
            <a:ext cx="5184576" cy="483488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Přirozená družice Země.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Roku 1969 přistáli na Měsíci Neil Armstrong a Edwin Aldrin.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měsíce tvoří krátery.</a:t>
            </a:r>
          </a:p>
          <a:p>
            <a:r>
              <a:rPr lang="pl-PL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pl-PL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zdálenost </a:t>
            </a:r>
            <a:r>
              <a:rPr lang="pl-PL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Země je 384 403 </a:t>
            </a:r>
            <a:r>
              <a:rPr lang="pl-PL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upload.wikimedia.org/wikipedia/commons/thumb/5/5b/Moon-apollo17-schmitt_boulder.jpg/220px-Moon-apollo17-schmitt_bould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6992"/>
            <a:ext cx="3170732" cy="318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a/a3/Moon_Dedal_crater.jpg/220px-Moon_Dedal_crater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234" y="511488"/>
            <a:ext cx="2736304" cy="2823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9592" y="49823"/>
            <a:ext cx="31659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Měsíční kráter </a:t>
            </a:r>
            <a:r>
              <a:rPr lang="cs-CZ" sz="2400" b="1" dirty="0" err="1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Daedalus</a:t>
            </a:r>
            <a:endParaRPr lang="cs-CZ" sz="2400" b="1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5918041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2400" b="1" dirty="0" smtClean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Astronaut </a:t>
            </a:r>
            <a:r>
              <a:rPr lang="fr-FR" sz="2400" b="1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Apolla 17 Harrison Schmitt</a:t>
            </a:r>
            <a:endParaRPr lang="cs-CZ" sz="2400" b="1" dirty="0"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0528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1026368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052736"/>
            <a:ext cx="5544615" cy="5400600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centrum sluneční soustavy.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 žhavého plazmatu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Řadí se mezi hvězdy středního věku.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na povrchu 6 000 °C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Vzdálenost od Země asi 150 miliónů km.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Zemi zásobuje teplem a světlem.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lun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117856" y="2019047"/>
            <a:ext cx="4393285" cy="318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9095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064896" cy="1362075"/>
          </a:xfrm>
        </p:spPr>
        <p:txBody>
          <a:bodyPr/>
          <a:lstStyle/>
          <a:p>
            <a:r>
              <a:rPr lang="cs-CZ" sz="6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soustava</a:t>
            </a:r>
            <a:endParaRPr lang="cs-CZ" sz="6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916832"/>
            <a:ext cx="7885113" cy="4464496"/>
          </a:xfrm>
        </p:spPr>
        <p:txBody>
          <a:bodyPr>
            <a:normAutofit fontScale="92500"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planet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trpasličích planet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řes 150 měsíců planet ( Jupiter, Saturn, Uran,</a:t>
            </a:r>
          </a:p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Neptun)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lanetky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omety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meteoroidy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4801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9/90/NovaSlunecniSoustava.jpg/400px-NovaSlunecniSousta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8400"/>
            <a:ext cx="8162485" cy="4591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231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885113" cy="1728192"/>
          </a:xfrm>
        </p:spPr>
        <p:txBody>
          <a:bodyPr/>
          <a:lstStyle/>
          <a:p>
            <a:pPr algn="ctr"/>
            <a:r>
              <a:rPr lang="cs-CZ" sz="7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MLÉČNÁ DRÁHA</a:t>
            </a:r>
            <a:endParaRPr lang="cs-CZ" sz="7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844824"/>
            <a:ext cx="8352928" cy="410445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tvar plochého disku - spirální galaxie, tvořen rameny (pojmenovány podle souhvězdí</a:t>
            </a:r>
            <a:r>
              <a:rPr lang="cs-CZ" sz="3200" b="1" dirty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největší galaxie</a:t>
            </a:r>
          </a:p>
          <a:p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jejím centru – </a:t>
            </a:r>
            <a:r>
              <a:rPr lang="cs-CZ" sz="3200" b="1" dirty="0" err="1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supermasivní</a:t>
            </a:r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černá díra</a:t>
            </a:r>
          </a:p>
          <a:p>
            <a:endParaRPr lang="cs-CZ" sz="32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8307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2/2f/Perseid_and_Milky_Way.jpg/220px-Perseid_and_Milky_Wa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132856"/>
            <a:ext cx="5400600" cy="444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620688"/>
            <a:ext cx="66247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Mléčná dráha – stříbrný pás, svit způsobuje množství hvězd.</a:t>
            </a:r>
            <a:endParaRPr lang="cs-CZ" sz="32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3444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0/09/Milky_Way_2005.jpg/200px-Milky_Way_2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0728"/>
            <a:ext cx="3417168" cy="341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6864" y="4724562"/>
            <a:ext cx="37021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ravděpodobná podoba naší galaxie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2" name="Picture 4" descr="http://upload.wikimedia.org/wikipedia/commons/thumb/3/3b/Milky_Way_Arms-Hypothetical.png/220px-Milky_Way_Arms-Hypothetical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13575"/>
            <a:ext cx="3312368" cy="3824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44008" y="4139787"/>
            <a:ext cx="432048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a 8 rameno Perseus</a:t>
            </a:r>
          </a:p>
          <a:p>
            <a:r>
              <a:rPr lang="cs-CZ" sz="28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 Orion – nachází se Slunce</a:t>
            </a:r>
          </a:p>
          <a:p>
            <a:r>
              <a:rPr lang="cs-CZ" sz="28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a 9 Střelec</a:t>
            </a:r>
          </a:p>
          <a:p>
            <a:r>
              <a:rPr lang="cs-CZ" sz="28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a 10 Štít, Jižní kříž</a:t>
            </a:r>
          </a:p>
          <a:p>
            <a:r>
              <a:rPr lang="cs-CZ" sz="28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 6 a 7 Pravítko a Labuť</a:t>
            </a:r>
            <a:endParaRPr lang="cs-CZ" sz="2800" b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747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SOUHVĚZDÍ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Útvar na obloze, který je tvořen spojnicemi několika nejjasnějších hvězd.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v dávných dobách je lidé pojmenovali podle zvířat a bohů.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obloze je 88 souhvězdí.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Největším souhvězdím bývala loď Argonautů, později bylo rozděleno.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Každé roční období má jiné souhvězdí.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8038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Jarní souhvězdí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orvus constellation ma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7" y="1844824"/>
            <a:ext cx="5183957" cy="3462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00192" y="465313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HAVRAN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8728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924800" cy="114300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 souhvězdí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Draco constellation map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4032448" cy="4467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00192" y="465313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DRAK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3615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Podzimní souhvězdí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7/7c/Aries.gif/120px-Aries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1763686"/>
            <a:ext cx="3753543" cy="3753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300192" y="4653136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BERAN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6038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98450"/>
            <a:ext cx="7924800" cy="114300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souhvězdí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8/8e/OrionConstellation.jpg/220px-OrionConstellat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60848"/>
            <a:ext cx="3044825" cy="4055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rion constellation map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84250"/>
            <a:ext cx="2381250" cy="245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61260" y="5157192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ORION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1009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kometa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Dříve vlasatice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Objekt podobný planetce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 se z ledu a prachu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Obíhají kolem Slunce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Většinou se zdržují za oběžnou dráhou Pluta, občas některá přiletí k Slunci (např. Halleyova).</a:t>
            </a:r>
          </a:p>
          <a:p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1579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f/f8/Halebopp031197.jpg/220px-Halebopp0311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4512499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b/b7/Comet_Halley.jpg/220px-Comet_Halle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7795" y="3095362"/>
            <a:ext cx="4371325" cy="3357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188640"/>
            <a:ext cx="5040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Kometa 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Hale-</a:t>
            </a:r>
            <a:r>
              <a:rPr lang="cs-CZ" sz="24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Bopp</a:t>
            </a:r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bílým prachovým a modrým plynovým ohonem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4429224"/>
            <a:ext cx="4374803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Halleyova kometa</a:t>
            </a:r>
          </a:p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Země je vidět každých 75-76 let.</a:t>
            </a:r>
          </a:p>
          <a:p>
            <a:pPr algn="ctr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Naposledy byla vidět roku 1986, příště se objeví v roce 2061.</a:t>
            </a:r>
          </a:p>
          <a:p>
            <a:pPr algn="ctr"/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3823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7832" y="1052736"/>
            <a:ext cx="3962400" cy="1143000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meteority</a:t>
            </a:r>
            <a:endParaRPr lang="cs-CZ" sz="5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0" y="1628800"/>
            <a:ext cx="4219162" cy="409190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Menší kosmické těleso, které dopadlo na povrch Země.</a:t>
            </a:r>
          </a:p>
          <a:p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těles se při průletu atmosférou roztaví a vypaří.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a/ab/SikhoteAlinMeteorite.jpg/220px-SikhoteAlinMeteori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80928"/>
            <a:ext cx="3919702" cy="2939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976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9"/>
            <a:ext cx="7885113" cy="936104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908720"/>
            <a:ext cx="7885113" cy="5616624"/>
          </a:xfrm>
        </p:spPr>
        <p:txBody>
          <a:bodyPr>
            <a:normAutofit/>
          </a:bodyPr>
          <a:lstStyle/>
          <a:p>
            <a:pPr marL="171450" indent="-171450">
              <a:buFont typeface="Arial" pitchFamily="34" charset="0"/>
              <a:buChar char="•"/>
            </a:pPr>
            <a:r>
              <a:rPr lang="cs-CZ" sz="1000" dirty="0"/>
              <a:t>Soubor:Moonfromoakland04052006.jpg.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6. 4. 2006, 05:53 Náhled verze z 6. 4. 2006, 05:53, 6. 4. 2006, 05:58 [cit. 2012-11-21]. Dostupné z: http://cs.wikipedia.org/wiki/Soubor:Moonfromoakland04052006.jpg 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 smtClean="0"/>
              <a:t>Soubor:Moon</a:t>
            </a:r>
            <a:r>
              <a:rPr lang="cs-CZ" sz="1000" dirty="0" smtClean="0"/>
              <a:t> </a:t>
            </a:r>
            <a:r>
              <a:rPr lang="cs-CZ" sz="1000" dirty="0" err="1"/>
              <a:t>Dedal</a:t>
            </a:r>
            <a:r>
              <a:rPr lang="cs-CZ" sz="1000" dirty="0"/>
              <a:t> crater.jpg.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4. 5. 2007, 06:48 Náhled verze z 4. 5. 2007, 06:48 [cit. 2012-11-21]. Dostupné z: http://cs.wikipedia.org/wiki/Soubor:Moon_Dedal_crater.jpg </a:t>
            </a:r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smtClean="0"/>
              <a:t>Soubor:Moon-apollo17-schmitt </a:t>
            </a:r>
            <a:r>
              <a:rPr lang="cs-CZ" sz="1000" dirty="0"/>
              <a:t>boulder.jpg.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14. 4. 2005, 18:33 Náhled verze z 14. 4. 2005, 18:, 15. 7. 2010, 17:37 [cit. 2012-11-21]. Dostupné z: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cs.wikipedia.org/wiki/Soubor:Moon-apollo17-schmitt_boulder.jpg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 smtClean="0"/>
              <a:t>Soubor:Sun</a:t>
            </a:r>
            <a:r>
              <a:rPr lang="cs-CZ" sz="1000" dirty="0" smtClean="0"/>
              <a:t> </a:t>
            </a:r>
            <a:r>
              <a:rPr lang="cs-CZ" sz="1000" dirty="0"/>
              <a:t>in X-Ray.png.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11. 2. 2006, 16:22 [cit. 2012-11-21]. Dostupné z: http://cs.wikipedia.org/wiki/Soubor:Sun_in_X-Ray.png 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 smtClean="0"/>
              <a:t>Soubor:NovaSlunecniSoustava.jpg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13. 4. 2008, 23:05 [cit. 2012-07-30]. Dostupné z: http://cs.wikipedia.org/wiki/Soubor:NovaSlunecniSoustava.jpg 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/>
              <a:t>Soubor:Perseid</a:t>
            </a:r>
            <a:r>
              <a:rPr lang="cs-CZ" sz="1000" dirty="0"/>
              <a:t> and Milky Way.jpg.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15. 8. 2007, 01:16 Náhled verze z 15. 8. 2007, 01: [cit. 2012-07-30]. Dostupné z: http://cs.wikipedia.org/wiki/Soubor:Perseid_and_Milky_Way.jpg 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/>
              <a:t>Soubor:Milky</a:t>
            </a:r>
            <a:r>
              <a:rPr lang="cs-CZ" sz="1000" dirty="0"/>
              <a:t> </a:t>
            </a:r>
            <a:r>
              <a:rPr lang="cs-CZ" sz="1000" dirty="0" err="1"/>
              <a:t>Way</a:t>
            </a:r>
            <a:r>
              <a:rPr lang="cs-CZ" sz="1000" dirty="0"/>
              <a:t> 2005.jpg.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16. 9. 2005, 08:01, 4. 6. 2008, 20:47 [cit. 2012-07-30]. Dostupné z: http://cs.wikipedia.org/wiki/Soubor:Milky_Way_2005.jpg 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/>
              <a:t>Soubor:Milky</a:t>
            </a:r>
            <a:r>
              <a:rPr lang="cs-CZ" sz="1000" dirty="0"/>
              <a:t> </a:t>
            </a:r>
            <a:r>
              <a:rPr lang="cs-CZ" sz="1000" dirty="0" err="1"/>
              <a:t>Way</a:t>
            </a:r>
            <a:r>
              <a:rPr lang="cs-CZ" sz="1000" dirty="0"/>
              <a:t> Arms-Hypothetical.png.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14. 1. 2006, 15:25 [cit. 2012-07-30]. Dostupné z: http://cs.wikipedia.org/wiki/Soubor:Milky_Way_Arms-Hypothetical.png 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/>
              <a:t>Soubor:OrionConstellation.jpg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17. 12. 2006, 17:15 [cit. 2012-11-28]. Dostupné z: http://cs.wikipedia.org/wiki/Soubor:OrionConstellation.jpg 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/>
              <a:t>Soubor:Orion</a:t>
            </a:r>
            <a:r>
              <a:rPr lang="cs-CZ" sz="1000" dirty="0"/>
              <a:t> </a:t>
            </a:r>
            <a:r>
              <a:rPr lang="cs-CZ" sz="1000" dirty="0" err="1"/>
              <a:t>constellation</a:t>
            </a:r>
            <a:r>
              <a:rPr lang="cs-CZ" sz="1000" dirty="0"/>
              <a:t> map.png Skočit na: Navigace, Hledání.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12. 2004, 18:21 Náhled verze z 12. 12. 2004, 1 [cit. 2012-11-28]. Dostupné z: http://cs.wikipedia.org/wiki/Soubor:Orion_constellation_map.png 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/>
              <a:t>Soubor:Aries.gif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16. 8. 2006, 17:51 Náhled verze z 16. 8. 2006, 17:, 24. 8. 2006, 18:29 Náhled verze z 24. 8. 2006, 18:29 [cit. 2012-11-28]. Dostupné z: http://cs.wikipedia.org/wiki/Soubor:Aries.gif 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/>
              <a:t>Soubor:Draco</a:t>
            </a:r>
            <a:r>
              <a:rPr lang="cs-CZ" sz="1000" dirty="0"/>
              <a:t> </a:t>
            </a:r>
            <a:r>
              <a:rPr lang="cs-CZ" sz="1000" dirty="0" err="1"/>
              <a:t>constellation</a:t>
            </a:r>
            <a:r>
              <a:rPr lang="cs-CZ" sz="1000" dirty="0"/>
              <a:t> map.png.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12. 2004, 18:11 [cit. 2012-11-28]. Dostupné z: http://cs.wikipedia.org/wiki/Soubor:Draco_constellation_map.png </a:t>
            </a:r>
            <a:endParaRPr lang="cs-CZ" sz="1000" dirty="0" smtClean="0"/>
          </a:p>
          <a:p>
            <a:pPr marL="171450" indent="-171450">
              <a:buFont typeface="Arial" pitchFamily="34" charset="0"/>
              <a:buChar char="•"/>
            </a:pPr>
            <a:r>
              <a:rPr lang="cs-CZ" sz="1000" dirty="0" err="1"/>
              <a:t>Soubor:Corvus</a:t>
            </a:r>
            <a:r>
              <a:rPr lang="cs-CZ" sz="1000" dirty="0"/>
              <a:t> </a:t>
            </a:r>
            <a:r>
              <a:rPr lang="cs-CZ" sz="1000" dirty="0" err="1"/>
              <a:t>constellation</a:t>
            </a:r>
            <a:r>
              <a:rPr lang="cs-CZ" sz="1000" dirty="0"/>
              <a:t> map.png.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12. 2004, 18:02 Náhled verze z 12. 12. 2004, 1 [cit. 2012-11-28]. Dostupné z: http://</a:t>
            </a:r>
            <a:r>
              <a:rPr lang="cs-CZ" sz="1000" dirty="0" smtClean="0"/>
              <a:t>cs.wikipedia.org/wiki/Soubor:Corvus_constellation_map.png</a:t>
            </a:r>
          </a:p>
        </p:txBody>
      </p:sp>
    </p:spTree>
    <p:extLst>
      <p:ext uri="{BB962C8B-B14F-4D97-AF65-F5344CB8AC3E}">
        <p14:creationId xmlns:p14="http://schemas.microsoft.com/office/powerpoint/2010/main" xmlns="" val="3432120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836712"/>
            <a:ext cx="7924800" cy="4878288"/>
          </a:xfrm>
        </p:spPr>
        <p:txBody>
          <a:bodyPr/>
          <a:lstStyle/>
          <a:p>
            <a:r>
              <a:rPr lang="cs-CZ" sz="1000" dirty="0"/>
              <a:t>Soubor:Halebopp031197.jpg.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19. 3. 2005, 12:55 Náhled verze z 19. 3. 2005, 12: [cit. 2012-11-30]. Dostupné z: http://cs.wikipedia.org/wiki/Soubor:Halebopp031197.jpg </a:t>
            </a:r>
          </a:p>
          <a:p>
            <a:r>
              <a:rPr lang="cs-CZ" sz="1000" dirty="0" err="1"/>
              <a:t>Soubor:Comet</a:t>
            </a:r>
            <a:r>
              <a:rPr lang="cs-CZ" sz="1000" dirty="0"/>
              <a:t> Halley.jpg.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25. 6. 2006, 21:25 Náhled verze z 25. 6. 2006, 21: [cit. 2012-11-30]. Dostupné z: http://cs.wikipedia.org/wiki/Soubor:Comet_Halley.jpg </a:t>
            </a:r>
          </a:p>
          <a:p>
            <a:r>
              <a:rPr lang="cs-CZ" sz="1000" dirty="0" err="1"/>
              <a:t>Soubor:SikhoteAlinMeteorite.jpg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i="1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10. 7. 2005, 19:24, 26. 12. 2005, 22:21 Náhled verze z 26. 12. 2005, 22:21 [cit. 2012-11-30]. Dostupné z: http://cs.wikipedia.org/wiki/Soubor:SikhoteAlinMeteorite.jpg </a:t>
            </a:r>
            <a:endParaRPr lang="cs-CZ" sz="1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921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22</TotalTime>
  <Words>1214</Words>
  <Application>Microsoft Office PowerPoint</Application>
  <PresentationFormat>Předvádění na obrazovce (4:3)</PresentationFormat>
  <Paragraphs>97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Horizont</vt:lpstr>
      <vt:lpstr>Snímek 1</vt:lpstr>
      <vt:lpstr>ANOTACE</vt:lpstr>
      <vt:lpstr>VESMÍR</vt:lpstr>
      <vt:lpstr>VESMÍR - KOSMOS </vt:lpstr>
      <vt:lpstr>MĚSÍC</vt:lpstr>
      <vt:lpstr>SLUNCE</vt:lpstr>
      <vt:lpstr>Sluneční soustava</vt:lpstr>
      <vt:lpstr>Snímek 8</vt:lpstr>
      <vt:lpstr>MLÉČNÁ DRÁHA</vt:lpstr>
      <vt:lpstr>Snímek 10</vt:lpstr>
      <vt:lpstr>Snímek 11</vt:lpstr>
      <vt:lpstr>SOUHVĚZDÍ</vt:lpstr>
      <vt:lpstr>Jarní souhvězdí</vt:lpstr>
      <vt:lpstr>Letní souhvězdí</vt:lpstr>
      <vt:lpstr>Podzimní souhvězdí</vt:lpstr>
      <vt:lpstr>Zimní souhvězdí</vt:lpstr>
      <vt:lpstr>kometa</vt:lpstr>
      <vt:lpstr>Snímek 18</vt:lpstr>
      <vt:lpstr>meteority</vt:lpstr>
      <vt:lpstr>POUŽITÉ ZDROJE</vt:lpstr>
      <vt:lpstr>Snímek 21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Dum</cp:lastModifiedBy>
  <cp:revision>5</cp:revision>
  <dcterms:created xsi:type="dcterms:W3CDTF">2012-11-28T18:02:36Z</dcterms:created>
  <dcterms:modified xsi:type="dcterms:W3CDTF">2013-12-13T08:01:34Z</dcterms:modified>
</cp:coreProperties>
</file>