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0" r:id="rId4"/>
    <p:sldId id="258" r:id="rId5"/>
    <p:sldId id="259" r:id="rId6"/>
    <p:sldId id="260" r:id="rId7"/>
    <p:sldId id="269" r:id="rId8"/>
    <p:sldId id="261" r:id="rId9"/>
    <p:sldId id="263" r:id="rId10"/>
    <p:sldId id="264" r:id="rId11"/>
    <p:sldId id="266" r:id="rId12"/>
    <p:sldId id="267" r:id="rId13"/>
    <p:sldId id="268" r:id="rId14"/>
    <p:sldId id="262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D9A23BC-277A-4DBB-9ADC-EDDF002A28F0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2806B8-68D1-4744-8C60-0BBCB5DAB0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//upload.wikimedia.org/wikipedia/commons/c/ce/Quartz_Br%C3%A9sil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8/87/Mineraly.sk_-_ortoklas.jpg" TargetMode="Externa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8/83/Mica-muscovite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a/a0/Punkevn%C3%AD_jeskyn%C4%9B20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f/f3/Capitoline_Aphrodite_Louvre_Ma_571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0521637"/>
              </p:ext>
            </p:extLst>
          </p:nvPr>
        </p:nvGraphicFramePr>
        <p:xfrm>
          <a:off x="1115616" y="2650778"/>
          <a:ext cx="6984776" cy="30963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37299"/>
                <a:gridCol w="5047477"/>
              </a:tblGrid>
              <a:tr h="4869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ŠKOLA PODBOŘANY, HUSOVA </a:t>
                      </a:r>
                      <a:r>
                        <a:rPr lang="cs-CZ" sz="1800" dirty="0" smtClean="0">
                          <a:effectLst/>
                        </a:rPr>
                        <a:t>276, OKR LOUNY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869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OLGA FILÍPKOVÁ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8694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VY_32_INOVACE_463_HORNINY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872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Téma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VÝKLAD HORNIN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042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CZ.1.07/1.4.00/21. </a:t>
                      </a:r>
                      <a:r>
                        <a:rPr lang="cs-CZ" sz="2000" b="1" dirty="0">
                          <a:effectLst/>
                        </a:rPr>
                        <a:t>2975</a:t>
                      </a:r>
                      <a:endParaRPr lang="cs-CZ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6672"/>
            <a:ext cx="410445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719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739357"/>
          </a:xfrm>
        </p:spPr>
        <p:txBody>
          <a:bodyPr/>
          <a:lstStyle/>
          <a:p>
            <a:r>
              <a:rPr lang="cs-CZ" dirty="0" smtClean="0"/>
              <a:t>Tato prezentace s louží k výkladu nové látky v předmětu člověk a jeho svět ve 4. ročníku.</a:t>
            </a:r>
          </a:p>
          <a:p>
            <a:r>
              <a:rPr lang="cs-CZ" dirty="0" smtClean="0"/>
              <a:t>Seznámí se třemi způsoby vzniku hornin, </a:t>
            </a:r>
          </a:p>
          <a:p>
            <a:pPr marL="0" indent="0">
              <a:buNone/>
            </a:pPr>
            <a:r>
              <a:rPr lang="cs-CZ" dirty="0" smtClean="0"/>
              <a:t>    s jejich druhy a jejich využitím.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088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976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     19.1.2012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564904"/>
            <a:ext cx="2235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Klíčová slova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53503"/>
            <a:ext cx="815402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orniny magmatické, usazené, přeměněné, magma, </a:t>
            </a:r>
          </a:p>
          <a:p>
            <a:r>
              <a:rPr lang="cs-CZ" sz="2800" dirty="0" smtClean="0"/>
              <a:t>žula, nerost, živec, křemen, slída, písek, pískovec, </a:t>
            </a:r>
          </a:p>
          <a:p>
            <a:r>
              <a:rPr lang="cs-CZ" sz="2800" dirty="0" smtClean="0"/>
              <a:t>vápenec, mramor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420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dirty="0" smtClean="0"/>
              <a:t>HORNINY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1"/>
                </a:solidFill>
              </a:rPr>
              <a:t>Rozlišujeme horniny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sz="4000" b="1" dirty="0" smtClean="0">
                <a:solidFill>
                  <a:srgbClr val="FF0000"/>
                </a:solidFill>
              </a:rPr>
              <a:t>magmatické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usazené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</a:t>
            </a:r>
            <a:r>
              <a:rPr lang="cs-CZ" sz="4000" b="1" dirty="0" smtClean="0">
                <a:solidFill>
                  <a:srgbClr val="FF0000"/>
                </a:solidFill>
              </a:rPr>
              <a:t>přeměněné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29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4955381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Tvoří pevné neživé přírodniny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Nachází se na povrchu pevnin, ale i na dně moří a oceánů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Někde vystupují nad okolní povrch – hory, pohoří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Mohou být pevné nebo sypké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nížinách jsou pokryty půdou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Rozlišujeme horniny: </a:t>
            </a:r>
            <a:r>
              <a:rPr lang="cs-CZ" dirty="0" smtClean="0">
                <a:solidFill>
                  <a:srgbClr val="FF0000"/>
                </a:solidFill>
              </a:rPr>
              <a:t>magmatické(vyvřelé)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usazené, přeměněné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Jsou tvořeny z různých nerostů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18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260350"/>
            <a:ext cx="8686800" cy="865188"/>
          </a:xfrm>
        </p:spPr>
        <p:txBody>
          <a:bodyPr/>
          <a:lstStyle/>
          <a:p>
            <a:r>
              <a:rPr lang="cs-CZ" dirty="0" smtClean="0"/>
              <a:t>Magmatické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96975"/>
            <a:ext cx="8686800" cy="48831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000" dirty="0" smtClean="0">
                <a:solidFill>
                  <a:srgbClr val="FF0000"/>
                </a:solidFill>
              </a:rPr>
              <a:t>Magma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pochází ze spodní části zemské kůry, kde je obrovská teplota a tlak. Proniká  výše do zemské kůry, kde postupně tuhne.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/>
              <a:t>Magmatická hornina je např.: </a:t>
            </a:r>
            <a:r>
              <a:rPr lang="cs-CZ" sz="2800" b="1" dirty="0" smtClean="0">
                <a:solidFill>
                  <a:srgbClr val="FF0000"/>
                </a:solidFill>
              </a:rPr>
              <a:t>ŽULA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                             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04756"/>
            <a:ext cx="2597274" cy="2597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077072"/>
            <a:ext cx="2585864" cy="2585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693"/>
            <a:ext cx="2801888" cy="280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82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37262" y="260648"/>
            <a:ext cx="5058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Žula se skládá z nerostů 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Soubor:Quartz Brési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1556792"/>
            <a:ext cx="2952328" cy="251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ica-muscovit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51649"/>
            <a:ext cx="3281949" cy="2313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Mineraly.sk - ortoklas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500" y="999465"/>
            <a:ext cx="323850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06006" y="4145116"/>
            <a:ext cx="1550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KŘEMEN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02797" y="2972086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ŽIVEC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29233" y="6165304"/>
            <a:ext cx="10735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SLÍDA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512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Žula</a:t>
            </a:r>
            <a:r>
              <a:rPr lang="cs-CZ" dirty="0" smtClean="0"/>
              <a:t> a její 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Používá se jako stavební kámen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rgbClr val="7030A0"/>
                </a:solidFill>
              </a:rPr>
              <a:t>stavba domů, silnic, železnic, dlažební kostky, obrubníky chodníků, pomníky, schody, obklady stěn</a:t>
            </a: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57232"/>
            <a:ext cx="3281941" cy="2461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147438"/>
            <a:ext cx="2320696" cy="3481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221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Usazené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Vznikly rozpadem magmatických hornin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Jsou sypké, např. </a:t>
            </a:r>
            <a:r>
              <a:rPr lang="cs-CZ" b="1" dirty="0" smtClean="0">
                <a:solidFill>
                  <a:srgbClr val="FF0000"/>
                </a:solidFill>
              </a:rPr>
              <a:t>písek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852936"/>
            <a:ext cx="7194376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592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21487"/>
            <a:ext cx="5124450" cy="512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5498" y="544324"/>
            <a:ext cx="81569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Nebo jsou zpevněné, např</a:t>
            </a:r>
            <a:r>
              <a:rPr lang="cs-CZ" dirty="0" smtClean="0"/>
              <a:t>.    </a:t>
            </a:r>
            <a:r>
              <a:rPr lang="cs-CZ" sz="3600" b="1" dirty="0" smtClean="0">
                <a:solidFill>
                  <a:srgbClr val="FF0000"/>
                </a:solidFill>
              </a:rPr>
              <a:t>pískovec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247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549275"/>
            <a:ext cx="8686800" cy="63087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jiné vznikly usazováním pevných zbytků odumřelých živočichů a rostlin na zemi nebo na mořském dně, jako např. </a:t>
            </a:r>
            <a:r>
              <a:rPr lang="cs-CZ" b="1" dirty="0" smtClean="0">
                <a:solidFill>
                  <a:srgbClr val="FF0000"/>
                </a:solidFill>
              </a:rPr>
              <a:t>vápenec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Soubor:Punkevní jeskyně2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3162" y="2060848"/>
            <a:ext cx="6408712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96047" y="6340678"/>
            <a:ext cx="3824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Punkevní jeskyně v Moravském krasu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18757"/>
            <a:ext cx="4386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USAZENÉ HORNINY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82841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Přeměněné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Vznikly působením tlaku horních vrstev na rozžhavené horniny ve velkých hloubkách zemské kůry např. </a:t>
            </a:r>
            <a:r>
              <a:rPr lang="cs-CZ" sz="3600" b="1" dirty="0" smtClean="0">
                <a:solidFill>
                  <a:srgbClr val="FF0000"/>
                </a:solidFill>
              </a:rPr>
              <a:t>mramor</a:t>
            </a:r>
          </a:p>
          <a:p>
            <a:pPr>
              <a:buFont typeface="Wingdings" pitchFamily="2" charset="2"/>
              <a:buChar char="Ø"/>
            </a:pPr>
            <a:endParaRPr lang="cs-CZ" b="1" dirty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Používá se na ozdobu schodišť, sálů a obklady stěn, také se z něj vytesávají  sochy.</a:t>
            </a:r>
            <a:endParaRPr lang="cs-CZ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856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Capitoline Aphrodite Louvre Ma 57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2656"/>
            <a:ext cx="425767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6381328"/>
            <a:ext cx="4197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Hlava Afrodity - mramor  kararského typu.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16680" y="1844824"/>
            <a:ext cx="47273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 starověké civilizace byl mramor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37187" y="2636912"/>
            <a:ext cx="45711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blíbeným stavebním materiálem.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4565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72008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472608"/>
          </a:xfrm>
        </p:spPr>
        <p:txBody>
          <a:bodyPr>
            <a:normAutofit lnSpcReduction="10000"/>
          </a:bodyPr>
          <a:lstStyle/>
          <a:p>
            <a:r>
              <a:rPr lang="cs-CZ" sz="1400" dirty="0" err="1"/>
              <a:t>Soubor:Cobblestones.JPG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 7. 2005, 08:56 [cit. 2012-01-19]. Dostupné z: http://cs.wikipedia.org/wiki/Soubor:Cobblestones.JPG </a:t>
            </a:r>
          </a:p>
          <a:p>
            <a:r>
              <a:rPr lang="cs-CZ" sz="1400" dirty="0" err="1"/>
              <a:t>Soubor:Rapakivigranite</a:t>
            </a:r>
            <a:r>
              <a:rPr lang="cs-CZ" sz="1400" dirty="0"/>
              <a:t> ss.jpg.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18. 9. 2005, 08:03 [cit. 2012-01-19]. Dostupné z: http://cs.wikipedia.org/wiki/Soubor:Rapakivigranite_ss.jpg </a:t>
            </a:r>
          </a:p>
          <a:p>
            <a:r>
              <a:rPr lang="cs-CZ" sz="1400" dirty="0" err="1"/>
              <a:t>Soubor:Granite</a:t>
            </a:r>
            <a:r>
              <a:rPr lang="cs-CZ" sz="1400" dirty="0"/>
              <a:t> giallo.jpg.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8. 2005, 18:56 [cit. 2012-01-19]. Dostupné z: http://cs.wikipedia.org/wiki/Soubor:Granite_giallo.jpg </a:t>
            </a:r>
          </a:p>
          <a:p>
            <a:r>
              <a:rPr lang="cs-CZ" sz="1400" dirty="0" err="1"/>
              <a:t>Soubor:Granite</a:t>
            </a:r>
            <a:r>
              <a:rPr lang="cs-CZ" sz="1400" dirty="0"/>
              <a:t> gran violet.jpg.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13. 8. 2005, 18:56 [cit. 2012-01-19]. Dostupné z: http://cs.wikipedia.org/wiki/Soubor:Granite_gran_violet.jpg </a:t>
            </a:r>
          </a:p>
          <a:p>
            <a:r>
              <a:rPr lang="cs-CZ" sz="1400" dirty="0" err="1"/>
              <a:t>Soubor:Pomník</a:t>
            </a:r>
            <a:r>
              <a:rPr lang="cs-CZ" sz="1400" dirty="0"/>
              <a:t> 17.jpg.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2006-01-15 [cit. 2012-01-19]. Dostupné z: http://cs.wikipedia.org/wiki/Soubor:Pomn%C3%ADk_17.jpg </a:t>
            </a:r>
            <a:endParaRPr lang="cs-CZ" sz="1400" dirty="0" smtClean="0"/>
          </a:p>
          <a:p>
            <a:r>
              <a:rPr lang="cs-CZ" sz="1400" dirty="0" err="1" smtClean="0"/>
              <a:t>Soubor:Kalabrien</a:t>
            </a:r>
            <a:r>
              <a:rPr lang="cs-CZ" sz="1400" dirty="0" smtClean="0"/>
              <a:t> </a:t>
            </a:r>
            <a:r>
              <a:rPr lang="cs-CZ" sz="1400" dirty="0" err="1"/>
              <a:t>Ricadi</a:t>
            </a:r>
            <a:r>
              <a:rPr lang="cs-CZ" sz="1400" dirty="0"/>
              <a:t> </a:t>
            </a:r>
            <a:r>
              <a:rPr lang="cs-CZ" sz="1400" dirty="0" err="1"/>
              <a:t>Sandwellen</a:t>
            </a:r>
            <a:r>
              <a:rPr lang="cs-CZ" sz="1400" dirty="0"/>
              <a:t> 2129.jpg.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4. října 2004(2004-10-04) [cit. 2012-01-19]. Dostupné z: http://cs.wikipedia.org/wiki/Soubor:Kalabrien_Ricadi_Sandwellen_2129.jpg </a:t>
            </a:r>
            <a:endParaRPr lang="cs-CZ" sz="1400" dirty="0" smtClean="0"/>
          </a:p>
          <a:p>
            <a:r>
              <a:rPr lang="cs-CZ" sz="1400" dirty="0" err="1"/>
              <a:t>Soubor:Pískovcový</a:t>
            </a:r>
            <a:r>
              <a:rPr lang="cs-CZ" sz="1400" dirty="0"/>
              <a:t> útvar.JPG.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21. dubna 2007(2007-04-21) [cit. 2012-01-19]. Dostupné z: http://cs.wikipedia.org/wiki/Soubor:P%C3%ADskovcov%C3%BD_%C3%BAtvar.JPG </a:t>
            </a:r>
          </a:p>
          <a:p>
            <a:r>
              <a:rPr lang="cs-CZ" sz="1400" dirty="0" err="1"/>
              <a:t>Soubor:Punkevní</a:t>
            </a:r>
            <a:r>
              <a:rPr lang="cs-CZ" sz="1400" dirty="0"/>
              <a:t> jeskyně20.jpg.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1. 6. 2007 [cit. 2012-01-19]. Dostupné z: http://cs.wikipedia.org/wiki/Soubor:Punkevn%C3%AD_jeskyn%C4%9B20.jpg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67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6348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4704"/>
            <a:ext cx="8686800" cy="5315421"/>
          </a:xfrm>
        </p:spPr>
        <p:txBody>
          <a:bodyPr/>
          <a:lstStyle/>
          <a:p>
            <a:r>
              <a:rPr lang="cs-CZ" sz="1400" dirty="0" err="1"/>
              <a:t>Soubor:Capitoline</a:t>
            </a:r>
            <a:r>
              <a:rPr lang="cs-CZ" sz="1400" dirty="0"/>
              <a:t> </a:t>
            </a:r>
            <a:r>
              <a:rPr lang="cs-CZ" sz="1400" dirty="0" err="1"/>
              <a:t>Aphrodite</a:t>
            </a:r>
            <a:r>
              <a:rPr lang="cs-CZ" sz="1400" dirty="0"/>
              <a:t> Louvre </a:t>
            </a:r>
            <a:r>
              <a:rPr lang="cs-CZ" sz="1400" dirty="0" err="1"/>
              <a:t>Ma</a:t>
            </a:r>
            <a:r>
              <a:rPr lang="cs-CZ" sz="1400" dirty="0"/>
              <a:t> 571.jpg.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 7. 2006, 14:56 [cit. 2012-01-19]. Dostupné z: http://cs.wikipedia.org/wiki/Soubor:Capitoline_Aphrodite_Louvre_Ma_571.jpg </a:t>
            </a:r>
          </a:p>
          <a:p>
            <a:r>
              <a:rPr lang="cs-CZ" sz="1400" dirty="0" err="1"/>
              <a:t>Soubor:Quartz</a:t>
            </a:r>
            <a:r>
              <a:rPr lang="cs-CZ" sz="1400" dirty="0"/>
              <a:t> Brésil.jpg.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23. ledna 2010(2010-01-23) [cit. 2012-01-20]. Dostupné z: http://cs.wikipedia.org/wiki/Soubor:Quartz_Br%C3%A9sil.jpg </a:t>
            </a:r>
          </a:p>
          <a:p>
            <a:r>
              <a:rPr lang="cs-CZ" sz="1400" dirty="0" err="1"/>
              <a:t>Soubor:Mica-muscovite.jpg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4. 11. 2005, 20:58 [cit. 2012-01-20]. Dostupné z: http://cs.wikipedia.org/wiki/Soubor:Mica-muscovite.jpg </a:t>
            </a:r>
          </a:p>
          <a:p>
            <a:r>
              <a:rPr lang="cs-CZ" sz="1400" dirty="0" err="1"/>
              <a:t>Soubor:Mineraly.sk</a:t>
            </a:r>
            <a:r>
              <a:rPr lang="cs-CZ" sz="1400" dirty="0"/>
              <a:t> - ortoklas.jpg.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24. 5. 2005, 02:41 [cit. 2012-01-20]. Dostupné z: http://cs.wikipedia.org/wiki/Soubor:Mineraly.sk_-_ortoklas.jpg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628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257</TotalTime>
  <Words>799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ANOTACE</vt:lpstr>
      <vt:lpstr>Prezentace aplikace PowerPoint</vt:lpstr>
      <vt:lpstr>HORNINY </vt:lpstr>
      <vt:lpstr>Horniny</vt:lpstr>
      <vt:lpstr>Magmatické horniny</vt:lpstr>
      <vt:lpstr>Prezentace aplikace PowerPoint</vt:lpstr>
      <vt:lpstr>Žula a její význam</vt:lpstr>
      <vt:lpstr>Usazené horniny</vt:lpstr>
      <vt:lpstr>Prezentace aplikace PowerPoint</vt:lpstr>
      <vt:lpstr>Prezentace aplikace PowerPoint</vt:lpstr>
      <vt:lpstr>Přeměněné horniny</vt:lpstr>
      <vt:lpstr>Prezentace aplikace PowerPoint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34</cp:revision>
  <dcterms:created xsi:type="dcterms:W3CDTF">2012-01-19T14:23:03Z</dcterms:created>
  <dcterms:modified xsi:type="dcterms:W3CDTF">2012-03-07T08:38:36Z</dcterms:modified>
</cp:coreProperties>
</file>