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67" r:id="rId3"/>
    <p:sldId id="268" r:id="rId4"/>
    <p:sldId id="262" r:id="rId5"/>
    <p:sldId id="257" r:id="rId6"/>
    <p:sldId id="258" r:id="rId7"/>
    <p:sldId id="260" r:id="rId8"/>
    <p:sldId id="261" r:id="rId9"/>
    <p:sldId id="263" r:id="rId10"/>
    <p:sldId id="264" r:id="rId11"/>
    <p:sldId id="265" r:id="rId12"/>
    <p:sldId id="259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6F55714-0254-495C-8765-07A3D5D8F6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34256C8-3B47-45A8-B6FC-A10CDEFF9F6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55714-0254-495C-8765-07A3D5D8F6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256C8-3B47-45A8-B6FC-A10CDEFF9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55714-0254-495C-8765-07A3D5D8F6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256C8-3B47-45A8-B6FC-A10CDEFF9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55714-0254-495C-8765-07A3D5D8F6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256C8-3B47-45A8-B6FC-A10CDEFF9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55714-0254-495C-8765-07A3D5D8F6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256C8-3B47-45A8-B6FC-A10CDEFF9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55714-0254-495C-8765-07A3D5D8F6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256C8-3B47-45A8-B6FC-A10CDEFF9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55714-0254-495C-8765-07A3D5D8F6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256C8-3B47-45A8-B6FC-A10CDEFF9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55714-0254-495C-8765-07A3D5D8F6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256C8-3B47-45A8-B6FC-A10CDEFF9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55714-0254-495C-8765-07A3D5D8F6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256C8-3B47-45A8-B6FC-A10CDEFF9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55714-0254-495C-8765-07A3D5D8F6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256C8-3B47-45A8-B6FC-A10CDEFF9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55714-0254-495C-8765-07A3D5D8F6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256C8-3B47-45A8-B6FC-A10CDEFF9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6F55714-0254-495C-8765-07A3D5D8F6C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34256C8-3B47-45A8-B6FC-A10CDEFF9F6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e/Quartz_Br%C3%A9sil.jp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7/7c/Selpologn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c/ce/Oil_well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d/de/Rypadlo_Tu%C5%A1imice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5837043"/>
              </p:ext>
            </p:extLst>
          </p:nvPr>
        </p:nvGraphicFramePr>
        <p:xfrm>
          <a:off x="611561" y="2708920"/>
          <a:ext cx="8208912" cy="297390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1516"/>
                <a:gridCol w="6217396"/>
              </a:tblGrid>
              <a:tr h="3919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Název školy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19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Autor: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MGR. OLGA FILÍPKOVÁ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19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Název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effectLst/>
                        </a:rPr>
                        <a:t>VY_32_INOVACE_464_NEROSTY_A_ENERGETICKÉ_ZDROJE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22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Téma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VÝKLAD</a:t>
                      </a:r>
                      <a:r>
                        <a:rPr lang="cs-CZ" sz="2000" baseline="0" dirty="0" smtClean="0">
                          <a:effectLst/>
                        </a:rPr>
                        <a:t> NEROSTŮ A ENERGETICKÝCH ZDROJŮ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082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CZ.1.07/1.4.00/21. </a:t>
                      </a:r>
                      <a:r>
                        <a:rPr lang="cs-CZ" sz="2000" b="1" dirty="0">
                          <a:effectLst/>
                        </a:rPr>
                        <a:t>2975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908720"/>
            <a:ext cx="4320481" cy="129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10656888" y="3467100"/>
            <a:ext cx="1506537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94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Tato prezentace slouží k výkladu nové látky v předmětu člověk a jeho svět ve 4. ročníku.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Žáci se seznámí s druhy nejrozšířenějších nerostů u nás, s jejich výskytem i využitím.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Seznámí se také s energetickými zdroji, s jejich využitím a také s využitím přírodních zdrojů jako je voda, vítr a Slunce.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5223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268760"/>
            <a:ext cx="791364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Datum vytvoření:  </a:t>
            </a:r>
            <a:r>
              <a:rPr lang="cs-CZ" sz="2800" smtClean="0"/>
              <a:t>20.1. 2012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>
                <a:solidFill>
                  <a:srgbClr val="FF0000"/>
                </a:solidFill>
              </a:rPr>
              <a:t>Klíčová slova:  </a:t>
            </a:r>
          </a:p>
          <a:p>
            <a:r>
              <a:rPr lang="cs-CZ" sz="2800" dirty="0" smtClean="0"/>
              <a:t>nerosty, horniny, energetické zdroje,</a:t>
            </a:r>
          </a:p>
          <a:p>
            <a:r>
              <a:rPr lang="cs-CZ" sz="2800" dirty="0" smtClean="0"/>
              <a:t>nerosty kovové, nekovové, žule, křemen, živec, </a:t>
            </a:r>
          </a:p>
          <a:p>
            <a:r>
              <a:rPr lang="cs-CZ" sz="2800" dirty="0" smtClean="0"/>
              <a:t>slída, ametyst, křišťál, uhlí, ropa, rypadlo, pumpa,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ětrné elektrárny, přehradní nádrže, solární panely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7500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Nerosty a energetické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Výskyt nerostů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Druhy nerostů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Křemen a jeho využití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Sůl kamenná, její vlastnosti a využití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Energetické zdroje a jejich využití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24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b="1" dirty="0" smtClean="0"/>
              <a:t>Výskyt: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 jako součást hornin (např. žula – křemen, živec,        </a:t>
            </a:r>
          </a:p>
          <a:p>
            <a:pPr indent="0">
              <a:buNone/>
            </a:pPr>
            <a:r>
              <a:rPr lang="cs-CZ" dirty="0" smtClean="0"/>
              <a:t>       slída)</a:t>
            </a:r>
            <a:endParaRPr lang="cs-CZ" dirty="0" smtClean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 nebo samostatně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 ve velkém množství tvoří </a:t>
            </a:r>
            <a:r>
              <a:rPr lang="cs-CZ" dirty="0" smtClean="0">
                <a:solidFill>
                  <a:srgbClr val="FF0000"/>
                </a:solidFill>
              </a:rPr>
              <a:t>ložiska nerostných  </a:t>
            </a:r>
          </a:p>
          <a:p>
            <a:pPr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surovin</a:t>
            </a:r>
          </a:p>
          <a:p>
            <a:pPr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dirty="0" smtClean="0"/>
              <a:t>Mohou být </a:t>
            </a:r>
            <a:r>
              <a:rPr lang="cs-CZ" dirty="0" smtClean="0">
                <a:solidFill>
                  <a:srgbClr val="FF0000"/>
                </a:solidFill>
              </a:rPr>
              <a:t>kovové </a:t>
            </a:r>
            <a:r>
              <a:rPr lang="cs-CZ" dirty="0" smtClean="0"/>
              <a:t>(např. zlato, železná ruda)</a:t>
            </a:r>
          </a:p>
          <a:p>
            <a:pPr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nekovové </a:t>
            </a:r>
            <a:r>
              <a:rPr lang="cs-CZ" dirty="0" smtClean="0"/>
              <a:t>(např. křemen, diamant)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905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Nejrozšířenější z nerostů u nás je </a:t>
            </a:r>
            <a:br>
              <a:rPr lang="cs-CZ" sz="4000" dirty="0" smtClean="0"/>
            </a:br>
            <a:r>
              <a:rPr lang="cs-CZ" dirty="0" smtClean="0">
                <a:solidFill>
                  <a:srgbClr val="FF0000"/>
                </a:solidFill>
              </a:rPr>
              <a:t>KŘEMEN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Vyskytuje se v podobě barevných krystalů – např. </a:t>
            </a:r>
          </a:p>
          <a:p>
            <a:pPr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3918486" cy="2600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Soubor:Quartz Brésil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608" y="2978225"/>
            <a:ext cx="2952328" cy="2516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021783"/>
            <a:ext cx="19415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ametyst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3369" y="5661248"/>
            <a:ext cx="15408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křišťál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5703803"/>
            <a:ext cx="1257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(fialový)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23369" y="6254396"/>
            <a:ext cx="18598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(bezbarvý, čirý)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75473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Využití křemene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Z křemenného písku se vyrábí </a:t>
            </a:r>
            <a:r>
              <a:rPr lang="cs-CZ" sz="3200" b="1" dirty="0" smtClean="0">
                <a:solidFill>
                  <a:srgbClr val="FF0000"/>
                </a:solidFill>
              </a:rPr>
              <a:t>sklo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44824"/>
            <a:ext cx="4824536" cy="4629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4139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Další známý nerost je</a:t>
            </a:r>
            <a:br>
              <a:rPr lang="cs-CZ" sz="3600" dirty="0" smtClean="0"/>
            </a:br>
            <a:r>
              <a:rPr lang="cs-CZ" dirty="0" smtClean="0">
                <a:solidFill>
                  <a:srgbClr val="FF0000"/>
                </a:solidFill>
              </a:rPr>
              <a:t>SŮL KAMENNÁ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dirty="0" smtClean="0"/>
              <a:t>Snadno se rozbíjí</a:t>
            </a:r>
          </a:p>
          <a:p>
            <a:r>
              <a:rPr lang="cs-CZ" dirty="0" smtClean="0"/>
              <a:t>Na vlhkém vzduchu vlhne</a:t>
            </a:r>
          </a:p>
          <a:p>
            <a:r>
              <a:rPr lang="cs-CZ" dirty="0" smtClean="0"/>
              <a:t>Rozpouští se ve vodě</a:t>
            </a:r>
          </a:p>
          <a:p>
            <a:r>
              <a:rPr lang="cs-CZ" dirty="0" smtClean="0"/>
              <a:t>Nachází se v mořské vodě a někde i v zemi</a:t>
            </a:r>
          </a:p>
          <a:p>
            <a:r>
              <a:rPr lang="cs-CZ" dirty="0" smtClean="0"/>
              <a:t>Denně ji přijímáme v potravě</a:t>
            </a:r>
          </a:p>
          <a:p>
            <a:r>
              <a:rPr lang="cs-CZ" dirty="0" smtClean="0"/>
              <a:t>Používá se ke konzervování potravin a k výrobě sody</a:t>
            </a:r>
            <a:endParaRPr lang="cs-CZ" dirty="0"/>
          </a:p>
        </p:txBody>
      </p:sp>
      <p:pic>
        <p:nvPicPr>
          <p:cNvPr id="5122" name="Picture 2" descr="Soubor:Selpologn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47454"/>
            <a:ext cx="3133725" cy="2393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600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Energetické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UHLÍ A ROPA</a:t>
            </a:r>
          </a:p>
          <a:p>
            <a:pPr indent="0">
              <a:buNone/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Využití: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Výroba elektřiny v elektrárnách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Vytápění a ohřev vody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Palivo pro dopravu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Výroba hnojiv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Výroba plastů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Výroba léků……</a:t>
            </a:r>
          </a:p>
          <a:p>
            <a:pPr indent="0">
              <a:buNone/>
            </a:pPr>
            <a:endParaRPr lang="cs-CZ" sz="40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indent="0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296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Oil wel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3960440" cy="2970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Rypadlo Tušimic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660" y="3645024"/>
            <a:ext cx="4345972" cy="290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33660" y="908720"/>
            <a:ext cx="44518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Čerpání ropy pomocí pumpy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235" y="4833882"/>
            <a:ext cx="39356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Rypadlo </a:t>
            </a:r>
            <a:r>
              <a:rPr lang="cs-CZ" sz="2800" dirty="0" err="1" smtClean="0"/>
              <a:t>velostroje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v Mostecké uhelné pánvi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16185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 vyčerpání uhlí a ropy ze zemské kůry bude potřeba hledat </a:t>
            </a:r>
            <a:r>
              <a:rPr lang="cs-CZ" sz="3200" dirty="0" smtClean="0">
                <a:solidFill>
                  <a:srgbClr val="FF0000"/>
                </a:solidFill>
              </a:rPr>
              <a:t>jiné energetické zdroje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84784"/>
            <a:ext cx="3743230" cy="246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20644"/>
            <a:ext cx="4116662" cy="2693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838" y="4348590"/>
            <a:ext cx="3305944" cy="2004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4970571"/>
            <a:ext cx="28930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Větrné elektrárny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89646" y="3951972"/>
            <a:ext cx="2828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Přehradní nádrže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14683" y="6334780"/>
            <a:ext cx="36295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            Solární panely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825257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6314" y="994782"/>
            <a:ext cx="8229600" cy="5145435"/>
          </a:xfrm>
        </p:spPr>
        <p:txBody>
          <a:bodyPr/>
          <a:lstStyle/>
          <a:p>
            <a:r>
              <a:rPr lang="cs-CZ" sz="1400" dirty="0" err="1"/>
              <a:t>Soubor:Améthyste</a:t>
            </a:r>
            <a:r>
              <a:rPr lang="cs-CZ" sz="1400" dirty="0"/>
              <a:t> </a:t>
            </a:r>
            <a:r>
              <a:rPr lang="cs-CZ" sz="1400" dirty="0" err="1"/>
              <a:t>sceptre</a:t>
            </a:r>
            <a:r>
              <a:rPr lang="cs-CZ" sz="1400" dirty="0"/>
              <a:t> 4 (</a:t>
            </a:r>
            <a:r>
              <a:rPr lang="cs-CZ" sz="1400" dirty="0" err="1"/>
              <a:t>Madagascar</a:t>
            </a:r>
            <a:r>
              <a:rPr lang="cs-CZ" sz="1400" dirty="0"/>
              <a:t>).</a:t>
            </a:r>
            <a:r>
              <a:rPr lang="cs-CZ" sz="1400" dirty="0" err="1"/>
              <a:t>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13. prosince 2008(2008-12-13) [cit. 2012-01-20]. Dostupné z: http://cs.wikipedia.org/wiki/Soubor:Am%C3%A9thyste_sceptre_4_(Madagascar).jpg 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467544" y="1700808"/>
            <a:ext cx="741682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      </a:t>
            </a:r>
            <a:r>
              <a:rPr lang="cs-CZ" sz="1400" dirty="0" err="1" smtClean="0">
                <a:effectLst/>
              </a:rPr>
              <a:t>Soubor:Quartz</a:t>
            </a:r>
            <a:r>
              <a:rPr lang="cs-CZ" sz="1400" dirty="0" smtClean="0">
                <a:effectLst/>
              </a:rPr>
              <a:t> Brésil.jpg. In: </a:t>
            </a:r>
            <a:r>
              <a:rPr lang="cs-CZ" sz="1400" i="1" dirty="0" err="1" smtClean="0">
                <a:effectLst/>
              </a:rPr>
              <a:t>Wikipedia</a:t>
            </a:r>
            <a:r>
              <a:rPr lang="cs-CZ" sz="1400" dirty="0" smtClean="0">
                <a:effectLst/>
              </a:rPr>
              <a:t>: </a:t>
            </a:r>
            <a:r>
              <a:rPr lang="cs-CZ" sz="1400" i="1" dirty="0" err="1" smtClean="0">
                <a:effectLst/>
              </a:rPr>
              <a:t>the</a:t>
            </a:r>
            <a:r>
              <a:rPr lang="cs-CZ" sz="1400" i="1" dirty="0" smtClean="0">
                <a:effectLst/>
              </a:rPr>
              <a:t> free </a:t>
            </a:r>
            <a:r>
              <a:rPr lang="cs-CZ" sz="1400" i="1" dirty="0" err="1" smtClean="0">
                <a:effectLst/>
              </a:rPr>
              <a:t>encyclopedia</a:t>
            </a:r>
            <a:r>
              <a:rPr lang="cs-CZ" sz="1400" dirty="0" smtClean="0">
                <a:effectLst/>
              </a:rPr>
              <a:t> [online]. San Francisco (CA): </a:t>
            </a:r>
            <a:r>
              <a:rPr lang="cs-CZ" sz="1400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Foundation</a:t>
            </a:r>
            <a:r>
              <a:rPr lang="cs-CZ" sz="1400" dirty="0" smtClean="0">
                <a:effectLst/>
              </a:rPr>
              <a:t>, 23. ledna 2010(2010-01-23) [cit. 2012-01-20]. Dostupné z: http://cs.wikipedia.org/wiki/Soubor:Quartz_Br%C3%A9sil.jpg </a:t>
            </a:r>
            <a:endParaRPr lang="cs-CZ" sz="14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0956" y="2413338"/>
            <a:ext cx="748883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effectLst/>
              </a:rPr>
              <a:t>Soubor:Bleikristall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nachtmann</a:t>
            </a:r>
            <a:r>
              <a:rPr lang="cs-CZ" sz="1400" dirty="0" smtClean="0">
                <a:effectLst/>
              </a:rPr>
              <a:t> karaffen.jpg. In: </a:t>
            </a:r>
            <a:r>
              <a:rPr lang="cs-CZ" sz="1400" i="1" dirty="0" err="1" smtClean="0">
                <a:effectLst/>
              </a:rPr>
              <a:t>Wikipedia</a:t>
            </a:r>
            <a:r>
              <a:rPr lang="cs-CZ" sz="1400" dirty="0" smtClean="0">
                <a:effectLst/>
              </a:rPr>
              <a:t>: </a:t>
            </a:r>
            <a:r>
              <a:rPr lang="cs-CZ" sz="1400" i="1" dirty="0" err="1" smtClean="0">
                <a:effectLst/>
              </a:rPr>
              <a:t>the</a:t>
            </a:r>
            <a:r>
              <a:rPr lang="cs-CZ" sz="1400" i="1" dirty="0" smtClean="0">
                <a:effectLst/>
              </a:rPr>
              <a:t> free </a:t>
            </a:r>
            <a:r>
              <a:rPr lang="cs-CZ" sz="1400" i="1" dirty="0" err="1" smtClean="0">
                <a:effectLst/>
              </a:rPr>
              <a:t>encyclopedia</a:t>
            </a:r>
            <a:r>
              <a:rPr lang="cs-CZ" sz="1400" dirty="0" smtClean="0">
                <a:effectLst/>
              </a:rPr>
              <a:t> [online]. San Francisco (CA): </a:t>
            </a:r>
            <a:r>
              <a:rPr lang="cs-CZ" sz="1400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Foundation</a:t>
            </a:r>
            <a:r>
              <a:rPr lang="cs-CZ" sz="1400" dirty="0" smtClean="0">
                <a:effectLst/>
              </a:rPr>
              <a:t>, 23. července 2008(2008-07-23) [cit. 2012-01-20]. Dostupné z: http://cs.wikipedia.org/wiki/Soubor:Bleikristall_nachtmann_karaffen.jpg </a:t>
            </a:r>
            <a:endParaRPr lang="cs-CZ" sz="1400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3152002"/>
            <a:ext cx="733799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effectLst/>
              </a:rPr>
              <a:t>Soubor:Selpologne.jpg</a:t>
            </a:r>
            <a:r>
              <a:rPr lang="cs-CZ" sz="1400" dirty="0" smtClean="0">
                <a:effectLst/>
              </a:rPr>
              <a:t>. In: </a:t>
            </a:r>
            <a:r>
              <a:rPr lang="cs-CZ" sz="1400" i="1" dirty="0" err="1" smtClean="0">
                <a:effectLst/>
              </a:rPr>
              <a:t>Wikipedia</a:t>
            </a:r>
            <a:r>
              <a:rPr lang="cs-CZ" sz="1400" dirty="0" smtClean="0">
                <a:effectLst/>
              </a:rPr>
              <a:t>: </a:t>
            </a:r>
            <a:r>
              <a:rPr lang="cs-CZ" sz="1400" i="1" dirty="0" err="1" smtClean="0">
                <a:effectLst/>
              </a:rPr>
              <a:t>the</a:t>
            </a:r>
            <a:r>
              <a:rPr lang="cs-CZ" sz="1400" i="1" dirty="0" smtClean="0">
                <a:effectLst/>
              </a:rPr>
              <a:t> free </a:t>
            </a:r>
            <a:r>
              <a:rPr lang="cs-CZ" sz="1400" i="1" dirty="0" err="1" smtClean="0">
                <a:effectLst/>
              </a:rPr>
              <a:t>encyclopedia</a:t>
            </a:r>
            <a:r>
              <a:rPr lang="cs-CZ" sz="1400" dirty="0" smtClean="0">
                <a:effectLst/>
              </a:rPr>
              <a:t> [online]. San Francisco (CA): </a:t>
            </a:r>
            <a:r>
              <a:rPr lang="cs-CZ" sz="1400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Foundation</a:t>
            </a:r>
            <a:r>
              <a:rPr lang="cs-CZ" sz="1400" dirty="0" smtClean="0">
                <a:effectLst/>
              </a:rPr>
              <a:t>, 29. května 2009(2009-05-29) [cit. 2012-01-20]. Dostupné z: http://cs.wikipedia.org/wiki/Soubor:Selpologne.jpg </a:t>
            </a:r>
            <a:endParaRPr lang="cs-CZ" sz="1400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7780" y="3982999"/>
            <a:ext cx="812666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effectLst/>
              </a:rPr>
              <a:t>Soubor:Rypadlo</a:t>
            </a:r>
            <a:r>
              <a:rPr lang="cs-CZ" sz="1400" dirty="0" smtClean="0">
                <a:effectLst/>
              </a:rPr>
              <a:t> Tušimice.jpg. In: </a:t>
            </a:r>
            <a:r>
              <a:rPr lang="cs-CZ" sz="1400" i="1" dirty="0" err="1" smtClean="0">
                <a:effectLst/>
              </a:rPr>
              <a:t>Wikipedia</a:t>
            </a:r>
            <a:r>
              <a:rPr lang="cs-CZ" sz="1400" dirty="0" smtClean="0">
                <a:effectLst/>
              </a:rPr>
              <a:t>: </a:t>
            </a:r>
            <a:r>
              <a:rPr lang="cs-CZ" sz="1400" i="1" dirty="0" err="1" smtClean="0">
                <a:effectLst/>
              </a:rPr>
              <a:t>the</a:t>
            </a:r>
            <a:r>
              <a:rPr lang="cs-CZ" sz="1400" i="1" dirty="0" smtClean="0">
                <a:effectLst/>
              </a:rPr>
              <a:t> free </a:t>
            </a:r>
            <a:r>
              <a:rPr lang="cs-CZ" sz="1400" i="1" dirty="0" err="1" smtClean="0">
                <a:effectLst/>
              </a:rPr>
              <a:t>encyclopedia</a:t>
            </a:r>
            <a:r>
              <a:rPr lang="cs-CZ" sz="1400" dirty="0" smtClean="0">
                <a:effectLst/>
              </a:rPr>
              <a:t> [online]. San Francisco (CA): </a:t>
            </a:r>
            <a:r>
              <a:rPr lang="cs-CZ" sz="1400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Foundation</a:t>
            </a:r>
            <a:r>
              <a:rPr lang="cs-CZ" sz="1400" dirty="0" smtClean="0">
                <a:effectLst/>
              </a:rPr>
              <a:t>, 3. října 2008(2008-10-03) [cit. 2012-01-20]. Dostupné z: http://cs.wikipedia.org/wiki/Soubor:Rypadlo_Tu%C5%A1imice.jpg </a:t>
            </a:r>
            <a:endParaRPr lang="cs-CZ" sz="1400" dirty="0"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7780" y="4813996"/>
            <a:ext cx="81266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effectLst/>
              </a:rPr>
              <a:t>Soubor:Oil</a:t>
            </a:r>
            <a:r>
              <a:rPr lang="cs-CZ" sz="1400" dirty="0" smtClean="0">
                <a:effectLst/>
              </a:rPr>
              <a:t> well.jpg. In: </a:t>
            </a:r>
            <a:r>
              <a:rPr lang="cs-CZ" sz="1400" i="1" dirty="0" err="1" smtClean="0">
                <a:effectLst/>
              </a:rPr>
              <a:t>Wikipedia</a:t>
            </a:r>
            <a:r>
              <a:rPr lang="cs-CZ" sz="1400" dirty="0" smtClean="0">
                <a:effectLst/>
              </a:rPr>
              <a:t>: </a:t>
            </a:r>
            <a:r>
              <a:rPr lang="cs-CZ" sz="1400" i="1" dirty="0" err="1" smtClean="0">
                <a:effectLst/>
              </a:rPr>
              <a:t>the</a:t>
            </a:r>
            <a:r>
              <a:rPr lang="cs-CZ" sz="1400" i="1" dirty="0" smtClean="0">
                <a:effectLst/>
              </a:rPr>
              <a:t> free </a:t>
            </a:r>
            <a:r>
              <a:rPr lang="cs-CZ" sz="1400" i="1" dirty="0" err="1" smtClean="0">
                <a:effectLst/>
              </a:rPr>
              <a:t>encyclopedia</a:t>
            </a:r>
            <a:r>
              <a:rPr lang="cs-CZ" sz="1400" dirty="0" smtClean="0">
                <a:effectLst/>
              </a:rPr>
              <a:t> [online]. San Francisco (CA): </a:t>
            </a:r>
            <a:r>
              <a:rPr lang="cs-CZ" sz="1400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Foundation</a:t>
            </a:r>
            <a:r>
              <a:rPr lang="cs-CZ" sz="1400" dirty="0" smtClean="0">
                <a:effectLst/>
              </a:rPr>
              <a:t>, 2007-03-15 [cit. 2012-01-20]. Dostupné z: http://cs.wikipedia.org/wiki/Soubor:Oil_well.jpg </a:t>
            </a:r>
            <a:endParaRPr lang="cs-CZ" sz="1400" dirty="0"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7780" y="5644993"/>
            <a:ext cx="791064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effectLst/>
              </a:rPr>
              <a:t>Soubor:Photovoltaik</a:t>
            </a:r>
            <a:r>
              <a:rPr lang="cs-CZ" sz="1400" dirty="0" smtClean="0">
                <a:effectLst/>
              </a:rPr>
              <a:t> adlershof.jpg. In: </a:t>
            </a:r>
            <a:r>
              <a:rPr lang="cs-CZ" sz="1400" i="1" dirty="0" err="1" smtClean="0">
                <a:effectLst/>
              </a:rPr>
              <a:t>Wikipedia</a:t>
            </a:r>
            <a:r>
              <a:rPr lang="cs-CZ" sz="1400" dirty="0" smtClean="0">
                <a:effectLst/>
              </a:rPr>
              <a:t>: </a:t>
            </a:r>
            <a:r>
              <a:rPr lang="cs-CZ" sz="1400" i="1" dirty="0" err="1" smtClean="0">
                <a:effectLst/>
              </a:rPr>
              <a:t>the</a:t>
            </a:r>
            <a:r>
              <a:rPr lang="cs-CZ" sz="1400" i="1" dirty="0" smtClean="0">
                <a:effectLst/>
              </a:rPr>
              <a:t> free </a:t>
            </a:r>
            <a:r>
              <a:rPr lang="cs-CZ" sz="1400" i="1" dirty="0" err="1" smtClean="0">
                <a:effectLst/>
              </a:rPr>
              <a:t>encyclopedia</a:t>
            </a:r>
            <a:r>
              <a:rPr lang="cs-CZ" sz="1400" dirty="0" smtClean="0">
                <a:effectLst/>
              </a:rPr>
              <a:t> [online]. San Francisco (CA): </a:t>
            </a:r>
            <a:r>
              <a:rPr lang="cs-CZ" sz="1400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Foundation</a:t>
            </a:r>
            <a:r>
              <a:rPr lang="cs-CZ" sz="1400" dirty="0" smtClean="0">
                <a:effectLst/>
              </a:rPr>
              <a:t>, 18. 8. 2005, 21:08, 24. 3. 2010, 22:17 [cit. 2012-01-20]. Dostupné z: http://cs.wikipedia.org/wiki/Soubor:Photovoltaik_adlershof.jpg </a:t>
            </a:r>
            <a:endParaRPr lang="cs-CZ" sz="1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0874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764704"/>
            <a:ext cx="813690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effectLst/>
              </a:rPr>
              <a:t>Soubor:Turbiny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wiatrowe</a:t>
            </a:r>
            <a:r>
              <a:rPr lang="cs-CZ" sz="1400" dirty="0" smtClean="0">
                <a:effectLst/>
              </a:rPr>
              <a:t> ubt.jpeg. In: </a:t>
            </a:r>
            <a:r>
              <a:rPr lang="cs-CZ" sz="1400" i="1" dirty="0" err="1" smtClean="0">
                <a:effectLst/>
              </a:rPr>
              <a:t>Wikipedia</a:t>
            </a:r>
            <a:r>
              <a:rPr lang="cs-CZ" sz="1400" dirty="0" smtClean="0">
                <a:effectLst/>
              </a:rPr>
              <a:t>: </a:t>
            </a:r>
            <a:r>
              <a:rPr lang="cs-CZ" sz="1400" i="1" dirty="0" err="1" smtClean="0">
                <a:effectLst/>
              </a:rPr>
              <a:t>the</a:t>
            </a:r>
            <a:r>
              <a:rPr lang="cs-CZ" sz="1400" i="1" dirty="0" smtClean="0">
                <a:effectLst/>
              </a:rPr>
              <a:t> free </a:t>
            </a:r>
            <a:r>
              <a:rPr lang="cs-CZ" sz="1400" i="1" dirty="0" err="1" smtClean="0">
                <a:effectLst/>
              </a:rPr>
              <a:t>encyclopedia</a:t>
            </a:r>
            <a:r>
              <a:rPr lang="cs-CZ" sz="1400" dirty="0" smtClean="0">
                <a:effectLst/>
              </a:rPr>
              <a:t> [online]. San Francisco (CA): </a:t>
            </a:r>
            <a:r>
              <a:rPr lang="cs-CZ" sz="1400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Foundation</a:t>
            </a:r>
            <a:r>
              <a:rPr lang="cs-CZ" sz="1400" dirty="0" smtClean="0">
                <a:effectLst/>
              </a:rPr>
              <a:t>, 31. července 2004(2004-07-31) [cit. 2012-01-20]. Dostupné z: http://cs.wikipedia.org/wiki/Soubor:Turbiny_wiatrowe_ubt.jpeg </a:t>
            </a:r>
            <a:endParaRPr lang="cs-CZ" sz="1400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596255"/>
            <a:ext cx="806489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effectLst/>
              </a:rPr>
              <a:t>Soubor:Orlik-prehradni</a:t>
            </a:r>
            <a:r>
              <a:rPr lang="cs-CZ" sz="1400" dirty="0" smtClean="0">
                <a:effectLst/>
              </a:rPr>
              <a:t> hraz.jpg. In: </a:t>
            </a:r>
            <a:r>
              <a:rPr lang="cs-CZ" sz="1400" i="1" dirty="0" err="1" smtClean="0">
                <a:effectLst/>
              </a:rPr>
              <a:t>Wikipedia</a:t>
            </a:r>
            <a:r>
              <a:rPr lang="cs-CZ" sz="1400" dirty="0" smtClean="0">
                <a:effectLst/>
              </a:rPr>
              <a:t>: </a:t>
            </a:r>
            <a:r>
              <a:rPr lang="cs-CZ" sz="1400" i="1" dirty="0" err="1" smtClean="0">
                <a:effectLst/>
              </a:rPr>
              <a:t>the</a:t>
            </a:r>
            <a:r>
              <a:rPr lang="cs-CZ" sz="1400" i="1" dirty="0" smtClean="0">
                <a:effectLst/>
              </a:rPr>
              <a:t> free </a:t>
            </a:r>
            <a:r>
              <a:rPr lang="cs-CZ" sz="1400" i="1" dirty="0" err="1" smtClean="0">
                <a:effectLst/>
              </a:rPr>
              <a:t>encyclopedia</a:t>
            </a:r>
            <a:r>
              <a:rPr lang="cs-CZ" sz="1400" dirty="0" smtClean="0">
                <a:effectLst/>
              </a:rPr>
              <a:t> [online]. San Francisco (CA): </a:t>
            </a:r>
            <a:r>
              <a:rPr lang="cs-CZ" sz="1400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Foundation</a:t>
            </a:r>
            <a:r>
              <a:rPr lang="cs-CZ" sz="1400" dirty="0" smtClean="0">
                <a:effectLst/>
              </a:rPr>
              <a:t>, 3. 7. 2008 [cit. 2012-01-20]. Dostupné z: http://cs.wikipedia.org/wiki/Soubor:Orlik-prehradni_hraz.jpg </a:t>
            </a:r>
            <a:endParaRPr lang="cs-CZ" sz="1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4281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166</TotalTime>
  <Words>703</Words>
  <Application>Microsoft Office PowerPoint</Application>
  <PresentationFormat>Předvádění na obrazovce (4:3)</PresentationFormat>
  <Paragraphs>85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Human</vt:lpstr>
      <vt:lpstr>Prezentace aplikace PowerPoint</vt:lpstr>
      <vt:lpstr>Anotace</vt:lpstr>
      <vt:lpstr>Prezentace aplikace PowerPoint</vt:lpstr>
      <vt:lpstr>Nerosty a energetické zdroje</vt:lpstr>
      <vt:lpstr>NEROSTY</vt:lpstr>
      <vt:lpstr>Nejrozšířenější z nerostů u nás je  KŘEMEN</vt:lpstr>
      <vt:lpstr>Využití křemene</vt:lpstr>
      <vt:lpstr>Další známý nerost je SŮL KAMENNÁ</vt:lpstr>
      <vt:lpstr>Energetické zdroje</vt:lpstr>
      <vt:lpstr>Prezentace aplikace PowerPoint</vt:lpstr>
      <vt:lpstr>Po vyčerpání uhlí a ropy ze zemské kůry bude potřeba hledat jiné energetické zdroje</vt:lpstr>
      <vt:lpstr>Použité zdroje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21</cp:revision>
  <dcterms:created xsi:type="dcterms:W3CDTF">2012-01-20T17:36:01Z</dcterms:created>
  <dcterms:modified xsi:type="dcterms:W3CDTF">2012-03-07T08:48:27Z</dcterms:modified>
</cp:coreProperties>
</file>