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69" r:id="rId4"/>
    <p:sldId id="270" r:id="rId5"/>
    <p:sldId id="271" r:id="rId6"/>
    <p:sldId id="273" r:id="rId7"/>
    <p:sldId id="274" r:id="rId8"/>
    <p:sldId id="276" r:id="rId9"/>
    <p:sldId id="277" r:id="rId10"/>
    <p:sldId id="279" r:id="rId11"/>
    <p:sldId id="280" r:id="rId12"/>
    <p:sldId id="281" r:id="rId13"/>
    <p:sldId id="283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0F55BA-B9EC-4C87-8C05-E2032BBDC569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CB1A6E-55FD-47DF-9DE1-12789BB8C4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319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CB1A6E-55FD-47DF-9DE1-12789BB8C4BA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7973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3729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774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2027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3370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3577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8148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8916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5810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523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2769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543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8708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Popis: C:\Users\pc\Desktop\OPV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268761"/>
            <a:ext cx="5345096" cy="1119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7849877"/>
              </p:ext>
            </p:extLst>
          </p:nvPr>
        </p:nvGraphicFramePr>
        <p:xfrm>
          <a:off x="1403648" y="3573016"/>
          <a:ext cx="6522734" cy="15452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443"/>
                <a:gridCol w="4940291"/>
              </a:tblGrid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Název školy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100" dirty="0" smtClean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Autor: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b="1" dirty="0" smtClean="0">
                          <a:solidFill>
                            <a:srgbClr val="000000"/>
                          </a:solidFill>
                          <a:effectLst/>
                        </a:rPr>
                        <a:t>Mgr. </a:t>
                      </a:r>
                      <a:r>
                        <a:rPr lang="cs-CZ" sz="1100" b="1" baseline="0" dirty="0" smtClean="0">
                          <a:solidFill>
                            <a:srgbClr val="000000"/>
                          </a:solidFill>
                          <a:effectLst/>
                        </a:rPr>
                        <a:t> Lenka Hanušová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Název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VY_32_INOVACE_1823_ÚPRAVY_VÝRAZŮ    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58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Téma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Úpravy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výrazů  vytýkáním </a:t>
                      </a:r>
                      <a:r>
                        <a:rPr lang="cs-CZ" sz="1100" baseline="0" smtClean="0">
                          <a:solidFill>
                            <a:srgbClr val="000000"/>
                          </a:solidFill>
                          <a:effectLst/>
                        </a:rPr>
                        <a:t>a pomocí algebraických 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</a:rPr>
                        <a:t>vzorců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57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Číslo projektu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CZ.1.07/1.4.00/21.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2975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666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/>
                </a:solidFill>
              </a:rPr>
              <a:t>ANOTACE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4" name="Zástupný symbol pro obsah 1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525963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Prezentace je určena žákům 8. tříd, </a:t>
            </a:r>
            <a:r>
              <a:rPr lang="cs-CZ" sz="3600" b="1" dirty="0">
                <a:solidFill>
                  <a:schemeClr val="tx2"/>
                </a:solidFill>
              </a:rPr>
              <a:t>přechody snímků v prezentaci jsou kliknutím myši</a:t>
            </a:r>
            <a:r>
              <a:rPr lang="cs-CZ" sz="3600" b="1" dirty="0" smtClean="0">
                <a:solidFill>
                  <a:schemeClr val="tx2"/>
                </a:solidFill>
              </a:rPr>
              <a:t>.</a:t>
            </a:r>
          </a:p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Je zaměřena na procvičení úprav výrazů pomocí algebraických vzorců </a:t>
            </a:r>
            <a:r>
              <a:rPr lang="cs-CZ" sz="3600" b="1" dirty="0" smtClean="0">
                <a:solidFill>
                  <a:schemeClr val="tx2"/>
                </a:solidFill>
              </a:rPr>
              <a:t>                   a </a:t>
            </a:r>
            <a:r>
              <a:rPr lang="cs-CZ" sz="3600" b="1" dirty="0" smtClean="0">
                <a:solidFill>
                  <a:schemeClr val="tx2"/>
                </a:solidFill>
              </a:rPr>
              <a:t>vytýkáním.</a:t>
            </a:r>
          </a:p>
          <a:p>
            <a:pPr marL="0" indent="0" algn="ctr">
              <a:buNone/>
            </a:pPr>
            <a:r>
              <a:rPr lang="cs-CZ" sz="3600" b="1" dirty="0" smtClean="0">
                <a:solidFill>
                  <a:schemeClr val="tx2"/>
                </a:solidFill>
              </a:rPr>
              <a:t> </a:t>
            </a:r>
            <a:endParaRPr lang="cs-CZ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21100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/>
              <a:t>Datum vytvoření: </a:t>
            </a:r>
            <a:r>
              <a:rPr lang="cs-CZ" sz="3600" dirty="0"/>
              <a:t>7</a:t>
            </a:r>
            <a:r>
              <a:rPr lang="cs-CZ" sz="3600" dirty="0" smtClean="0"/>
              <a:t>. 4. 2013</a:t>
            </a:r>
          </a:p>
          <a:p>
            <a:pPr marL="0" indent="0">
              <a:buNone/>
            </a:pPr>
            <a:endParaRPr lang="cs-CZ" sz="3600" b="1" dirty="0"/>
          </a:p>
          <a:p>
            <a:pPr marL="0" indent="0">
              <a:buNone/>
            </a:pPr>
            <a:r>
              <a:rPr lang="cs-CZ" sz="3600" b="1" dirty="0" smtClean="0"/>
              <a:t>Klíčová slova:</a:t>
            </a:r>
            <a:r>
              <a:rPr lang="cs-CZ" sz="3600" dirty="0" smtClean="0"/>
              <a:t> výraz, mnohočlen, dvojčlen, vytýkání, algebraické vzorce</a:t>
            </a:r>
            <a:endParaRPr lang="cs-CZ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103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ÚPRAVY VÝRAZŮ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cs-CZ" sz="9600" dirty="0"/>
              <a:t>p</a:t>
            </a:r>
            <a:r>
              <a:rPr lang="cs-CZ" sz="9600" dirty="0" smtClean="0"/>
              <a:t>omocí algebraických vzorců:</a:t>
            </a:r>
          </a:p>
          <a:p>
            <a:pPr marL="0" indent="0">
              <a:buNone/>
            </a:pPr>
            <a:endParaRPr lang="cs-CZ" sz="9600" dirty="0" smtClean="0"/>
          </a:p>
          <a:p>
            <a:pPr marL="0" indent="0">
              <a:buNone/>
            </a:pPr>
            <a:r>
              <a:rPr lang="cs-CZ" sz="9600" dirty="0"/>
              <a:t> </a:t>
            </a:r>
            <a:r>
              <a:rPr lang="cs-CZ" sz="9600" dirty="0" smtClean="0"/>
              <a:t>    </a:t>
            </a:r>
            <a:r>
              <a:rPr lang="cs-CZ" sz="9600" b="1" dirty="0" smtClean="0">
                <a:solidFill>
                  <a:srgbClr val="FF0000"/>
                </a:solidFill>
              </a:rPr>
              <a:t>(A + B)</a:t>
            </a:r>
            <a:r>
              <a:rPr lang="cs-CZ" sz="9600" b="1" baseline="30000" dirty="0" smtClean="0">
                <a:solidFill>
                  <a:srgbClr val="FF0000"/>
                </a:solidFill>
              </a:rPr>
              <a:t>2</a:t>
            </a:r>
            <a:r>
              <a:rPr lang="cs-CZ" sz="9600" b="1" dirty="0" smtClean="0">
                <a:solidFill>
                  <a:srgbClr val="FF0000"/>
                </a:solidFill>
              </a:rPr>
              <a:t> = A</a:t>
            </a:r>
            <a:r>
              <a:rPr lang="cs-CZ" sz="9600" b="1" baseline="30000" dirty="0" smtClean="0">
                <a:solidFill>
                  <a:srgbClr val="FF0000"/>
                </a:solidFill>
              </a:rPr>
              <a:t>2</a:t>
            </a:r>
            <a:r>
              <a:rPr lang="cs-CZ" sz="9600" b="1" dirty="0" smtClean="0">
                <a:solidFill>
                  <a:srgbClr val="FF0000"/>
                </a:solidFill>
              </a:rPr>
              <a:t> + 2AB + B</a:t>
            </a:r>
            <a:r>
              <a:rPr lang="cs-CZ" sz="9600" b="1" baseline="30000" dirty="0" smtClean="0">
                <a:solidFill>
                  <a:srgbClr val="FF0000"/>
                </a:solidFill>
              </a:rPr>
              <a:t>2    </a:t>
            </a:r>
            <a:r>
              <a:rPr lang="cs-CZ" sz="9600" b="1" dirty="0" smtClean="0">
                <a:solidFill>
                  <a:srgbClr val="FF0000"/>
                </a:solidFill>
              </a:rPr>
              <a:t> </a:t>
            </a:r>
          </a:p>
          <a:p>
            <a:pPr marL="0" indent="0">
              <a:buNone/>
            </a:pPr>
            <a:r>
              <a:rPr lang="cs-CZ" sz="9600" b="1" baseline="30000" dirty="0" smtClean="0">
                <a:solidFill>
                  <a:srgbClr val="FF0000"/>
                </a:solidFill>
              </a:rPr>
              <a:t>      </a:t>
            </a:r>
          </a:p>
          <a:p>
            <a:pPr marL="0" indent="0">
              <a:buNone/>
            </a:pPr>
            <a:r>
              <a:rPr lang="cs-CZ" sz="9600" b="1" baseline="30000" dirty="0">
                <a:solidFill>
                  <a:srgbClr val="FF0000"/>
                </a:solidFill>
              </a:rPr>
              <a:t> </a:t>
            </a:r>
            <a:r>
              <a:rPr lang="cs-CZ" sz="9600" b="1" baseline="30000" dirty="0" smtClean="0">
                <a:solidFill>
                  <a:srgbClr val="FF0000"/>
                </a:solidFill>
              </a:rPr>
              <a:t>      </a:t>
            </a:r>
            <a:r>
              <a:rPr lang="cs-CZ" sz="9600" b="1" dirty="0" smtClean="0">
                <a:solidFill>
                  <a:srgbClr val="FF0000"/>
                </a:solidFill>
              </a:rPr>
              <a:t>(</a:t>
            </a:r>
            <a:r>
              <a:rPr lang="cs-CZ" sz="9600" b="1" dirty="0">
                <a:solidFill>
                  <a:srgbClr val="FF0000"/>
                </a:solidFill>
              </a:rPr>
              <a:t>A </a:t>
            </a:r>
            <a:r>
              <a:rPr lang="cs-CZ" sz="9600" b="1" dirty="0" smtClean="0">
                <a:solidFill>
                  <a:srgbClr val="FF0000"/>
                </a:solidFill>
              </a:rPr>
              <a:t>- B)</a:t>
            </a:r>
            <a:r>
              <a:rPr lang="cs-CZ" sz="9600" b="1" baseline="30000" dirty="0" smtClean="0">
                <a:solidFill>
                  <a:srgbClr val="FF0000"/>
                </a:solidFill>
              </a:rPr>
              <a:t>2</a:t>
            </a:r>
            <a:r>
              <a:rPr lang="cs-CZ" sz="9600" b="1" dirty="0" smtClean="0">
                <a:solidFill>
                  <a:srgbClr val="FF0000"/>
                </a:solidFill>
              </a:rPr>
              <a:t> </a:t>
            </a:r>
            <a:r>
              <a:rPr lang="cs-CZ" sz="9600" b="1" dirty="0">
                <a:solidFill>
                  <a:srgbClr val="FF0000"/>
                </a:solidFill>
              </a:rPr>
              <a:t>= </a:t>
            </a:r>
            <a:r>
              <a:rPr lang="cs-CZ" sz="9600" b="1" dirty="0" smtClean="0">
                <a:solidFill>
                  <a:srgbClr val="FF0000"/>
                </a:solidFill>
              </a:rPr>
              <a:t>A</a:t>
            </a:r>
            <a:r>
              <a:rPr lang="cs-CZ" sz="9600" b="1" baseline="30000" dirty="0" smtClean="0">
                <a:solidFill>
                  <a:srgbClr val="FF0000"/>
                </a:solidFill>
              </a:rPr>
              <a:t>2 </a:t>
            </a:r>
            <a:r>
              <a:rPr lang="cs-CZ" sz="9600" b="1" dirty="0" smtClean="0">
                <a:solidFill>
                  <a:srgbClr val="FF0000"/>
                </a:solidFill>
              </a:rPr>
              <a:t> -  </a:t>
            </a:r>
            <a:r>
              <a:rPr lang="cs-CZ" sz="9600" b="1" dirty="0">
                <a:solidFill>
                  <a:srgbClr val="FF0000"/>
                </a:solidFill>
              </a:rPr>
              <a:t>2AB + </a:t>
            </a:r>
            <a:r>
              <a:rPr lang="cs-CZ" sz="9600" b="1" dirty="0" smtClean="0">
                <a:solidFill>
                  <a:srgbClr val="FF0000"/>
                </a:solidFill>
              </a:rPr>
              <a:t>B</a:t>
            </a:r>
            <a:r>
              <a:rPr lang="cs-CZ" sz="9600" b="1" baseline="30000" dirty="0" smtClean="0">
                <a:solidFill>
                  <a:srgbClr val="FF0000"/>
                </a:solidFill>
              </a:rPr>
              <a:t>2</a:t>
            </a:r>
            <a:r>
              <a:rPr lang="cs-CZ" sz="9600" b="1" dirty="0" smtClean="0">
                <a:solidFill>
                  <a:srgbClr val="FF0000"/>
                </a:solidFill>
              </a:rPr>
              <a:t>  </a:t>
            </a:r>
          </a:p>
          <a:p>
            <a:pPr marL="0" indent="0">
              <a:buNone/>
            </a:pPr>
            <a:r>
              <a:rPr lang="cs-CZ" sz="9600" b="1" dirty="0" smtClean="0">
                <a:solidFill>
                  <a:srgbClr val="FF0000"/>
                </a:solidFill>
              </a:rPr>
              <a:t>  </a:t>
            </a:r>
          </a:p>
          <a:p>
            <a:pPr marL="0" indent="0">
              <a:buNone/>
            </a:pPr>
            <a:r>
              <a:rPr lang="cs-CZ" sz="9600" b="1" dirty="0" smtClean="0">
                <a:solidFill>
                  <a:srgbClr val="FF0000"/>
                </a:solidFill>
              </a:rPr>
              <a:t>     (A – B) . (A + B) </a:t>
            </a:r>
            <a:r>
              <a:rPr lang="cs-CZ" sz="9600" b="1" dirty="0">
                <a:solidFill>
                  <a:srgbClr val="FF0000"/>
                </a:solidFill>
              </a:rPr>
              <a:t>=</a:t>
            </a:r>
            <a:r>
              <a:rPr lang="cs-CZ" sz="9600" b="1" dirty="0" smtClean="0">
                <a:solidFill>
                  <a:srgbClr val="FF0000"/>
                </a:solidFill>
              </a:rPr>
              <a:t> </a:t>
            </a:r>
            <a:r>
              <a:rPr lang="cs-CZ" sz="9600" b="1" dirty="0">
                <a:solidFill>
                  <a:srgbClr val="FF0000"/>
                </a:solidFill>
              </a:rPr>
              <a:t>A</a:t>
            </a:r>
            <a:r>
              <a:rPr lang="cs-CZ" sz="9600" b="1" baseline="30000" dirty="0">
                <a:solidFill>
                  <a:srgbClr val="FF0000"/>
                </a:solidFill>
              </a:rPr>
              <a:t>2</a:t>
            </a:r>
            <a:r>
              <a:rPr lang="cs-CZ" sz="9600" b="1" dirty="0">
                <a:solidFill>
                  <a:srgbClr val="FF0000"/>
                </a:solidFill>
              </a:rPr>
              <a:t> - B</a:t>
            </a:r>
            <a:r>
              <a:rPr lang="cs-CZ" sz="9600" b="1" baseline="30000" dirty="0">
                <a:solidFill>
                  <a:srgbClr val="FF0000"/>
                </a:solidFill>
              </a:rPr>
              <a:t>2</a:t>
            </a:r>
            <a:r>
              <a:rPr lang="cs-CZ" sz="9600" b="1" dirty="0">
                <a:solidFill>
                  <a:srgbClr val="FF0000"/>
                </a:solidFill>
              </a:rPr>
              <a:t> </a:t>
            </a:r>
            <a:endParaRPr lang="cs-CZ" sz="96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9600" b="1" dirty="0">
              <a:solidFill>
                <a:srgbClr val="FF0000"/>
              </a:solidFill>
            </a:endParaRPr>
          </a:p>
          <a:p>
            <a:r>
              <a:rPr lang="cs-CZ" sz="9600" dirty="0"/>
              <a:t>v</a:t>
            </a:r>
            <a:r>
              <a:rPr lang="cs-CZ" sz="9600" dirty="0" smtClean="0"/>
              <a:t>ytýkáním:</a:t>
            </a:r>
          </a:p>
          <a:p>
            <a:pPr marL="0" indent="0">
              <a:buNone/>
            </a:pPr>
            <a:r>
              <a:rPr lang="cs-CZ" sz="9600" dirty="0" smtClean="0"/>
              <a:t>   při rozkladu mnohočlenu na součin mnohočlenů vytýkáme</a:t>
            </a:r>
          </a:p>
          <a:p>
            <a:pPr marL="0" indent="0">
              <a:buNone/>
            </a:pPr>
            <a:r>
              <a:rPr lang="cs-CZ" sz="9600" dirty="0"/>
              <a:t> </a:t>
            </a:r>
            <a:r>
              <a:rPr lang="cs-CZ" sz="9600" dirty="0" smtClean="0"/>
              <a:t>  před závorku všechny  činitele, které se vyskytují ve všech</a:t>
            </a:r>
          </a:p>
          <a:p>
            <a:pPr marL="0" indent="0">
              <a:buNone/>
            </a:pPr>
            <a:r>
              <a:rPr lang="cs-CZ" sz="9600" dirty="0"/>
              <a:t> </a:t>
            </a:r>
            <a:r>
              <a:rPr lang="cs-CZ" sz="9600" dirty="0" smtClean="0"/>
              <a:t>  mnohočlenech</a:t>
            </a:r>
          </a:p>
          <a:p>
            <a:pPr marL="0" indent="0">
              <a:buNone/>
            </a:pPr>
            <a:r>
              <a:rPr lang="cs-CZ" sz="9600" dirty="0" smtClean="0"/>
              <a:t>      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b="1" baseline="300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b="1" baseline="300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b="1" baseline="300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b="1" baseline="30000" dirty="0" smtClean="0">
                <a:solidFill>
                  <a:srgbClr val="FF0000"/>
                </a:solidFill>
              </a:rPr>
              <a:t>      </a:t>
            </a:r>
            <a:endParaRPr lang="cs-CZ" b="1" dirty="0"/>
          </a:p>
        </p:txBody>
      </p:sp>
      <p:pic>
        <p:nvPicPr>
          <p:cNvPr id="1027" name="Picture 3" descr="C:\Users\profesor\AppData\Local\Microsoft\Windows\Temporary Internet Files\Content.IE5\A2O82191\MP90040904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196752"/>
            <a:ext cx="342900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7480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48680"/>
            <a:ext cx="8229600" cy="1143000"/>
          </a:xfrm>
        </p:spPr>
        <p:txBody>
          <a:bodyPr/>
          <a:lstStyle/>
          <a:p>
            <a:r>
              <a:rPr lang="cs-CZ" b="1" dirty="0" smtClean="0"/>
              <a:t>Doplň tabulku:</a:t>
            </a:r>
            <a:endParaRPr lang="cs-CZ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69194813"/>
              </p:ext>
            </p:extLst>
          </p:nvPr>
        </p:nvGraphicFramePr>
        <p:xfrm>
          <a:off x="179512" y="2132856"/>
          <a:ext cx="8784976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1406"/>
                <a:gridCol w="2111406"/>
                <a:gridCol w="2111406"/>
                <a:gridCol w="2450758"/>
              </a:tblGrid>
              <a:tr h="3422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(A + B)</a:t>
                      </a:r>
                      <a:r>
                        <a:rPr lang="cs-CZ" sz="2400" baseline="30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24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cs-CZ" sz="2400" baseline="0" dirty="0" smtClean="0">
                          <a:solidFill>
                            <a:schemeClr val="tx1"/>
                          </a:solidFill>
                        </a:rPr>
                        <a:t>(A – B)</a:t>
                      </a:r>
                      <a:r>
                        <a:rPr lang="cs-CZ" sz="2400" baseline="30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r>
                        <a:rPr lang="cs-CZ" sz="2400" baseline="30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2AB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r>
                        <a:rPr lang="cs-CZ" sz="2400" baseline="30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(5x + y)</a:t>
                      </a:r>
                      <a:r>
                        <a:rPr lang="cs-CZ" sz="2400" b="1" baseline="30000" dirty="0" smtClean="0">
                          <a:solidFill>
                            <a:srgbClr val="C00000"/>
                          </a:solidFill>
                        </a:rPr>
                        <a:t>2</a:t>
                      </a:r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(x – 6y)</a:t>
                      </a:r>
                      <a:r>
                        <a:rPr lang="cs-CZ" sz="2400" b="1" baseline="30000" dirty="0" smtClean="0">
                          <a:solidFill>
                            <a:srgbClr val="C00000"/>
                          </a:solidFill>
                        </a:rPr>
                        <a:t>2</a:t>
                      </a:r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(3c</a:t>
                      </a:r>
                      <a:r>
                        <a:rPr lang="cs-CZ" sz="2400" b="1" baseline="0" dirty="0" smtClean="0">
                          <a:solidFill>
                            <a:srgbClr val="C00000"/>
                          </a:solidFill>
                        </a:rPr>
                        <a:t> – 2d)</a:t>
                      </a:r>
                      <a:r>
                        <a:rPr lang="cs-CZ" sz="2400" b="1" baseline="30000" dirty="0" smtClean="0">
                          <a:solidFill>
                            <a:srgbClr val="C00000"/>
                          </a:solidFill>
                        </a:rPr>
                        <a:t>2</a:t>
                      </a:r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(5x</a:t>
                      </a:r>
                      <a:r>
                        <a:rPr lang="cs-CZ" sz="2400" b="1" baseline="30000" dirty="0" smtClean="0">
                          <a:solidFill>
                            <a:srgbClr val="C00000"/>
                          </a:solidFill>
                        </a:rPr>
                        <a:t>2</a:t>
                      </a:r>
                      <a:r>
                        <a:rPr lang="cs-CZ" sz="2400" b="1" baseline="0" dirty="0" smtClean="0">
                          <a:solidFill>
                            <a:srgbClr val="C00000"/>
                          </a:solidFill>
                        </a:rPr>
                        <a:t> + 3y)</a:t>
                      </a:r>
                      <a:r>
                        <a:rPr lang="cs-CZ" sz="2400" b="1" baseline="30000" dirty="0" smtClean="0">
                          <a:solidFill>
                            <a:srgbClr val="C00000"/>
                          </a:solidFill>
                        </a:rPr>
                        <a:t>2</a:t>
                      </a:r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(4x – 7y</a:t>
                      </a:r>
                      <a:r>
                        <a:rPr lang="cs-CZ" sz="2400" b="1" baseline="30000" dirty="0" smtClean="0">
                          <a:solidFill>
                            <a:srgbClr val="C00000"/>
                          </a:solidFill>
                        </a:rPr>
                        <a:t>3</a:t>
                      </a:r>
                      <a:r>
                        <a:rPr lang="cs-CZ" sz="2400" b="1" baseline="0" dirty="0" smtClean="0">
                          <a:solidFill>
                            <a:srgbClr val="C00000"/>
                          </a:solidFill>
                        </a:rPr>
                        <a:t>)</a:t>
                      </a:r>
                      <a:r>
                        <a:rPr lang="cs-CZ" sz="2400" b="1" baseline="30000" dirty="0" smtClean="0">
                          <a:solidFill>
                            <a:srgbClr val="C00000"/>
                          </a:solidFill>
                        </a:rPr>
                        <a:t>2</a:t>
                      </a:r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7707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48680"/>
            <a:ext cx="8229600" cy="1143000"/>
          </a:xfrm>
        </p:spPr>
        <p:txBody>
          <a:bodyPr/>
          <a:lstStyle/>
          <a:p>
            <a:r>
              <a:rPr lang="cs-CZ" b="1" dirty="0" smtClean="0"/>
              <a:t>Řešení:</a:t>
            </a:r>
            <a:endParaRPr lang="cs-CZ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9509180"/>
              </p:ext>
            </p:extLst>
          </p:nvPr>
        </p:nvGraphicFramePr>
        <p:xfrm>
          <a:off x="179512" y="2132856"/>
          <a:ext cx="8784976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1406"/>
                <a:gridCol w="2111406"/>
                <a:gridCol w="2111406"/>
                <a:gridCol w="2450758"/>
              </a:tblGrid>
              <a:tr h="3422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(A + B)</a:t>
                      </a:r>
                      <a:r>
                        <a:rPr lang="cs-CZ" sz="2400" baseline="30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24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cs-CZ" sz="2400" baseline="0" dirty="0" smtClean="0">
                          <a:solidFill>
                            <a:schemeClr val="tx1"/>
                          </a:solidFill>
                        </a:rPr>
                        <a:t>(A – B)</a:t>
                      </a:r>
                      <a:r>
                        <a:rPr lang="cs-CZ" sz="2400" baseline="30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r>
                        <a:rPr lang="cs-CZ" sz="2400" baseline="30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2AB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r>
                        <a:rPr lang="cs-CZ" sz="2400" baseline="30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(5x + y)</a:t>
                      </a:r>
                      <a:r>
                        <a:rPr lang="cs-CZ" sz="2400" b="1" baseline="30000" dirty="0" smtClean="0">
                          <a:solidFill>
                            <a:srgbClr val="C00000"/>
                          </a:solidFill>
                        </a:rPr>
                        <a:t>2</a:t>
                      </a:r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B050"/>
                          </a:solidFill>
                        </a:rPr>
                        <a:t>25x</a:t>
                      </a:r>
                      <a:r>
                        <a:rPr lang="cs-CZ" sz="2400" b="1" baseline="30000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endParaRPr lang="cs-CZ" sz="24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B050"/>
                          </a:solidFill>
                        </a:rPr>
                        <a:t>10xy</a:t>
                      </a:r>
                      <a:endParaRPr lang="cs-CZ" sz="24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B050"/>
                          </a:solidFill>
                        </a:rPr>
                        <a:t>Y</a:t>
                      </a:r>
                      <a:r>
                        <a:rPr lang="cs-CZ" sz="2400" b="1" baseline="30000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endParaRPr lang="cs-CZ" sz="24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(x – 6y)</a:t>
                      </a:r>
                      <a:r>
                        <a:rPr lang="cs-CZ" sz="2400" b="1" baseline="30000" dirty="0" smtClean="0">
                          <a:solidFill>
                            <a:srgbClr val="C00000"/>
                          </a:solidFill>
                        </a:rPr>
                        <a:t>2</a:t>
                      </a:r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B050"/>
                          </a:solidFill>
                        </a:rPr>
                        <a:t>x</a:t>
                      </a:r>
                      <a:r>
                        <a:rPr lang="cs-CZ" sz="2400" b="1" baseline="30000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endParaRPr lang="cs-CZ" sz="24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cs-CZ" sz="2400" b="1" dirty="0" smtClean="0">
                          <a:solidFill>
                            <a:srgbClr val="00B050"/>
                          </a:solidFill>
                        </a:rPr>
                        <a:t>-12xy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B050"/>
                          </a:solidFill>
                        </a:rPr>
                        <a:t>36y</a:t>
                      </a:r>
                      <a:r>
                        <a:rPr lang="cs-CZ" sz="2400" b="1" baseline="30000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endParaRPr lang="cs-CZ" sz="24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(3c</a:t>
                      </a:r>
                      <a:r>
                        <a:rPr lang="cs-CZ" sz="2400" b="1" baseline="0" dirty="0" smtClean="0">
                          <a:solidFill>
                            <a:srgbClr val="C00000"/>
                          </a:solidFill>
                        </a:rPr>
                        <a:t> – 2d)</a:t>
                      </a:r>
                      <a:r>
                        <a:rPr lang="cs-CZ" sz="2400" b="1" baseline="30000" dirty="0" smtClean="0">
                          <a:solidFill>
                            <a:srgbClr val="C00000"/>
                          </a:solidFill>
                        </a:rPr>
                        <a:t>2</a:t>
                      </a:r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B050"/>
                          </a:solidFill>
                        </a:rPr>
                        <a:t>9c</a:t>
                      </a:r>
                      <a:r>
                        <a:rPr lang="cs-CZ" sz="2400" b="1" baseline="30000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endParaRPr lang="cs-CZ" sz="24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B050"/>
                          </a:solidFill>
                        </a:rPr>
                        <a:t>-12cd</a:t>
                      </a:r>
                      <a:endParaRPr lang="cs-CZ" sz="24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B050"/>
                          </a:solidFill>
                        </a:rPr>
                        <a:t>4d</a:t>
                      </a:r>
                      <a:r>
                        <a:rPr lang="cs-CZ" sz="2400" b="1" baseline="30000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endParaRPr lang="cs-CZ" sz="24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(5x</a:t>
                      </a:r>
                      <a:r>
                        <a:rPr lang="cs-CZ" sz="2400" b="1" baseline="30000" dirty="0" smtClean="0">
                          <a:solidFill>
                            <a:srgbClr val="C00000"/>
                          </a:solidFill>
                        </a:rPr>
                        <a:t>2</a:t>
                      </a:r>
                      <a:r>
                        <a:rPr lang="cs-CZ" sz="2400" b="1" baseline="0" dirty="0" smtClean="0">
                          <a:solidFill>
                            <a:srgbClr val="C00000"/>
                          </a:solidFill>
                        </a:rPr>
                        <a:t> + 3y)</a:t>
                      </a:r>
                      <a:r>
                        <a:rPr lang="cs-CZ" sz="2400" b="1" baseline="30000" dirty="0" smtClean="0">
                          <a:solidFill>
                            <a:srgbClr val="C00000"/>
                          </a:solidFill>
                        </a:rPr>
                        <a:t>2</a:t>
                      </a:r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B050"/>
                          </a:solidFill>
                        </a:rPr>
                        <a:t>25x</a:t>
                      </a:r>
                      <a:r>
                        <a:rPr lang="cs-CZ" sz="2400" b="1" baseline="30000" dirty="0" smtClean="0">
                          <a:solidFill>
                            <a:srgbClr val="00B050"/>
                          </a:solidFill>
                        </a:rPr>
                        <a:t>4</a:t>
                      </a:r>
                      <a:endParaRPr lang="cs-CZ" sz="24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B050"/>
                          </a:solidFill>
                        </a:rPr>
                        <a:t>30x</a:t>
                      </a:r>
                      <a:r>
                        <a:rPr lang="cs-CZ" sz="2400" b="1" baseline="30000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2400" b="1" baseline="0" dirty="0" smtClean="0">
                          <a:solidFill>
                            <a:srgbClr val="00B050"/>
                          </a:solidFill>
                        </a:rPr>
                        <a:t>y</a:t>
                      </a:r>
                      <a:endParaRPr lang="cs-CZ" sz="24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B050"/>
                          </a:solidFill>
                        </a:rPr>
                        <a:t>9y</a:t>
                      </a:r>
                      <a:r>
                        <a:rPr lang="cs-CZ" sz="2400" b="1" baseline="30000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endParaRPr lang="cs-CZ" sz="24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(4x – 7y</a:t>
                      </a:r>
                      <a:r>
                        <a:rPr lang="cs-CZ" sz="2400" b="1" baseline="30000" dirty="0" smtClean="0">
                          <a:solidFill>
                            <a:srgbClr val="C00000"/>
                          </a:solidFill>
                        </a:rPr>
                        <a:t>3</a:t>
                      </a:r>
                      <a:r>
                        <a:rPr lang="cs-CZ" sz="2400" b="1" baseline="0" dirty="0" smtClean="0">
                          <a:solidFill>
                            <a:srgbClr val="C00000"/>
                          </a:solidFill>
                        </a:rPr>
                        <a:t>)</a:t>
                      </a:r>
                      <a:r>
                        <a:rPr lang="cs-CZ" sz="2400" b="1" baseline="30000" dirty="0" smtClean="0">
                          <a:solidFill>
                            <a:srgbClr val="C00000"/>
                          </a:solidFill>
                        </a:rPr>
                        <a:t>2</a:t>
                      </a:r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B050"/>
                          </a:solidFill>
                        </a:rPr>
                        <a:t>16x</a:t>
                      </a:r>
                      <a:r>
                        <a:rPr lang="cs-CZ" sz="2400" b="1" baseline="30000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endParaRPr lang="cs-CZ" sz="24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B050"/>
                          </a:solidFill>
                        </a:rPr>
                        <a:t>-56xy</a:t>
                      </a:r>
                      <a:r>
                        <a:rPr lang="cs-CZ" sz="2400" b="1" baseline="30000" dirty="0" smtClean="0">
                          <a:solidFill>
                            <a:srgbClr val="00B050"/>
                          </a:solidFill>
                        </a:rPr>
                        <a:t>3</a:t>
                      </a:r>
                      <a:endParaRPr lang="cs-CZ" sz="24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B050"/>
                          </a:solidFill>
                        </a:rPr>
                        <a:t>49y</a:t>
                      </a:r>
                      <a:r>
                        <a:rPr lang="cs-CZ" sz="2400" b="1" baseline="30000" dirty="0" smtClean="0">
                          <a:solidFill>
                            <a:srgbClr val="00B050"/>
                          </a:solidFill>
                        </a:rPr>
                        <a:t>6</a:t>
                      </a:r>
                      <a:endParaRPr lang="cs-CZ" sz="24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6560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584176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Doplň chybějící jednočlen tak, aby se výsledný výraz rovnal druhé mocnině dvojčlenu: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771800" y="1916832"/>
            <a:ext cx="4176464" cy="43204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b="1" dirty="0">
                <a:solidFill>
                  <a:srgbClr val="C00000"/>
                </a:solidFill>
              </a:rPr>
              <a:t>x</a:t>
            </a:r>
            <a:r>
              <a:rPr lang="cs-CZ" sz="4000" b="1" baseline="30000" dirty="0" smtClean="0">
                <a:solidFill>
                  <a:srgbClr val="C00000"/>
                </a:solidFill>
              </a:rPr>
              <a:t>2</a:t>
            </a:r>
            <a:r>
              <a:rPr lang="cs-CZ" sz="4000" b="1" dirty="0" smtClean="0">
                <a:solidFill>
                  <a:srgbClr val="C00000"/>
                </a:solidFill>
              </a:rPr>
              <a:t> + 2xy +</a:t>
            </a:r>
          </a:p>
          <a:p>
            <a:pPr marL="0" indent="0">
              <a:buNone/>
            </a:pPr>
            <a:endParaRPr lang="cs-CZ" sz="4000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sz="4000" b="1" dirty="0" smtClean="0">
                <a:solidFill>
                  <a:srgbClr val="C00000"/>
                </a:solidFill>
              </a:rPr>
              <a:t>4x</a:t>
            </a:r>
            <a:r>
              <a:rPr lang="cs-CZ" sz="4000" b="1" baseline="30000" dirty="0" smtClean="0">
                <a:solidFill>
                  <a:srgbClr val="C00000"/>
                </a:solidFill>
              </a:rPr>
              <a:t>2</a:t>
            </a:r>
            <a:r>
              <a:rPr lang="cs-CZ" sz="4000" b="1" dirty="0" smtClean="0">
                <a:solidFill>
                  <a:srgbClr val="C00000"/>
                </a:solidFill>
              </a:rPr>
              <a:t> – 4xy + </a:t>
            </a:r>
          </a:p>
          <a:p>
            <a:pPr marL="0" indent="0">
              <a:buNone/>
            </a:pPr>
            <a:endParaRPr lang="cs-CZ" sz="4000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sz="4000" b="1" dirty="0" smtClean="0">
                <a:solidFill>
                  <a:srgbClr val="C00000"/>
                </a:solidFill>
              </a:rPr>
              <a:t>16</a:t>
            </a:r>
            <a:r>
              <a:rPr lang="cs-CZ" sz="4000" b="1" dirty="0">
                <a:solidFill>
                  <a:srgbClr val="C00000"/>
                </a:solidFill>
              </a:rPr>
              <a:t> </a:t>
            </a:r>
            <a:r>
              <a:rPr lang="cs-CZ" sz="4000" b="1" dirty="0" smtClean="0">
                <a:solidFill>
                  <a:srgbClr val="C00000"/>
                </a:solidFill>
              </a:rPr>
              <a:t>x</a:t>
            </a:r>
            <a:r>
              <a:rPr lang="cs-CZ" sz="4000" b="1" baseline="30000" dirty="0" smtClean="0">
                <a:solidFill>
                  <a:srgbClr val="C00000"/>
                </a:solidFill>
              </a:rPr>
              <a:t>2</a:t>
            </a:r>
            <a:r>
              <a:rPr lang="cs-CZ" sz="4000" b="1" dirty="0" smtClean="0">
                <a:solidFill>
                  <a:srgbClr val="C00000"/>
                </a:solidFill>
              </a:rPr>
              <a:t> – 8xy +  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4" name="Pěticípá hvězda 3"/>
          <p:cNvSpPr/>
          <p:nvPr/>
        </p:nvSpPr>
        <p:spPr>
          <a:xfrm>
            <a:off x="4951490" y="1976681"/>
            <a:ext cx="698376" cy="69837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Pěticípá hvězda 4"/>
          <p:cNvSpPr/>
          <p:nvPr/>
        </p:nvSpPr>
        <p:spPr>
          <a:xfrm>
            <a:off x="5273768" y="3290651"/>
            <a:ext cx="698376" cy="69837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Pěticípá hvězda 5"/>
          <p:cNvSpPr/>
          <p:nvPr/>
        </p:nvSpPr>
        <p:spPr>
          <a:xfrm>
            <a:off x="5713276" y="4797152"/>
            <a:ext cx="698376" cy="69837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8103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Řešení: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148064" y="3019536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/>
              <a:t>=</a:t>
            </a:r>
            <a:endParaRPr lang="cs-CZ" sz="96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7044046" y="2860194"/>
            <a:ext cx="118494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C00000"/>
                </a:solidFill>
              </a:rPr>
              <a:t>y</a:t>
            </a:r>
            <a:r>
              <a:rPr lang="cs-CZ" sz="9600" b="1" baseline="30000" dirty="0" smtClean="0">
                <a:solidFill>
                  <a:srgbClr val="C00000"/>
                </a:solidFill>
              </a:rPr>
              <a:t>2</a:t>
            </a:r>
            <a:endParaRPr lang="cs-CZ" sz="9600" b="1" dirty="0">
              <a:solidFill>
                <a:srgbClr val="C00000"/>
              </a:solidFill>
            </a:endParaRPr>
          </a:p>
        </p:txBody>
      </p:sp>
      <p:sp>
        <p:nvSpPr>
          <p:cNvPr id="5" name="Pěticípá hvězda 4"/>
          <p:cNvSpPr/>
          <p:nvPr/>
        </p:nvSpPr>
        <p:spPr>
          <a:xfrm>
            <a:off x="755576" y="1808820"/>
            <a:ext cx="3672408" cy="367240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6303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656184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Které výrazy k sobě patří?</a:t>
            </a:r>
            <a:br>
              <a:rPr lang="cs-CZ" sz="3600" b="1" dirty="0" smtClean="0"/>
            </a:br>
            <a:r>
              <a:rPr lang="cs-CZ" sz="2800" b="1" dirty="0" smtClean="0"/>
              <a:t>- vytýkej činitele, hledej výsledek</a:t>
            </a:r>
            <a:br>
              <a:rPr lang="cs-CZ" sz="2800" b="1" dirty="0" smtClean="0"/>
            </a:br>
            <a:r>
              <a:rPr lang="cs-CZ" sz="2800" b="1" dirty="0" smtClean="0"/>
              <a:t>- spojuj po řadě jednotlivá písmena</a:t>
            </a:r>
            <a:endParaRPr lang="cs-CZ" sz="36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03648" y="1918905"/>
            <a:ext cx="2013693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Z      </a:t>
            </a:r>
            <a:r>
              <a:rPr lang="cs-CZ" sz="2400" b="1" dirty="0" smtClean="0">
                <a:solidFill>
                  <a:schemeClr val="tx2"/>
                </a:solidFill>
              </a:rPr>
              <a:t>2a + 6</a:t>
            </a:r>
          </a:p>
          <a:p>
            <a:endParaRPr lang="cs-CZ" sz="2400" b="1" dirty="0">
              <a:solidFill>
                <a:schemeClr val="tx2"/>
              </a:solidFill>
            </a:endParaRPr>
          </a:p>
          <a:p>
            <a:r>
              <a:rPr lang="cs-CZ" sz="2400" b="1" dirty="0" smtClean="0">
                <a:solidFill>
                  <a:srgbClr val="C00000"/>
                </a:solidFill>
              </a:rPr>
              <a:t>L</a:t>
            </a:r>
            <a:r>
              <a:rPr lang="cs-CZ" sz="2400" b="1" dirty="0" smtClean="0">
                <a:solidFill>
                  <a:schemeClr val="tx2"/>
                </a:solidFill>
              </a:rPr>
              <a:t>      3a – 12</a:t>
            </a:r>
          </a:p>
          <a:p>
            <a:endParaRPr lang="cs-CZ" sz="2400" b="1" dirty="0">
              <a:solidFill>
                <a:schemeClr val="tx2"/>
              </a:solidFill>
            </a:endParaRPr>
          </a:p>
          <a:p>
            <a:r>
              <a:rPr lang="cs-CZ" sz="2400" b="1" dirty="0" smtClean="0">
                <a:solidFill>
                  <a:srgbClr val="C00000"/>
                </a:solidFill>
              </a:rPr>
              <a:t>D</a:t>
            </a:r>
            <a:r>
              <a:rPr lang="cs-CZ" sz="2400" b="1" dirty="0" smtClean="0">
                <a:solidFill>
                  <a:schemeClr val="tx2"/>
                </a:solidFill>
              </a:rPr>
              <a:t>     6ab + 18a</a:t>
            </a:r>
          </a:p>
          <a:p>
            <a:endParaRPr lang="cs-CZ" sz="2400" b="1" dirty="0">
              <a:solidFill>
                <a:schemeClr val="tx2"/>
              </a:solidFill>
            </a:endParaRPr>
          </a:p>
          <a:p>
            <a:r>
              <a:rPr lang="cs-CZ" sz="2400" b="1" dirty="0" smtClean="0">
                <a:solidFill>
                  <a:srgbClr val="C00000"/>
                </a:solidFill>
              </a:rPr>
              <a:t>J</a:t>
            </a:r>
            <a:r>
              <a:rPr lang="cs-CZ" sz="2400" b="1" dirty="0" smtClean="0">
                <a:solidFill>
                  <a:schemeClr val="tx2"/>
                </a:solidFill>
              </a:rPr>
              <a:t>     4a</a:t>
            </a:r>
            <a:r>
              <a:rPr lang="cs-CZ" sz="2400" b="1" baseline="30000" dirty="0" smtClean="0">
                <a:solidFill>
                  <a:schemeClr val="tx2"/>
                </a:solidFill>
              </a:rPr>
              <a:t>2</a:t>
            </a:r>
            <a:r>
              <a:rPr lang="cs-CZ" sz="2400" b="1" dirty="0" smtClean="0">
                <a:solidFill>
                  <a:schemeClr val="tx2"/>
                </a:solidFill>
              </a:rPr>
              <a:t> – 8ab</a:t>
            </a:r>
          </a:p>
          <a:p>
            <a:endParaRPr lang="cs-CZ" sz="2400" b="1" dirty="0">
              <a:solidFill>
                <a:schemeClr val="tx2"/>
              </a:solidFill>
            </a:endParaRPr>
          </a:p>
          <a:p>
            <a:r>
              <a:rPr lang="cs-CZ" sz="2400" b="1" dirty="0" smtClean="0">
                <a:solidFill>
                  <a:srgbClr val="C00000"/>
                </a:solidFill>
              </a:rPr>
              <a:t>E</a:t>
            </a:r>
            <a:r>
              <a:rPr lang="cs-CZ" sz="2400" b="1" dirty="0" smtClean="0">
                <a:solidFill>
                  <a:schemeClr val="tx2"/>
                </a:solidFill>
              </a:rPr>
              <a:t>     5a</a:t>
            </a:r>
            <a:r>
              <a:rPr lang="cs-CZ" sz="2400" b="1" baseline="30000" dirty="0" smtClean="0">
                <a:solidFill>
                  <a:schemeClr val="tx2"/>
                </a:solidFill>
              </a:rPr>
              <a:t>2</a:t>
            </a:r>
            <a:r>
              <a:rPr lang="cs-CZ" sz="2400" b="1" dirty="0" smtClean="0">
                <a:solidFill>
                  <a:schemeClr val="tx2"/>
                </a:solidFill>
              </a:rPr>
              <a:t> + 10a</a:t>
            </a:r>
          </a:p>
          <a:p>
            <a:endParaRPr lang="cs-CZ" sz="2400" b="1" dirty="0">
              <a:solidFill>
                <a:schemeClr val="tx2"/>
              </a:solidFill>
            </a:endParaRPr>
          </a:p>
          <a:p>
            <a:r>
              <a:rPr lang="cs-CZ" sz="2400" b="1" dirty="0" smtClean="0">
                <a:solidFill>
                  <a:srgbClr val="C00000"/>
                </a:solidFill>
              </a:rPr>
              <a:t>T </a:t>
            </a:r>
            <a:r>
              <a:rPr lang="cs-CZ" sz="2400" b="1" dirty="0" smtClean="0">
                <a:solidFill>
                  <a:schemeClr val="tx2"/>
                </a:solidFill>
              </a:rPr>
              <a:t>    6a</a:t>
            </a:r>
            <a:r>
              <a:rPr lang="cs-CZ" sz="2400" b="1" baseline="30000" dirty="0" smtClean="0">
                <a:solidFill>
                  <a:schemeClr val="tx2"/>
                </a:solidFill>
              </a:rPr>
              <a:t>3</a:t>
            </a:r>
            <a:r>
              <a:rPr lang="cs-CZ" sz="2400" b="1" dirty="0" smtClean="0">
                <a:solidFill>
                  <a:schemeClr val="tx2"/>
                </a:solidFill>
              </a:rPr>
              <a:t> – 12ab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508104" y="1920843"/>
            <a:ext cx="2106667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O</a:t>
            </a:r>
            <a:r>
              <a:rPr lang="cs-CZ" sz="2400" b="1" dirty="0" smtClean="0">
                <a:solidFill>
                  <a:schemeClr val="tx2"/>
                </a:solidFill>
              </a:rPr>
              <a:t>     6a(a</a:t>
            </a:r>
            <a:r>
              <a:rPr lang="cs-CZ" sz="2400" b="1" baseline="30000" dirty="0" smtClean="0">
                <a:solidFill>
                  <a:schemeClr val="tx2"/>
                </a:solidFill>
              </a:rPr>
              <a:t>2</a:t>
            </a:r>
            <a:r>
              <a:rPr lang="cs-CZ" sz="2400" b="1" dirty="0" smtClean="0">
                <a:solidFill>
                  <a:schemeClr val="tx2"/>
                </a:solidFill>
              </a:rPr>
              <a:t> – 2b)</a:t>
            </a:r>
          </a:p>
          <a:p>
            <a:endParaRPr lang="cs-CZ" sz="2400" b="1" dirty="0">
              <a:solidFill>
                <a:schemeClr val="tx2"/>
              </a:solidFill>
            </a:endParaRPr>
          </a:p>
          <a:p>
            <a:r>
              <a:rPr lang="cs-CZ" sz="2400" b="1" dirty="0" smtClean="0">
                <a:solidFill>
                  <a:srgbClr val="C00000"/>
                </a:solidFill>
              </a:rPr>
              <a:t>M </a:t>
            </a:r>
            <a:r>
              <a:rPr lang="cs-CZ" sz="2400" b="1" dirty="0" smtClean="0">
                <a:solidFill>
                  <a:schemeClr val="tx2"/>
                </a:solidFill>
              </a:rPr>
              <a:t>    5a(a + 2)</a:t>
            </a:r>
          </a:p>
          <a:p>
            <a:endParaRPr lang="cs-CZ" sz="2400" b="1" dirty="0">
              <a:solidFill>
                <a:schemeClr val="tx2"/>
              </a:solidFill>
            </a:endParaRPr>
          </a:p>
          <a:p>
            <a:r>
              <a:rPr lang="cs-CZ" sz="2400" b="1" dirty="0" smtClean="0">
                <a:solidFill>
                  <a:srgbClr val="C00000"/>
                </a:solidFill>
              </a:rPr>
              <a:t>V</a:t>
            </a:r>
            <a:r>
              <a:rPr lang="cs-CZ" sz="2400" b="1" dirty="0" smtClean="0">
                <a:solidFill>
                  <a:schemeClr val="tx2"/>
                </a:solidFill>
              </a:rPr>
              <a:t>     2(a + 3)</a:t>
            </a:r>
          </a:p>
          <a:p>
            <a:endParaRPr lang="cs-CZ" sz="2400" b="1" dirty="0">
              <a:solidFill>
                <a:schemeClr val="tx2"/>
              </a:solidFill>
            </a:endParaRPr>
          </a:p>
          <a:p>
            <a:r>
              <a:rPr lang="cs-CZ" sz="2400" b="1" dirty="0" smtClean="0">
                <a:solidFill>
                  <a:srgbClr val="C00000"/>
                </a:solidFill>
              </a:rPr>
              <a:t>S</a:t>
            </a:r>
            <a:r>
              <a:rPr lang="cs-CZ" sz="2400" b="1" dirty="0" smtClean="0">
                <a:solidFill>
                  <a:schemeClr val="tx2"/>
                </a:solidFill>
              </a:rPr>
              <a:t>     4a(a – 2b)</a:t>
            </a:r>
          </a:p>
          <a:p>
            <a:endParaRPr lang="cs-CZ" sz="2400" b="1" dirty="0">
              <a:solidFill>
                <a:schemeClr val="tx2"/>
              </a:solidFill>
            </a:endParaRPr>
          </a:p>
          <a:p>
            <a:r>
              <a:rPr lang="cs-CZ" sz="2400" b="1" dirty="0" smtClean="0">
                <a:solidFill>
                  <a:srgbClr val="C00000"/>
                </a:solidFill>
              </a:rPr>
              <a:t>Á</a:t>
            </a:r>
            <a:r>
              <a:rPr lang="cs-CZ" sz="2400" b="1" dirty="0" smtClean="0">
                <a:solidFill>
                  <a:schemeClr val="tx2"/>
                </a:solidFill>
              </a:rPr>
              <a:t>     3(a – 4)</a:t>
            </a:r>
          </a:p>
          <a:p>
            <a:endParaRPr lang="cs-CZ" sz="2400" b="1" dirty="0">
              <a:solidFill>
                <a:schemeClr val="tx2"/>
              </a:solidFill>
            </a:endParaRPr>
          </a:p>
          <a:p>
            <a:r>
              <a:rPr lang="cs-CZ" sz="2400" b="1" dirty="0" smtClean="0">
                <a:solidFill>
                  <a:srgbClr val="C00000"/>
                </a:solidFill>
              </a:rPr>
              <a:t>L </a:t>
            </a:r>
            <a:r>
              <a:rPr lang="cs-CZ" sz="2400" b="1" dirty="0" smtClean="0">
                <a:solidFill>
                  <a:schemeClr val="tx2"/>
                </a:solidFill>
              </a:rPr>
              <a:t>    6a(b + 3)</a:t>
            </a:r>
            <a:endParaRPr lang="cs-CZ" sz="24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452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52128"/>
          </a:xfrm>
        </p:spPr>
        <p:txBody>
          <a:bodyPr>
            <a:normAutofit/>
          </a:bodyPr>
          <a:lstStyle/>
          <a:p>
            <a:r>
              <a:rPr lang="cs-CZ" sz="4000" b="1" dirty="0" smtClean="0"/>
              <a:t>Řešení: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29994" y="1340768"/>
            <a:ext cx="2013693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Z      </a:t>
            </a:r>
            <a:r>
              <a:rPr lang="cs-CZ" sz="2400" b="1" dirty="0" smtClean="0">
                <a:solidFill>
                  <a:schemeClr val="tx2"/>
                </a:solidFill>
              </a:rPr>
              <a:t>2a + 6</a:t>
            </a:r>
          </a:p>
          <a:p>
            <a:endParaRPr lang="cs-CZ" sz="2400" b="1" dirty="0">
              <a:solidFill>
                <a:schemeClr val="tx2"/>
              </a:solidFill>
            </a:endParaRPr>
          </a:p>
          <a:p>
            <a:r>
              <a:rPr lang="cs-CZ" sz="2400" b="1" dirty="0" smtClean="0">
                <a:solidFill>
                  <a:srgbClr val="C00000"/>
                </a:solidFill>
              </a:rPr>
              <a:t>L</a:t>
            </a:r>
            <a:r>
              <a:rPr lang="cs-CZ" sz="2400" b="1" dirty="0" smtClean="0">
                <a:solidFill>
                  <a:schemeClr val="tx2"/>
                </a:solidFill>
              </a:rPr>
              <a:t>      3a – 12</a:t>
            </a:r>
          </a:p>
          <a:p>
            <a:endParaRPr lang="cs-CZ" sz="2400" b="1" dirty="0">
              <a:solidFill>
                <a:schemeClr val="tx2"/>
              </a:solidFill>
            </a:endParaRPr>
          </a:p>
          <a:p>
            <a:r>
              <a:rPr lang="cs-CZ" sz="2400" b="1" dirty="0" smtClean="0">
                <a:solidFill>
                  <a:srgbClr val="C00000"/>
                </a:solidFill>
              </a:rPr>
              <a:t>D</a:t>
            </a:r>
            <a:r>
              <a:rPr lang="cs-CZ" sz="2400" b="1" dirty="0" smtClean="0">
                <a:solidFill>
                  <a:schemeClr val="tx2"/>
                </a:solidFill>
              </a:rPr>
              <a:t>     6ab + 18a</a:t>
            </a:r>
          </a:p>
          <a:p>
            <a:endParaRPr lang="cs-CZ" sz="2400" b="1" dirty="0">
              <a:solidFill>
                <a:schemeClr val="tx2"/>
              </a:solidFill>
            </a:endParaRPr>
          </a:p>
          <a:p>
            <a:r>
              <a:rPr lang="cs-CZ" sz="2400" b="1" dirty="0" smtClean="0">
                <a:solidFill>
                  <a:srgbClr val="C00000"/>
                </a:solidFill>
              </a:rPr>
              <a:t>J</a:t>
            </a:r>
            <a:r>
              <a:rPr lang="cs-CZ" sz="2400" b="1" dirty="0" smtClean="0">
                <a:solidFill>
                  <a:schemeClr val="tx2"/>
                </a:solidFill>
              </a:rPr>
              <a:t>     4a</a:t>
            </a:r>
            <a:r>
              <a:rPr lang="cs-CZ" sz="2400" b="1" baseline="30000" dirty="0" smtClean="0">
                <a:solidFill>
                  <a:schemeClr val="tx2"/>
                </a:solidFill>
              </a:rPr>
              <a:t>2</a:t>
            </a:r>
            <a:r>
              <a:rPr lang="cs-CZ" sz="2400" b="1" dirty="0" smtClean="0">
                <a:solidFill>
                  <a:schemeClr val="tx2"/>
                </a:solidFill>
              </a:rPr>
              <a:t> – 8ab</a:t>
            </a:r>
          </a:p>
          <a:p>
            <a:endParaRPr lang="cs-CZ" sz="2400" b="1" dirty="0">
              <a:solidFill>
                <a:schemeClr val="tx2"/>
              </a:solidFill>
            </a:endParaRPr>
          </a:p>
          <a:p>
            <a:r>
              <a:rPr lang="cs-CZ" sz="2400" b="1" dirty="0" smtClean="0">
                <a:solidFill>
                  <a:srgbClr val="C00000"/>
                </a:solidFill>
              </a:rPr>
              <a:t>E</a:t>
            </a:r>
            <a:r>
              <a:rPr lang="cs-CZ" sz="2400" b="1" dirty="0" smtClean="0">
                <a:solidFill>
                  <a:schemeClr val="tx2"/>
                </a:solidFill>
              </a:rPr>
              <a:t>     5a</a:t>
            </a:r>
            <a:r>
              <a:rPr lang="cs-CZ" sz="2400" b="1" baseline="30000" dirty="0" smtClean="0">
                <a:solidFill>
                  <a:schemeClr val="tx2"/>
                </a:solidFill>
              </a:rPr>
              <a:t>2</a:t>
            </a:r>
            <a:r>
              <a:rPr lang="cs-CZ" sz="2400" b="1" dirty="0" smtClean="0">
                <a:solidFill>
                  <a:schemeClr val="tx2"/>
                </a:solidFill>
              </a:rPr>
              <a:t> + 10a</a:t>
            </a:r>
          </a:p>
          <a:p>
            <a:endParaRPr lang="cs-CZ" sz="2400" b="1" dirty="0">
              <a:solidFill>
                <a:schemeClr val="tx2"/>
              </a:solidFill>
            </a:endParaRPr>
          </a:p>
          <a:p>
            <a:r>
              <a:rPr lang="cs-CZ" sz="2400" b="1" dirty="0" smtClean="0">
                <a:solidFill>
                  <a:srgbClr val="C00000"/>
                </a:solidFill>
              </a:rPr>
              <a:t>T </a:t>
            </a:r>
            <a:r>
              <a:rPr lang="cs-CZ" sz="2400" b="1" dirty="0" smtClean="0">
                <a:solidFill>
                  <a:schemeClr val="tx2"/>
                </a:solidFill>
              </a:rPr>
              <a:t>    6a</a:t>
            </a:r>
            <a:r>
              <a:rPr lang="cs-CZ" sz="2400" b="1" baseline="30000" dirty="0" smtClean="0">
                <a:solidFill>
                  <a:schemeClr val="tx2"/>
                </a:solidFill>
              </a:rPr>
              <a:t>3</a:t>
            </a:r>
            <a:r>
              <a:rPr lang="cs-CZ" sz="2400" b="1" dirty="0" smtClean="0">
                <a:solidFill>
                  <a:schemeClr val="tx2"/>
                </a:solidFill>
              </a:rPr>
              <a:t> – 12ab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64088" y="1340768"/>
            <a:ext cx="2106667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O</a:t>
            </a:r>
            <a:r>
              <a:rPr lang="cs-CZ" sz="2400" b="1" dirty="0" smtClean="0">
                <a:solidFill>
                  <a:schemeClr val="tx2"/>
                </a:solidFill>
              </a:rPr>
              <a:t>     6a(a</a:t>
            </a:r>
            <a:r>
              <a:rPr lang="cs-CZ" sz="2400" b="1" baseline="30000" dirty="0" smtClean="0">
                <a:solidFill>
                  <a:schemeClr val="tx2"/>
                </a:solidFill>
              </a:rPr>
              <a:t>2</a:t>
            </a:r>
            <a:r>
              <a:rPr lang="cs-CZ" sz="2400" b="1" dirty="0" smtClean="0">
                <a:solidFill>
                  <a:schemeClr val="tx2"/>
                </a:solidFill>
              </a:rPr>
              <a:t> – 2b)</a:t>
            </a:r>
          </a:p>
          <a:p>
            <a:endParaRPr lang="cs-CZ" sz="2400" b="1" dirty="0">
              <a:solidFill>
                <a:schemeClr val="tx2"/>
              </a:solidFill>
            </a:endParaRPr>
          </a:p>
          <a:p>
            <a:r>
              <a:rPr lang="cs-CZ" sz="2400" b="1" dirty="0" smtClean="0">
                <a:solidFill>
                  <a:srgbClr val="C00000"/>
                </a:solidFill>
              </a:rPr>
              <a:t>M </a:t>
            </a:r>
            <a:r>
              <a:rPr lang="cs-CZ" sz="2400" b="1" dirty="0" smtClean="0">
                <a:solidFill>
                  <a:schemeClr val="tx2"/>
                </a:solidFill>
              </a:rPr>
              <a:t>    5a(a + 2)</a:t>
            </a:r>
          </a:p>
          <a:p>
            <a:endParaRPr lang="cs-CZ" sz="2400" b="1" dirty="0">
              <a:solidFill>
                <a:schemeClr val="tx2"/>
              </a:solidFill>
            </a:endParaRPr>
          </a:p>
          <a:p>
            <a:r>
              <a:rPr lang="cs-CZ" sz="2400" b="1" dirty="0" smtClean="0">
                <a:solidFill>
                  <a:srgbClr val="C00000"/>
                </a:solidFill>
              </a:rPr>
              <a:t>V</a:t>
            </a:r>
            <a:r>
              <a:rPr lang="cs-CZ" sz="2400" b="1" dirty="0" smtClean="0">
                <a:solidFill>
                  <a:schemeClr val="tx2"/>
                </a:solidFill>
              </a:rPr>
              <a:t>     2(a + 3)</a:t>
            </a:r>
          </a:p>
          <a:p>
            <a:endParaRPr lang="cs-CZ" sz="2400" b="1" dirty="0">
              <a:solidFill>
                <a:schemeClr val="tx2"/>
              </a:solidFill>
            </a:endParaRPr>
          </a:p>
          <a:p>
            <a:r>
              <a:rPr lang="cs-CZ" sz="2400" b="1" dirty="0" smtClean="0">
                <a:solidFill>
                  <a:srgbClr val="C00000"/>
                </a:solidFill>
              </a:rPr>
              <a:t>S</a:t>
            </a:r>
            <a:r>
              <a:rPr lang="cs-CZ" sz="2400" b="1" dirty="0" smtClean="0">
                <a:solidFill>
                  <a:schemeClr val="tx2"/>
                </a:solidFill>
              </a:rPr>
              <a:t>     4a(a – 2b)</a:t>
            </a:r>
          </a:p>
          <a:p>
            <a:endParaRPr lang="cs-CZ" sz="2400" b="1" dirty="0">
              <a:solidFill>
                <a:schemeClr val="tx2"/>
              </a:solidFill>
            </a:endParaRPr>
          </a:p>
          <a:p>
            <a:r>
              <a:rPr lang="cs-CZ" sz="2400" b="1" dirty="0" smtClean="0">
                <a:solidFill>
                  <a:srgbClr val="C00000"/>
                </a:solidFill>
              </a:rPr>
              <a:t>Á</a:t>
            </a:r>
            <a:r>
              <a:rPr lang="cs-CZ" sz="2400" b="1" dirty="0" smtClean="0">
                <a:solidFill>
                  <a:schemeClr val="tx2"/>
                </a:solidFill>
              </a:rPr>
              <a:t>     3(a – 4)</a:t>
            </a:r>
          </a:p>
          <a:p>
            <a:endParaRPr lang="cs-CZ" sz="2400" b="1" dirty="0">
              <a:solidFill>
                <a:schemeClr val="tx2"/>
              </a:solidFill>
            </a:endParaRPr>
          </a:p>
          <a:p>
            <a:r>
              <a:rPr lang="cs-CZ" sz="2400" b="1" dirty="0" smtClean="0">
                <a:solidFill>
                  <a:srgbClr val="C00000"/>
                </a:solidFill>
              </a:rPr>
              <a:t>L </a:t>
            </a:r>
            <a:r>
              <a:rPr lang="cs-CZ" sz="2400" b="1" dirty="0" smtClean="0">
                <a:solidFill>
                  <a:schemeClr val="tx2"/>
                </a:solidFill>
              </a:rPr>
              <a:t>    6a(b + 3)</a:t>
            </a:r>
            <a:endParaRPr lang="cs-CZ" sz="2400" b="1" dirty="0">
              <a:solidFill>
                <a:schemeClr val="tx2"/>
              </a:solidFill>
            </a:endParaRPr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3059832" y="1556792"/>
            <a:ext cx="2304256" cy="15121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3059832" y="2312876"/>
            <a:ext cx="2304256" cy="21242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3275856" y="3068960"/>
            <a:ext cx="2088232" cy="20882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3275856" y="3789040"/>
            <a:ext cx="208823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V="1">
            <a:off x="3275856" y="2312876"/>
            <a:ext cx="2088232" cy="21242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3443687" y="1700808"/>
            <a:ext cx="1920401" cy="3600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4113293" y="6033662"/>
            <a:ext cx="26832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ZVLÁDL JSEM TO !!!!!!!!</a:t>
            </a:r>
            <a:endParaRPr lang="cs-CZ" sz="2000" b="1" dirty="0"/>
          </a:p>
        </p:txBody>
      </p:sp>
      <p:sp>
        <p:nvSpPr>
          <p:cNvPr id="18" name="Veselý obličej 17"/>
          <p:cNvSpPr/>
          <p:nvPr/>
        </p:nvSpPr>
        <p:spPr>
          <a:xfrm>
            <a:off x="7164288" y="5764143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3443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/>
              <a:t>ROZKLAD MNOHOČLENŮ UŽITÍM VZORCŮ:</a:t>
            </a:r>
            <a:endParaRPr lang="cs-CZ" sz="36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628800"/>
            <a:ext cx="792088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A</a:t>
            </a:r>
            <a:r>
              <a:rPr lang="cs-CZ" sz="2400" b="1" baseline="30000" dirty="0" smtClean="0">
                <a:solidFill>
                  <a:srgbClr val="FF0000"/>
                </a:solidFill>
              </a:rPr>
              <a:t>2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>
                <a:solidFill>
                  <a:srgbClr val="FF0000"/>
                </a:solidFill>
              </a:rPr>
              <a:t>+ 2AB + B</a:t>
            </a:r>
            <a:r>
              <a:rPr lang="cs-CZ" sz="2400" b="1" baseline="30000" dirty="0">
                <a:solidFill>
                  <a:srgbClr val="FF0000"/>
                </a:solidFill>
              </a:rPr>
              <a:t>2  </a:t>
            </a:r>
            <a:r>
              <a:rPr lang="cs-CZ" sz="2400" b="1" dirty="0" smtClean="0">
                <a:solidFill>
                  <a:srgbClr val="FF0000"/>
                </a:solidFill>
              </a:rPr>
              <a:t>=</a:t>
            </a:r>
            <a:r>
              <a:rPr lang="cs-CZ" sz="2400" b="1" baseline="30000" dirty="0" smtClean="0">
                <a:solidFill>
                  <a:srgbClr val="FF0000"/>
                </a:solidFill>
              </a:rPr>
              <a:t> </a:t>
            </a:r>
            <a:r>
              <a:rPr lang="cs-CZ" sz="2400" b="1" dirty="0">
                <a:solidFill>
                  <a:srgbClr val="FF0000"/>
                </a:solidFill>
              </a:rPr>
              <a:t>(A + </a:t>
            </a:r>
            <a:r>
              <a:rPr lang="cs-CZ" sz="2400" b="1" dirty="0" smtClean="0">
                <a:solidFill>
                  <a:srgbClr val="FF0000"/>
                </a:solidFill>
              </a:rPr>
              <a:t>B)</a:t>
            </a:r>
            <a:r>
              <a:rPr lang="cs-CZ" sz="2400" b="1" baseline="30000" dirty="0" smtClean="0">
                <a:solidFill>
                  <a:srgbClr val="FF0000"/>
                </a:solidFill>
              </a:rPr>
              <a:t>2</a:t>
            </a:r>
            <a:endParaRPr lang="cs-CZ" sz="2400" b="1" dirty="0" smtClean="0">
              <a:solidFill>
                <a:srgbClr val="FF0000"/>
              </a:solidFill>
            </a:endParaRPr>
          </a:p>
          <a:p>
            <a:endParaRPr lang="cs-CZ" sz="2400" b="1" dirty="0">
              <a:solidFill>
                <a:srgbClr val="FF0000"/>
              </a:solidFill>
            </a:endParaRPr>
          </a:p>
          <a:p>
            <a:r>
              <a:rPr lang="cs-CZ" sz="2400" b="1" dirty="0" smtClean="0">
                <a:solidFill>
                  <a:schemeClr val="tx2"/>
                </a:solidFill>
              </a:rPr>
              <a:t>49 + 70x + 25x</a:t>
            </a:r>
            <a:r>
              <a:rPr lang="cs-CZ" sz="2400" b="1" baseline="30000" dirty="0" smtClean="0">
                <a:solidFill>
                  <a:schemeClr val="tx2"/>
                </a:solidFill>
              </a:rPr>
              <a:t>2</a:t>
            </a:r>
            <a:r>
              <a:rPr lang="cs-CZ" sz="2400" b="1" dirty="0" smtClean="0">
                <a:solidFill>
                  <a:schemeClr val="tx2"/>
                </a:solidFill>
              </a:rPr>
              <a:t>  </a:t>
            </a:r>
            <a:r>
              <a:rPr lang="cs-CZ" sz="2400" b="1" dirty="0" smtClean="0">
                <a:solidFill>
                  <a:schemeClr val="tx2"/>
                </a:solidFill>
                <a:sym typeface="Wingdings" pitchFamily="2" charset="2"/>
              </a:rPr>
              <a:t> 7</a:t>
            </a:r>
            <a:r>
              <a:rPr lang="cs-CZ" sz="2400" b="1" baseline="30000" dirty="0" smtClean="0">
                <a:solidFill>
                  <a:schemeClr val="tx2"/>
                </a:solidFill>
                <a:sym typeface="Wingdings" pitchFamily="2" charset="2"/>
              </a:rPr>
              <a:t>2</a:t>
            </a:r>
            <a:r>
              <a:rPr lang="cs-CZ" sz="2400" b="1" dirty="0" smtClean="0">
                <a:solidFill>
                  <a:schemeClr val="tx2"/>
                </a:solidFill>
                <a:sym typeface="Wingdings" pitchFamily="2" charset="2"/>
              </a:rPr>
              <a:t> + 2. 7. 5x + (5x)</a:t>
            </a:r>
            <a:r>
              <a:rPr lang="cs-CZ" sz="2400" b="1" baseline="30000" dirty="0" smtClean="0">
                <a:solidFill>
                  <a:schemeClr val="tx2"/>
                </a:solidFill>
                <a:sym typeface="Wingdings" pitchFamily="2" charset="2"/>
              </a:rPr>
              <a:t>2</a:t>
            </a:r>
            <a:r>
              <a:rPr lang="cs-CZ" sz="2400" b="1" dirty="0" smtClean="0">
                <a:solidFill>
                  <a:schemeClr val="tx2"/>
                </a:solidFill>
                <a:sym typeface="Wingdings" pitchFamily="2" charset="2"/>
              </a:rPr>
              <a:t>    (7 + 5x)</a:t>
            </a:r>
            <a:r>
              <a:rPr lang="cs-CZ" sz="2400" b="1" baseline="30000" dirty="0" smtClean="0">
                <a:solidFill>
                  <a:schemeClr val="tx2"/>
                </a:solidFill>
                <a:sym typeface="Wingdings" pitchFamily="2" charset="2"/>
              </a:rPr>
              <a:t>2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endParaRPr lang="cs-CZ" sz="2400" b="1" dirty="0">
              <a:solidFill>
                <a:srgbClr val="FF0000"/>
              </a:solidFill>
            </a:endParaRPr>
          </a:p>
          <a:p>
            <a:r>
              <a:rPr lang="cs-CZ" sz="2400" b="1" baseline="30000" dirty="0">
                <a:solidFill>
                  <a:srgbClr val="FF0000"/>
                </a:solidFill>
              </a:rPr>
              <a:t>    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A</a:t>
            </a:r>
            <a:r>
              <a:rPr lang="cs-CZ" sz="2400" b="1" baseline="30000" dirty="0" smtClean="0">
                <a:solidFill>
                  <a:srgbClr val="FF0000"/>
                </a:solidFill>
              </a:rPr>
              <a:t>2 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>
                <a:solidFill>
                  <a:srgbClr val="FF0000"/>
                </a:solidFill>
              </a:rPr>
              <a:t>-  2AB + B</a:t>
            </a:r>
            <a:r>
              <a:rPr lang="cs-CZ" sz="2400" b="1" baseline="30000" dirty="0">
                <a:solidFill>
                  <a:srgbClr val="FF0000"/>
                </a:solidFill>
              </a:rPr>
              <a:t>2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= </a:t>
            </a:r>
            <a:r>
              <a:rPr lang="cs-CZ" sz="2400" b="1" baseline="30000" dirty="0">
                <a:solidFill>
                  <a:srgbClr val="FF0000"/>
                </a:solidFill>
              </a:rPr>
              <a:t> </a:t>
            </a:r>
            <a:r>
              <a:rPr lang="cs-CZ" sz="2400" b="1" dirty="0">
                <a:solidFill>
                  <a:srgbClr val="FF0000"/>
                </a:solidFill>
              </a:rPr>
              <a:t>(A - B)</a:t>
            </a:r>
            <a:r>
              <a:rPr lang="cs-CZ" sz="2400" b="1" baseline="30000" dirty="0">
                <a:solidFill>
                  <a:srgbClr val="FF0000"/>
                </a:solidFill>
              </a:rPr>
              <a:t>2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endParaRPr lang="cs-CZ" sz="2400" b="1" dirty="0" smtClean="0">
              <a:solidFill>
                <a:srgbClr val="FF0000"/>
              </a:solidFill>
            </a:endParaRPr>
          </a:p>
          <a:p>
            <a:endParaRPr lang="cs-CZ" sz="2400" b="1" dirty="0" smtClean="0">
              <a:solidFill>
                <a:srgbClr val="FF0000"/>
              </a:solidFill>
            </a:endParaRPr>
          </a:p>
          <a:p>
            <a:r>
              <a:rPr lang="cs-CZ" sz="2400" b="1" dirty="0">
                <a:solidFill>
                  <a:schemeClr val="tx2"/>
                </a:solidFill>
              </a:rPr>
              <a:t>49 </a:t>
            </a:r>
            <a:r>
              <a:rPr lang="cs-CZ" sz="2400" b="1" dirty="0" smtClean="0">
                <a:solidFill>
                  <a:schemeClr val="tx2"/>
                </a:solidFill>
              </a:rPr>
              <a:t>- </a:t>
            </a:r>
            <a:r>
              <a:rPr lang="cs-CZ" sz="2400" b="1" dirty="0">
                <a:solidFill>
                  <a:schemeClr val="tx2"/>
                </a:solidFill>
              </a:rPr>
              <a:t>70x + 25x</a:t>
            </a:r>
            <a:r>
              <a:rPr lang="cs-CZ" sz="2400" b="1" baseline="30000" dirty="0">
                <a:solidFill>
                  <a:schemeClr val="tx2"/>
                </a:solidFill>
              </a:rPr>
              <a:t>2</a:t>
            </a:r>
            <a:r>
              <a:rPr lang="cs-CZ" sz="2400" b="1" dirty="0">
                <a:solidFill>
                  <a:schemeClr val="tx2"/>
                </a:solidFill>
              </a:rPr>
              <a:t>  </a:t>
            </a:r>
            <a:r>
              <a:rPr lang="cs-CZ" sz="2400" b="1" dirty="0">
                <a:solidFill>
                  <a:schemeClr val="tx2"/>
                </a:solidFill>
                <a:sym typeface="Wingdings" pitchFamily="2" charset="2"/>
              </a:rPr>
              <a:t> 7</a:t>
            </a:r>
            <a:r>
              <a:rPr lang="cs-CZ" sz="2400" b="1" baseline="30000" dirty="0">
                <a:solidFill>
                  <a:schemeClr val="tx2"/>
                </a:solidFill>
                <a:sym typeface="Wingdings" pitchFamily="2" charset="2"/>
              </a:rPr>
              <a:t>2</a:t>
            </a:r>
            <a:r>
              <a:rPr lang="cs-CZ" sz="2400" b="1" dirty="0">
                <a:solidFill>
                  <a:schemeClr val="tx2"/>
                </a:solidFill>
                <a:sym typeface="Wingdings" pitchFamily="2" charset="2"/>
              </a:rPr>
              <a:t> </a:t>
            </a:r>
            <a:r>
              <a:rPr lang="cs-CZ" sz="2400" b="1" dirty="0" smtClean="0">
                <a:solidFill>
                  <a:schemeClr val="tx2"/>
                </a:solidFill>
                <a:sym typeface="Wingdings" pitchFamily="2" charset="2"/>
              </a:rPr>
              <a:t>- </a:t>
            </a:r>
            <a:r>
              <a:rPr lang="cs-CZ" sz="2400" b="1" dirty="0">
                <a:solidFill>
                  <a:schemeClr val="tx2"/>
                </a:solidFill>
                <a:sym typeface="Wingdings" pitchFamily="2" charset="2"/>
              </a:rPr>
              <a:t>2. 7. 5x + </a:t>
            </a:r>
            <a:r>
              <a:rPr lang="cs-CZ" sz="2400" b="1" dirty="0" smtClean="0">
                <a:solidFill>
                  <a:schemeClr val="tx2"/>
                </a:solidFill>
                <a:sym typeface="Wingdings" pitchFamily="2" charset="2"/>
              </a:rPr>
              <a:t>(5x)</a:t>
            </a:r>
            <a:r>
              <a:rPr lang="cs-CZ" sz="2400" b="1" baseline="30000" dirty="0" smtClean="0">
                <a:solidFill>
                  <a:schemeClr val="tx2"/>
                </a:solidFill>
                <a:sym typeface="Wingdings" pitchFamily="2" charset="2"/>
              </a:rPr>
              <a:t>2</a:t>
            </a:r>
            <a:r>
              <a:rPr lang="cs-CZ" sz="2400" b="1" dirty="0" smtClean="0">
                <a:solidFill>
                  <a:schemeClr val="tx2"/>
                </a:solidFill>
                <a:sym typeface="Wingdings" pitchFamily="2" charset="2"/>
              </a:rPr>
              <a:t>  </a:t>
            </a:r>
            <a:r>
              <a:rPr lang="cs-CZ" sz="2400" b="1" dirty="0">
                <a:solidFill>
                  <a:schemeClr val="tx2"/>
                </a:solidFill>
                <a:sym typeface="Wingdings" pitchFamily="2" charset="2"/>
              </a:rPr>
              <a:t>  (7 </a:t>
            </a:r>
            <a:r>
              <a:rPr lang="cs-CZ" sz="2400" b="1" dirty="0" smtClean="0">
                <a:solidFill>
                  <a:schemeClr val="tx2"/>
                </a:solidFill>
                <a:sym typeface="Wingdings" pitchFamily="2" charset="2"/>
              </a:rPr>
              <a:t>- </a:t>
            </a:r>
            <a:r>
              <a:rPr lang="cs-CZ" sz="2400" b="1" dirty="0">
                <a:solidFill>
                  <a:schemeClr val="tx2"/>
                </a:solidFill>
                <a:sym typeface="Wingdings" pitchFamily="2" charset="2"/>
              </a:rPr>
              <a:t>5x)</a:t>
            </a:r>
            <a:r>
              <a:rPr lang="cs-CZ" sz="2400" b="1" baseline="30000" dirty="0">
                <a:solidFill>
                  <a:schemeClr val="tx2"/>
                </a:solidFill>
                <a:sym typeface="Wingdings" pitchFamily="2" charset="2"/>
              </a:rPr>
              <a:t>2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</a:p>
          <a:p>
            <a:endParaRPr lang="cs-CZ" sz="2400" b="1" dirty="0">
              <a:solidFill>
                <a:srgbClr val="FF0000"/>
              </a:solidFill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>
                <a:solidFill>
                  <a:srgbClr val="FF0000"/>
                </a:solidFill>
              </a:rPr>
              <a:t>A</a:t>
            </a:r>
            <a:r>
              <a:rPr lang="cs-CZ" sz="2400" b="1" baseline="30000" dirty="0">
                <a:solidFill>
                  <a:srgbClr val="FF0000"/>
                </a:solidFill>
              </a:rPr>
              <a:t>2</a:t>
            </a:r>
            <a:r>
              <a:rPr lang="cs-CZ" sz="2400" b="1" dirty="0">
                <a:solidFill>
                  <a:srgbClr val="FF0000"/>
                </a:solidFill>
              </a:rPr>
              <a:t> - B</a:t>
            </a:r>
            <a:r>
              <a:rPr lang="cs-CZ" sz="2400" b="1" baseline="30000" dirty="0">
                <a:solidFill>
                  <a:srgbClr val="FF0000"/>
                </a:solidFill>
              </a:rPr>
              <a:t>2</a:t>
            </a:r>
            <a:r>
              <a:rPr lang="cs-CZ" sz="2400" b="1" dirty="0">
                <a:solidFill>
                  <a:srgbClr val="FF0000"/>
                </a:solidFill>
              </a:rPr>
              <a:t> = (A – B) . (A + B</a:t>
            </a:r>
            <a:r>
              <a:rPr lang="cs-CZ" sz="2400" b="1" dirty="0" smtClean="0">
                <a:solidFill>
                  <a:srgbClr val="FF0000"/>
                </a:solidFill>
              </a:rPr>
              <a:t>)</a:t>
            </a:r>
          </a:p>
          <a:p>
            <a:endParaRPr lang="cs-CZ" b="1" dirty="0">
              <a:solidFill>
                <a:srgbClr val="FF0000"/>
              </a:solidFill>
            </a:endParaRPr>
          </a:p>
          <a:p>
            <a:r>
              <a:rPr lang="cs-CZ" sz="2400" b="1" dirty="0" smtClean="0">
                <a:solidFill>
                  <a:schemeClr val="tx2"/>
                </a:solidFill>
              </a:rPr>
              <a:t>49 – 25x</a:t>
            </a:r>
            <a:r>
              <a:rPr lang="cs-CZ" sz="2400" b="1" baseline="30000" dirty="0" smtClean="0">
                <a:solidFill>
                  <a:schemeClr val="tx2"/>
                </a:solidFill>
              </a:rPr>
              <a:t>2</a:t>
            </a:r>
            <a:r>
              <a:rPr lang="cs-CZ" sz="2400" b="1" dirty="0" smtClean="0">
                <a:solidFill>
                  <a:schemeClr val="tx2"/>
                </a:solidFill>
              </a:rPr>
              <a:t>  </a:t>
            </a:r>
            <a:r>
              <a:rPr lang="cs-CZ" sz="2400" b="1" dirty="0" smtClean="0">
                <a:solidFill>
                  <a:schemeClr val="tx2"/>
                </a:solidFill>
                <a:sym typeface="Wingdings" pitchFamily="2" charset="2"/>
              </a:rPr>
              <a:t> </a:t>
            </a:r>
            <a:r>
              <a:rPr lang="cs-CZ" sz="2400" b="1" dirty="0">
                <a:solidFill>
                  <a:schemeClr val="tx2"/>
                </a:solidFill>
                <a:sym typeface="Wingdings" pitchFamily="2" charset="2"/>
              </a:rPr>
              <a:t>7</a:t>
            </a:r>
            <a:r>
              <a:rPr lang="cs-CZ" sz="2400" b="1" baseline="30000" dirty="0">
                <a:solidFill>
                  <a:schemeClr val="tx2"/>
                </a:solidFill>
                <a:sym typeface="Wingdings" pitchFamily="2" charset="2"/>
              </a:rPr>
              <a:t>2</a:t>
            </a:r>
            <a:r>
              <a:rPr lang="cs-CZ" sz="2400" b="1" dirty="0">
                <a:solidFill>
                  <a:schemeClr val="tx2"/>
                </a:solidFill>
                <a:sym typeface="Wingdings" pitchFamily="2" charset="2"/>
              </a:rPr>
              <a:t> - </a:t>
            </a:r>
            <a:r>
              <a:rPr lang="cs-CZ" sz="2400" b="1" dirty="0" smtClean="0">
                <a:solidFill>
                  <a:schemeClr val="tx2"/>
                </a:solidFill>
                <a:sym typeface="Wingdings" pitchFamily="2" charset="2"/>
              </a:rPr>
              <a:t> </a:t>
            </a:r>
            <a:r>
              <a:rPr lang="cs-CZ" sz="2400" b="1" dirty="0">
                <a:solidFill>
                  <a:schemeClr val="tx2"/>
                </a:solidFill>
                <a:sym typeface="Wingdings" pitchFamily="2" charset="2"/>
              </a:rPr>
              <a:t>(5x)</a:t>
            </a:r>
            <a:r>
              <a:rPr lang="cs-CZ" sz="2400" b="1" baseline="30000" dirty="0">
                <a:solidFill>
                  <a:schemeClr val="tx2"/>
                </a:solidFill>
                <a:sym typeface="Wingdings" pitchFamily="2" charset="2"/>
              </a:rPr>
              <a:t>2</a:t>
            </a:r>
            <a:r>
              <a:rPr lang="cs-CZ" sz="2400" b="1" dirty="0">
                <a:solidFill>
                  <a:schemeClr val="tx2"/>
                </a:solidFill>
                <a:sym typeface="Wingdings" pitchFamily="2" charset="2"/>
              </a:rPr>
              <a:t> </a:t>
            </a:r>
            <a:r>
              <a:rPr lang="cs-CZ" sz="2400" b="1" dirty="0" smtClean="0">
                <a:solidFill>
                  <a:schemeClr val="tx2"/>
                </a:solidFill>
                <a:sym typeface="Wingdings" pitchFamily="2" charset="2"/>
              </a:rPr>
              <a:t>  (7 – 5x) . (7 + 5x)</a:t>
            </a:r>
          </a:p>
          <a:p>
            <a:endParaRPr lang="cs-CZ" sz="2400" b="1" dirty="0">
              <a:solidFill>
                <a:schemeClr val="tx2"/>
              </a:solidFill>
              <a:sym typeface="Wingdings" pitchFamily="2" charset="2"/>
            </a:endParaRPr>
          </a:p>
          <a:p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6" name="Veselý obličej 5"/>
          <p:cNvSpPr/>
          <p:nvPr/>
        </p:nvSpPr>
        <p:spPr>
          <a:xfrm>
            <a:off x="7092280" y="5373216"/>
            <a:ext cx="1224136" cy="105841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6328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Úlohy k procvičení: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537920"/>
            <a:ext cx="756084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tx2"/>
                </a:solidFill>
              </a:rPr>
              <a:t>Daný trojčlen vyjádři jako druhou mocninu dvojčlenu:</a:t>
            </a:r>
          </a:p>
          <a:p>
            <a:pPr marL="457200" indent="-457200">
              <a:buAutoNum type="arabicPeriod"/>
            </a:pPr>
            <a:r>
              <a:rPr lang="cs-CZ" sz="4000" b="1" dirty="0" smtClean="0">
                <a:solidFill>
                  <a:schemeClr val="tx2"/>
                </a:solidFill>
              </a:rPr>
              <a:t>a</a:t>
            </a:r>
            <a:r>
              <a:rPr lang="cs-CZ" sz="4000" b="1" baseline="30000" dirty="0" smtClean="0">
                <a:solidFill>
                  <a:schemeClr val="tx2"/>
                </a:solidFill>
              </a:rPr>
              <a:t>2 </a:t>
            </a:r>
            <a:r>
              <a:rPr lang="cs-CZ" sz="4000" b="1" dirty="0" smtClean="0">
                <a:solidFill>
                  <a:schemeClr val="tx2"/>
                </a:solidFill>
              </a:rPr>
              <a:t>+ 2a + 1</a:t>
            </a:r>
          </a:p>
          <a:p>
            <a:pPr marL="457200" indent="-457200">
              <a:buAutoNum type="arabicPeriod"/>
            </a:pPr>
            <a:r>
              <a:rPr lang="cs-CZ" sz="4000" b="1" dirty="0" smtClean="0">
                <a:solidFill>
                  <a:schemeClr val="tx2"/>
                </a:solidFill>
              </a:rPr>
              <a:t>9  + 6b + b</a:t>
            </a:r>
            <a:r>
              <a:rPr lang="cs-CZ" sz="4000" b="1" baseline="30000" dirty="0" smtClean="0">
                <a:solidFill>
                  <a:schemeClr val="tx2"/>
                </a:solidFill>
              </a:rPr>
              <a:t>2</a:t>
            </a:r>
            <a:endParaRPr lang="cs-CZ" sz="4000" b="1" dirty="0" smtClean="0">
              <a:solidFill>
                <a:schemeClr val="tx2"/>
              </a:solidFill>
            </a:endParaRPr>
          </a:p>
          <a:p>
            <a:pPr marL="457200" indent="-457200">
              <a:buAutoNum type="arabicPeriod"/>
            </a:pPr>
            <a:r>
              <a:rPr lang="cs-CZ" sz="4000" b="1" dirty="0">
                <a:solidFill>
                  <a:schemeClr val="tx2"/>
                </a:solidFill>
              </a:rPr>
              <a:t>x</a:t>
            </a:r>
            <a:r>
              <a:rPr lang="cs-CZ" sz="4000" b="1" baseline="30000" dirty="0" smtClean="0">
                <a:solidFill>
                  <a:schemeClr val="tx2"/>
                </a:solidFill>
              </a:rPr>
              <a:t>2</a:t>
            </a:r>
            <a:r>
              <a:rPr lang="cs-CZ" sz="4000" b="1" dirty="0" smtClean="0">
                <a:solidFill>
                  <a:schemeClr val="tx2"/>
                </a:solidFill>
              </a:rPr>
              <a:t> – 14x + 49</a:t>
            </a:r>
          </a:p>
          <a:p>
            <a:pPr marL="457200" indent="-457200">
              <a:buAutoNum type="arabicPeriod"/>
            </a:pPr>
            <a:r>
              <a:rPr lang="cs-CZ" sz="4000" b="1" dirty="0" smtClean="0">
                <a:solidFill>
                  <a:schemeClr val="tx2"/>
                </a:solidFill>
              </a:rPr>
              <a:t>25c</a:t>
            </a:r>
            <a:r>
              <a:rPr lang="cs-CZ" sz="4000" b="1" baseline="30000" dirty="0" smtClean="0">
                <a:solidFill>
                  <a:schemeClr val="tx2"/>
                </a:solidFill>
              </a:rPr>
              <a:t>2</a:t>
            </a:r>
            <a:r>
              <a:rPr lang="cs-CZ" sz="4000" b="1" dirty="0" smtClean="0">
                <a:solidFill>
                  <a:schemeClr val="tx2"/>
                </a:solidFill>
              </a:rPr>
              <a:t> – 40cd + 16d</a:t>
            </a:r>
            <a:r>
              <a:rPr lang="cs-CZ" sz="4000" b="1" baseline="30000" dirty="0" smtClean="0">
                <a:solidFill>
                  <a:schemeClr val="tx2"/>
                </a:solidFill>
              </a:rPr>
              <a:t>2</a:t>
            </a:r>
            <a:endParaRPr lang="cs-CZ" sz="4000" b="1" dirty="0" smtClean="0">
              <a:solidFill>
                <a:schemeClr val="tx2"/>
              </a:solidFill>
            </a:endParaRPr>
          </a:p>
          <a:p>
            <a:pPr marL="457200" indent="-457200">
              <a:buAutoNum type="arabicPeriod"/>
            </a:pPr>
            <a:r>
              <a:rPr lang="cs-CZ" sz="4000" b="1" dirty="0" smtClean="0">
                <a:solidFill>
                  <a:schemeClr val="tx2"/>
                </a:solidFill>
              </a:rPr>
              <a:t>9e</a:t>
            </a:r>
            <a:r>
              <a:rPr lang="cs-CZ" sz="4000" b="1" baseline="30000" dirty="0" smtClean="0">
                <a:solidFill>
                  <a:schemeClr val="tx2"/>
                </a:solidFill>
              </a:rPr>
              <a:t>2</a:t>
            </a:r>
            <a:r>
              <a:rPr lang="cs-CZ" sz="4000" b="1" dirty="0" smtClean="0">
                <a:solidFill>
                  <a:schemeClr val="tx2"/>
                </a:solidFill>
              </a:rPr>
              <a:t> + 12ef + 4f</a:t>
            </a:r>
            <a:r>
              <a:rPr lang="cs-CZ" sz="4000" b="1" baseline="30000" dirty="0" smtClean="0">
                <a:solidFill>
                  <a:schemeClr val="tx2"/>
                </a:solidFill>
              </a:rPr>
              <a:t>2</a:t>
            </a:r>
            <a:endParaRPr lang="cs-CZ" sz="4000" b="1" dirty="0">
              <a:solidFill>
                <a:schemeClr val="tx2"/>
              </a:solidFill>
            </a:endParaRPr>
          </a:p>
        </p:txBody>
      </p:sp>
      <p:pic>
        <p:nvPicPr>
          <p:cNvPr id="2050" name="Picture 2" descr="C:\Users\profesor\AppData\Local\Microsoft\Windows\Temporary Internet Files\Content.IE5\D6DDB9C5\MP90039009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284984"/>
            <a:ext cx="3024336" cy="260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1641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Řešení: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537920"/>
            <a:ext cx="756084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tx2"/>
                </a:solidFill>
              </a:rPr>
              <a:t>Daný trojčlen vyjádři jako druhou mocninu dvojčlenu:</a:t>
            </a:r>
          </a:p>
          <a:p>
            <a:pPr marL="457200" indent="-457200">
              <a:buAutoNum type="arabicPeriod"/>
            </a:pPr>
            <a:r>
              <a:rPr lang="cs-CZ" sz="4000" b="1" dirty="0" smtClean="0">
                <a:solidFill>
                  <a:schemeClr val="tx2"/>
                </a:solidFill>
              </a:rPr>
              <a:t> a</a:t>
            </a:r>
            <a:r>
              <a:rPr lang="cs-CZ" sz="4000" b="1" baseline="30000" dirty="0" smtClean="0">
                <a:solidFill>
                  <a:schemeClr val="tx2"/>
                </a:solidFill>
              </a:rPr>
              <a:t>2 </a:t>
            </a:r>
            <a:r>
              <a:rPr lang="cs-CZ" sz="4000" b="1" dirty="0" smtClean="0">
                <a:solidFill>
                  <a:schemeClr val="tx2"/>
                </a:solidFill>
              </a:rPr>
              <a:t>+ 2a + 1</a:t>
            </a:r>
          </a:p>
          <a:p>
            <a:pPr marL="457200" indent="-457200">
              <a:buAutoNum type="arabicPeriod"/>
            </a:pPr>
            <a:r>
              <a:rPr lang="cs-CZ" sz="4000" b="1" dirty="0" smtClean="0">
                <a:solidFill>
                  <a:schemeClr val="tx2"/>
                </a:solidFill>
              </a:rPr>
              <a:t> 9  + 6b + b</a:t>
            </a:r>
            <a:r>
              <a:rPr lang="cs-CZ" sz="4000" b="1" baseline="30000" dirty="0" smtClean="0">
                <a:solidFill>
                  <a:schemeClr val="tx2"/>
                </a:solidFill>
              </a:rPr>
              <a:t>2</a:t>
            </a:r>
            <a:endParaRPr lang="cs-CZ" sz="4000" b="1" dirty="0" smtClean="0">
              <a:solidFill>
                <a:schemeClr val="tx2"/>
              </a:solidFill>
            </a:endParaRPr>
          </a:p>
          <a:p>
            <a:pPr marL="457200" indent="-457200">
              <a:buAutoNum type="arabicPeriod"/>
            </a:pPr>
            <a:r>
              <a:rPr lang="cs-CZ" sz="4000" b="1" dirty="0" smtClean="0">
                <a:solidFill>
                  <a:schemeClr val="tx2"/>
                </a:solidFill>
              </a:rPr>
              <a:t> x</a:t>
            </a:r>
            <a:r>
              <a:rPr lang="cs-CZ" sz="4000" b="1" baseline="30000" dirty="0" smtClean="0">
                <a:solidFill>
                  <a:schemeClr val="tx2"/>
                </a:solidFill>
              </a:rPr>
              <a:t>2</a:t>
            </a:r>
            <a:r>
              <a:rPr lang="cs-CZ" sz="4000" b="1" dirty="0" smtClean="0">
                <a:solidFill>
                  <a:schemeClr val="tx2"/>
                </a:solidFill>
              </a:rPr>
              <a:t> – 14x + 49</a:t>
            </a:r>
          </a:p>
          <a:p>
            <a:pPr marL="457200" indent="-457200">
              <a:buAutoNum type="arabicPeriod"/>
            </a:pPr>
            <a:r>
              <a:rPr lang="cs-CZ" sz="4000" b="1" dirty="0" smtClean="0">
                <a:solidFill>
                  <a:schemeClr val="tx2"/>
                </a:solidFill>
              </a:rPr>
              <a:t> 25c</a:t>
            </a:r>
            <a:r>
              <a:rPr lang="cs-CZ" sz="4000" b="1" baseline="30000" dirty="0" smtClean="0">
                <a:solidFill>
                  <a:schemeClr val="tx2"/>
                </a:solidFill>
              </a:rPr>
              <a:t>2</a:t>
            </a:r>
            <a:r>
              <a:rPr lang="cs-CZ" sz="4000" b="1" dirty="0" smtClean="0">
                <a:solidFill>
                  <a:schemeClr val="tx2"/>
                </a:solidFill>
              </a:rPr>
              <a:t> – 40cd + 16d</a:t>
            </a:r>
            <a:r>
              <a:rPr lang="cs-CZ" sz="4000" b="1" baseline="30000" dirty="0" smtClean="0">
                <a:solidFill>
                  <a:schemeClr val="tx2"/>
                </a:solidFill>
              </a:rPr>
              <a:t>2</a:t>
            </a:r>
            <a:endParaRPr lang="cs-CZ" sz="4000" b="1" dirty="0" smtClean="0">
              <a:solidFill>
                <a:schemeClr val="tx2"/>
              </a:solidFill>
            </a:endParaRPr>
          </a:p>
          <a:p>
            <a:pPr marL="457200" indent="-457200">
              <a:buAutoNum type="arabicPeriod"/>
            </a:pPr>
            <a:r>
              <a:rPr lang="cs-CZ" sz="4000" b="1" dirty="0" smtClean="0">
                <a:solidFill>
                  <a:schemeClr val="tx2"/>
                </a:solidFill>
              </a:rPr>
              <a:t> 9e</a:t>
            </a:r>
            <a:r>
              <a:rPr lang="cs-CZ" sz="4000" b="1" baseline="30000" dirty="0" smtClean="0">
                <a:solidFill>
                  <a:schemeClr val="tx2"/>
                </a:solidFill>
              </a:rPr>
              <a:t>2</a:t>
            </a:r>
            <a:r>
              <a:rPr lang="cs-CZ" sz="4000" b="1" dirty="0" smtClean="0">
                <a:solidFill>
                  <a:schemeClr val="tx2"/>
                </a:solidFill>
              </a:rPr>
              <a:t> + 12ef + 4f</a:t>
            </a:r>
            <a:r>
              <a:rPr lang="cs-CZ" sz="4000" b="1" baseline="30000" dirty="0" smtClean="0">
                <a:solidFill>
                  <a:schemeClr val="tx2"/>
                </a:solidFill>
              </a:rPr>
              <a:t>2</a:t>
            </a:r>
            <a:endParaRPr lang="cs-CZ" sz="4000" b="1" dirty="0">
              <a:solidFill>
                <a:schemeClr val="tx2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76253" y="2754794"/>
            <a:ext cx="2173993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(a + 1)</a:t>
            </a:r>
            <a:r>
              <a:rPr lang="cs-CZ" sz="4000" b="1" baseline="30000" dirty="0" smtClean="0">
                <a:solidFill>
                  <a:srgbClr val="C00000"/>
                </a:solidFill>
              </a:rPr>
              <a:t>2</a:t>
            </a:r>
            <a:endParaRPr lang="cs-CZ" sz="4000" b="1" dirty="0" smtClean="0">
              <a:solidFill>
                <a:srgbClr val="C00000"/>
              </a:solidFill>
            </a:endParaRPr>
          </a:p>
          <a:p>
            <a:r>
              <a:rPr lang="cs-CZ" sz="4000" b="1" dirty="0" smtClean="0">
                <a:solidFill>
                  <a:srgbClr val="C00000"/>
                </a:solidFill>
              </a:rPr>
              <a:t>(3 + b)</a:t>
            </a:r>
            <a:r>
              <a:rPr lang="cs-CZ" sz="4000" b="1" baseline="30000" dirty="0" smtClean="0">
                <a:solidFill>
                  <a:srgbClr val="C00000"/>
                </a:solidFill>
              </a:rPr>
              <a:t>2</a:t>
            </a:r>
            <a:endParaRPr lang="cs-CZ" sz="4000" b="1" dirty="0" smtClean="0">
              <a:solidFill>
                <a:srgbClr val="C00000"/>
              </a:solidFill>
            </a:endParaRPr>
          </a:p>
          <a:p>
            <a:r>
              <a:rPr lang="cs-CZ" sz="4000" b="1" dirty="0" smtClean="0">
                <a:solidFill>
                  <a:srgbClr val="C00000"/>
                </a:solidFill>
              </a:rPr>
              <a:t>(x – 7)</a:t>
            </a:r>
            <a:r>
              <a:rPr lang="cs-CZ" sz="4000" b="1" baseline="30000" dirty="0" smtClean="0">
                <a:solidFill>
                  <a:srgbClr val="C00000"/>
                </a:solidFill>
              </a:rPr>
              <a:t>2</a:t>
            </a:r>
            <a:endParaRPr lang="cs-CZ" sz="4000" b="1" dirty="0" smtClean="0">
              <a:solidFill>
                <a:srgbClr val="C00000"/>
              </a:solidFill>
            </a:endParaRPr>
          </a:p>
          <a:p>
            <a:r>
              <a:rPr lang="cs-CZ" sz="4000" b="1" dirty="0" smtClean="0">
                <a:solidFill>
                  <a:srgbClr val="C00000"/>
                </a:solidFill>
              </a:rPr>
              <a:t>(5c – 4d)</a:t>
            </a:r>
            <a:r>
              <a:rPr lang="cs-CZ" sz="4000" b="1" baseline="30000" dirty="0" smtClean="0">
                <a:solidFill>
                  <a:srgbClr val="C00000"/>
                </a:solidFill>
              </a:rPr>
              <a:t>2</a:t>
            </a:r>
            <a:endParaRPr lang="cs-CZ" sz="4000" b="1" dirty="0" smtClean="0">
              <a:solidFill>
                <a:srgbClr val="C00000"/>
              </a:solidFill>
            </a:endParaRPr>
          </a:p>
          <a:p>
            <a:r>
              <a:rPr lang="cs-CZ" sz="4000" b="1" dirty="0" smtClean="0">
                <a:solidFill>
                  <a:srgbClr val="C00000"/>
                </a:solidFill>
              </a:rPr>
              <a:t>(3e + 2f)</a:t>
            </a:r>
            <a:r>
              <a:rPr lang="cs-CZ" sz="4000" b="1" baseline="30000" dirty="0" smtClean="0">
                <a:solidFill>
                  <a:srgbClr val="C00000"/>
                </a:solidFill>
              </a:rPr>
              <a:t>2</a:t>
            </a:r>
            <a:endParaRPr lang="cs-CZ" sz="4000" b="1" dirty="0">
              <a:solidFill>
                <a:srgbClr val="C00000"/>
              </a:solidFill>
            </a:endParaRPr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3707904" y="3140968"/>
            <a:ext cx="23042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3995936" y="3738522"/>
            <a:ext cx="20162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4211960" y="4339843"/>
            <a:ext cx="18002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5292080" y="5013176"/>
            <a:ext cx="884173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4716016" y="5589240"/>
            <a:ext cx="1460237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1790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Program Microsoft Office 2010, Klipart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199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983</TotalTime>
  <Words>581</Words>
  <Application>Microsoft Office PowerPoint</Application>
  <PresentationFormat>Předvádění na obrazovce (4:3)</PresentationFormat>
  <Paragraphs>164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Prezentace aplikace PowerPoint</vt:lpstr>
      <vt:lpstr>ANOTACE</vt:lpstr>
      <vt:lpstr>Prezentace aplikace PowerPoint</vt:lpstr>
      <vt:lpstr>ÚPRAVY VÝRAZŮ</vt:lpstr>
      <vt:lpstr>Doplň tabulku:</vt:lpstr>
      <vt:lpstr>Řešení:</vt:lpstr>
      <vt:lpstr>Doplň chybějící jednočlen tak, aby se výsledný výraz rovnal druhé mocnině dvojčlenu:</vt:lpstr>
      <vt:lpstr>Prezentace aplikace PowerPoint</vt:lpstr>
      <vt:lpstr>Které výrazy k sobě patří? - vytýkej činitele, hledej výsledek - spojuj po řadě jednotlivá písmena</vt:lpstr>
      <vt:lpstr>Řešení:</vt:lpstr>
      <vt:lpstr>ROZKLAD MNOHOČLENŮ UŽITÍM VZORCŮ:</vt:lpstr>
      <vt:lpstr>Úlohy k procvičení:</vt:lpstr>
      <vt:lpstr>Řešení: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profesor</cp:lastModifiedBy>
  <cp:revision>112</cp:revision>
  <dcterms:created xsi:type="dcterms:W3CDTF">2013-03-11T16:19:20Z</dcterms:created>
  <dcterms:modified xsi:type="dcterms:W3CDTF">2013-12-12T20:24:50Z</dcterms:modified>
</cp:coreProperties>
</file>