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56" r:id="rId2"/>
    <p:sldId id="257" r:id="rId3"/>
    <p:sldId id="268" r:id="rId4"/>
    <p:sldId id="258" r:id="rId5"/>
    <p:sldId id="264" r:id="rId6"/>
    <p:sldId id="259" r:id="rId7"/>
    <p:sldId id="261" r:id="rId8"/>
    <p:sldId id="262" r:id="rId9"/>
    <p:sldId id="263" r:id="rId10"/>
    <p:sldId id="265" r:id="rId11"/>
    <p:sldId id="266" r:id="rId12"/>
    <p:sldId id="267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E7F5D-C3DD-48B0-B153-596A46325B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CBF97D-8297-402E-9682-AD6A581E6F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E7F5D-C3DD-48B0-B153-596A46325B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CBF97D-8297-402E-9682-AD6A581E6F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E7F5D-C3DD-48B0-B153-596A46325B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BF97D-8297-402E-9682-AD6A581E6F3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E7F5D-C3DD-48B0-B153-596A46325B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BF97D-8297-402E-9682-AD6A581E6F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E7F5D-C3DD-48B0-B153-596A46325B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0CBF97D-8297-402E-9682-AD6A581E6F3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E7F5D-C3DD-48B0-B153-596A46325B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BF97D-8297-402E-9682-AD6A581E6F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E7F5D-C3DD-48B0-B153-596A46325B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BF97D-8297-402E-9682-AD6A581E6F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E7F5D-C3DD-48B0-B153-596A46325B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BF97D-8297-402E-9682-AD6A581E6F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E7F5D-C3DD-48B0-B153-596A46325B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BF97D-8297-402E-9682-AD6A581E6F3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E7F5D-C3DD-48B0-B153-596A46325B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BF97D-8297-402E-9682-AD6A581E6F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E7F5D-C3DD-48B0-B153-596A46325B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BF97D-8297-402E-9682-AD6A581E6F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66E7F5D-C3DD-48B0-B153-596A46325B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0CBF97D-8297-402E-9682-AD6A581E6F3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704300"/>
              </p:ext>
            </p:extLst>
          </p:nvPr>
        </p:nvGraphicFramePr>
        <p:xfrm>
          <a:off x="1187624" y="2458171"/>
          <a:ext cx="6768752" cy="33362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42128"/>
                <a:gridCol w="5126624"/>
              </a:tblGrid>
              <a:tr h="4988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Název školy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ZÁKLADNÍ ŠKOLA PODBOŘANY, HUSOVA 276, OKR LOUNY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988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Autor: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MGR. OLGA FILÍPKOVÁ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988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Název</a:t>
                      </a:r>
                      <a:r>
                        <a:rPr lang="en-US" sz="1800">
                          <a:effectLst/>
                        </a:rPr>
                        <a:t>: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VY_32_INOVACE_465_</a:t>
                      </a:r>
                      <a:r>
                        <a:rPr lang="cs-CZ" sz="2000" baseline="0" dirty="0" smtClean="0">
                          <a:effectLst/>
                        </a:rPr>
                        <a:t>PRVNÍ_HABSBURKOVÉ_NA_ČESKÉM_TRŮNĚ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991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Téma</a:t>
                      </a:r>
                      <a:r>
                        <a:rPr lang="en-US" sz="1800">
                          <a:effectLst/>
                        </a:rPr>
                        <a:t>: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Císař Rudolf II. a rozkvět Prahy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0287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Číslo projektu</a:t>
                      </a:r>
                      <a:r>
                        <a:rPr lang="en-US" sz="1800">
                          <a:effectLst/>
                        </a:rPr>
                        <a:t>:</a:t>
                      </a:r>
                      <a:endParaRPr lang="cs-CZ" sz="18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 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CZ.1.07/1.4.00/21. </a:t>
                      </a:r>
                      <a:r>
                        <a:rPr lang="cs-CZ" sz="1800" b="1" dirty="0">
                          <a:effectLst/>
                        </a:rPr>
                        <a:t>2975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692696"/>
            <a:ext cx="468052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10656888" y="3467100"/>
            <a:ext cx="1506537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8622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457200"/>
            <a:ext cx="8642350" cy="1027113"/>
          </a:xfrm>
        </p:spPr>
        <p:txBody>
          <a:bodyPr>
            <a:normAutofit/>
          </a:bodyPr>
          <a:lstStyle/>
          <a:p>
            <a:pPr algn="ctr"/>
            <a:r>
              <a:rPr lang="cs-CZ" sz="6000" dirty="0">
                <a:solidFill>
                  <a:srgbClr val="FF0000"/>
                </a:solidFill>
                <a:latin typeface="AR ESSENCE" pitchFamily="2" charset="0"/>
              </a:rPr>
              <a:t>A</a:t>
            </a:r>
            <a:r>
              <a:rPr lang="cs-CZ" sz="6000" dirty="0" smtClean="0">
                <a:solidFill>
                  <a:srgbClr val="FF0000"/>
                </a:solidFill>
                <a:latin typeface="AR ESSENCE" pitchFamily="2" charset="0"/>
              </a:rPr>
              <a:t>notace</a:t>
            </a:r>
            <a:endParaRPr lang="cs-CZ" sz="6000" dirty="0">
              <a:solidFill>
                <a:srgbClr val="FF0000"/>
              </a:solidFill>
              <a:latin typeface="AR ESSENCE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916832"/>
            <a:ext cx="8507714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Tato prezentace slouží k výkladu látky v předmětu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člověk a jeho svět ve 4. ročníku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Žáci se seznámí s vládnoucími panovníky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habsburského rodu a s přesídlením císařského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  dvora z Vídně do Prahy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Podrobněji se seznámí s císařem Rudolfem II.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  a s rozkvětem města Prahy</a:t>
            </a:r>
          </a:p>
          <a:p>
            <a:endParaRPr lang="cs-CZ" sz="2800" dirty="0" smtClean="0"/>
          </a:p>
          <a:p>
            <a:pPr marL="285750" indent="-285750">
              <a:buFont typeface="Wingdings" pitchFamily="2" charset="2"/>
              <a:buChar char="§"/>
            </a:pPr>
            <a:endParaRPr lang="cs-CZ" sz="2800" dirty="0" smtClean="0"/>
          </a:p>
          <a:p>
            <a:pPr marL="285750" indent="-285750">
              <a:buFont typeface="Wingdings" pitchFamily="2" charset="2"/>
              <a:buChar char="§"/>
            </a:pPr>
            <a:endParaRPr lang="cs-CZ" sz="2800" dirty="0" smtClean="0"/>
          </a:p>
          <a:p>
            <a:pPr marL="285750" indent="-285750">
              <a:buFont typeface="Wingdings" pitchFamily="2" charset="2"/>
              <a:buChar char="§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6577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052736"/>
            <a:ext cx="7379841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Datum vytvoření</a:t>
            </a:r>
            <a:r>
              <a:rPr lang="cs-CZ" sz="2800" dirty="0" smtClean="0"/>
              <a:t>: 28.1. 2012</a:t>
            </a:r>
          </a:p>
          <a:p>
            <a:endParaRPr lang="cs-CZ" sz="2800" dirty="0"/>
          </a:p>
          <a:p>
            <a:r>
              <a:rPr lang="cs-CZ" sz="2800" b="1" dirty="0" smtClean="0">
                <a:solidFill>
                  <a:srgbClr val="FF0000"/>
                </a:solidFill>
              </a:rPr>
              <a:t>Klíčová slova</a:t>
            </a:r>
            <a:r>
              <a:rPr lang="cs-CZ" sz="2800" dirty="0" smtClean="0"/>
              <a:t>: </a:t>
            </a:r>
          </a:p>
          <a:p>
            <a:r>
              <a:rPr lang="cs-CZ" sz="2800" dirty="0" smtClean="0"/>
              <a:t>sjednocení země, habsburský panovník, sídelní </a:t>
            </a:r>
          </a:p>
          <a:p>
            <a:r>
              <a:rPr lang="cs-CZ" sz="2800" dirty="0" smtClean="0"/>
              <a:t>město, vědy, umění, umělecké předměty, </a:t>
            </a:r>
          </a:p>
          <a:p>
            <a:r>
              <a:rPr lang="cs-CZ" sz="2800" dirty="0" smtClean="0"/>
              <a:t>astrologové, alchymisté,  středověk, novověk, </a:t>
            </a:r>
          </a:p>
          <a:p>
            <a:r>
              <a:rPr lang="cs-CZ" sz="2800" dirty="0" smtClean="0"/>
              <a:t>renesance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08182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86800" cy="124360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Habsburkové na českém trůně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6792"/>
            <a:ext cx="8686800" cy="504056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tx1"/>
                </a:solidFill>
                <a:latin typeface="Arial Black" pitchFamily="34" charset="0"/>
              </a:rPr>
              <a:t>Roku 1526 začíná v českých zemích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 Black" pitchFamily="34" charset="0"/>
              </a:rPr>
              <a:t>          </a:t>
            </a: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</a:rPr>
              <a:t>vláda  Habsburků</a:t>
            </a:r>
          </a:p>
          <a:p>
            <a:pPr marL="0" indent="0">
              <a:buNone/>
            </a:pPr>
            <a:endParaRPr lang="cs-CZ" sz="3200" b="1" dirty="0" smtClean="0">
              <a:solidFill>
                <a:schemeClr val="accent5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tx1"/>
                </a:solidFill>
                <a:latin typeface="Arial Black" pitchFamily="34" charset="0"/>
              </a:rPr>
              <a:t>Rod Habsburků byl velmi mocný evropský rod</a:t>
            </a:r>
          </a:p>
          <a:p>
            <a:pPr>
              <a:buFont typeface="Wingdings" pitchFamily="2" charset="2"/>
              <a:buChar char="q"/>
            </a:pPr>
            <a:endParaRPr lang="cs-CZ" sz="3200" dirty="0" smtClean="0">
              <a:solidFill>
                <a:schemeClr val="tx1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tx1"/>
                </a:solidFill>
                <a:latin typeface="Arial Black" pitchFamily="34" charset="0"/>
              </a:rPr>
              <a:t>Za jejich vlády došlo ke sjednocení zemí Koruny české s Uherskem a rakouskými zeměmi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  <a:latin typeface="Arial Black" pitchFamily="34" charset="0"/>
              </a:rPr>
              <a:t>                </a:t>
            </a: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</a:rPr>
              <a:t>Habsburská říše</a:t>
            </a:r>
          </a:p>
          <a:p>
            <a:pPr marL="0" indent="0">
              <a:buNone/>
            </a:pPr>
            <a:endParaRPr lang="cs-CZ" sz="32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835696" y="5805264"/>
            <a:ext cx="489204" cy="432048"/>
          </a:xfrm>
          <a:prstGeom prst="rightArrow">
            <a:avLst>
              <a:gd name="adj1" fmla="val 50000"/>
              <a:gd name="adj2" fmla="val 468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5864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620688"/>
            <a:ext cx="8353425" cy="550545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3600" dirty="0">
                <a:solidFill>
                  <a:schemeClr val="tx1"/>
                </a:solidFill>
                <a:latin typeface="Arial Black" pitchFamily="34" charset="0"/>
              </a:rPr>
              <a:t>Sídelní město habsburského panovníka </a:t>
            </a:r>
            <a:endParaRPr lang="cs-CZ" sz="3600" dirty="0" smtClean="0">
              <a:solidFill>
                <a:schemeClr val="tx1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  <a:latin typeface="Arial Black" pitchFamily="34" charset="0"/>
              </a:rPr>
              <a:t>                </a:t>
            </a:r>
            <a:r>
              <a:rPr lang="cs-CZ" sz="3600" b="1" dirty="0">
                <a:solidFill>
                  <a:srgbClr val="0070C0"/>
                </a:solidFill>
                <a:latin typeface="Arial Black" pitchFamily="34" charset="0"/>
              </a:rPr>
              <a:t>Vídeň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>
                <a:solidFill>
                  <a:schemeClr val="tx1"/>
                </a:solidFill>
                <a:latin typeface="Arial Black" pitchFamily="34" charset="0"/>
              </a:rPr>
              <a:t>První </a:t>
            </a:r>
            <a:r>
              <a:rPr lang="cs-CZ" sz="3600" dirty="0">
                <a:solidFill>
                  <a:schemeClr val="tx1"/>
                </a:solidFill>
                <a:latin typeface="Arial Black" pitchFamily="34" charset="0"/>
              </a:rPr>
              <a:t>H</a:t>
            </a:r>
            <a:r>
              <a:rPr lang="cs-CZ" sz="3600" dirty="0" smtClean="0">
                <a:solidFill>
                  <a:schemeClr val="tx1"/>
                </a:solidFill>
                <a:latin typeface="Arial Black" pitchFamily="34" charset="0"/>
              </a:rPr>
              <a:t>absburkové </a:t>
            </a:r>
            <a:r>
              <a:rPr lang="cs-CZ" sz="3600" dirty="0">
                <a:solidFill>
                  <a:schemeClr val="tx1"/>
                </a:solidFill>
                <a:latin typeface="Arial Black" pitchFamily="34" charset="0"/>
              </a:rPr>
              <a:t>na českém trůně </a:t>
            </a:r>
          </a:p>
          <a:p>
            <a:pPr marL="0" indent="0">
              <a:buNone/>
            </a:pPr>
            <a:r>
              <a:rPr lang="cs-CZ" sz="3600" dirty="0">
                <a:solidFill>
                  <a:schemeClr val="tx1"/>
                </a:solidFill>
                <a:latin typeface="Arial Black" pitchFamily="34" charset="0"/>
              </a:rPr>
              <a:t>    </a:t>
            </a:r>
            <a:r>
              <a:rPr lang="cs-CZ" sz="3600" dirty="0" smtClean="0">
                <a:solidFill>
                  <a:schemeClr val="tx1"/>
                </a:solidFill>
                <a:latin typeface="Arial Black" pitchFamily="34" charset="0"/>
              </a:rPr>
              <a:t>       </a:t>
            </a:r>
            <a:r>
              <a:rPr lang="cs-CZ" sz="3600" b="1" dirty="0" smtClean="0">
                <a:solidFill>
                  <a:srgbClr val="0070C0"/>
                </a:solidFill>
                <a:latin typeface="Arial Black" pitchFamily="34" charset="0"/>
              </a:rPr>
              <a:t>Ferdinand </a:t>
            </a:r>
            <a:r>
              <a:rPr lang="cs-CZ" sz="3600" b="1" dirty="0">
                <a:solidFill>
                  <a:srgbClr val="0070C0"/>
                </a:solidFill>
                <a:latin typeface="Arial Black" pitchFamily="34" charset="0"/>
              </a:rPr>
              <a:t>I. </a:t>
            </a:r>
            <a:r>
              <a:rPr lang="cs-CZ" sz="3600" b="1" dirty="0" smtClean="0">
                <a:solidFill>
                  <a:srgbClr val="0070C0"/>
                </a:solidFill>
                <a:latin typeface="Arial Black" pitchFamily="34" charset="0"/>
              </a:rPr>
              <a:t>Habsburský </a:t>
            </a:r>
            <a:endParaRPr lang="cs-CZ" sz="3600" b="1" dirty="0" smtClean="0">
              <a:solidFill>
                <a:srgbClr val="0070C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tx1"/>
                </a:solidFill>
                <a:latin typeface="Arial Black" pitchFamily="34" charset="0"/>
              </a:rPr>
              <a:t>   </a:t>
            </a:r>
            <a:r>
              <a:rPr lang="cs-CZ" sz="3600" b="1" dirty="0">
                <a:solidFill>
                  <a:schemeClr val="tx1"/>
                </a:solidFill>
                <a:latin typeface="Arial Black" pitchFamily="34" charset="0"/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  <a:latin typeface="Arial Black" pitchFamily="34" charset="0"/>
              </a:rPr>
              <a:t>     </a:t>
            </a:r>
            <a:r>
              <a:rPr lang="cs-CZ" sz="3600" b="1" dirty="0" smtClean="0">
                <a:solidFill>
                  <a:schemeClr val="tx1"/>
                </a:solidFill>
                <a:latin typeface="Arial Black" pitchFamily="34" charset="0"/>
              </a:rPr>
              <a:t> </a:t>
            </a:r>
            <a:r>
              <a:rPr lang="cs-CZ" sz="3600" b="1" dirty="0" smtClean="0">
                <a:solidFill>
                  <a:srgbClr val="0070C0"/>
                </a:solidFill>
                <a:latin typeface="Arial Black" pitchFamily="34" charset="0"/>
              </a:rPr>
              <a:t>Maxmilián II. Habsburský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 Black" pitchFamily="34" charset="0"/>
              </a:rPr>
              <a:t>           </a:t>
            </a:r>
            <a:r>
              <a:rPr lang="cs-CZ" sz="3600" b="1" dirty="0" smtClean="0">
                <a:solidFill>
                  <a:srgbClr val="0070C0"/>
                </a:solidFill>
                <a:latin typeface="Arial Black" pitchFamily="34" charset="0"/>
              </a:rPr>
              <a:t>Rudolf II. Habsburský</a:t>
            </a:r>
            <a:endParaRPr lang="cs-CZ" sz="3600" b="1" dirty="0">
              <a:solidFill>
                <a:srgbClr val="0070C0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3600" dirty="0">
                <a:solidFill>
                  <a:schemeClr val="tx1"/>
                </a:solidFill>
                <a:latin typeface="Arial Black" pitchFamily="34" charset="0"/>
              </a:rPr>
              <a:t>Vláda Habsburků trvala téměř </a:t>
            </a:r>
            <a:r>
              <a:rPr lang="cs-CZ" sz="3600" dirty="0">
                <a:solidFill>
                  <a:srgbClr val="0070C0"/>
                </a:solidFill>
                <a:latin typeface="Arial Black" pitchFamily="34" charset="0"/>
              </a:rPr>
              <a:t>400 let</a:t>
            </a:r>
          </a:p>
          <a:p>
            <a:endParaRPr lang="cs-CZ" sz="36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1636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Císař Rudolf  II. Habsburský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91100"/>
          </a:xfrm>
        </p:spPr>
        <p:txBody>
          <a:bodyPr/>
          <a:lstStyle/>
          <a:p>
            <a:r>
              <a:rPr lang="cs-CZ" dirty="0" smtClean="0"/>
              <a:t>                                           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3672408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72000" y="1268760"/>
            <a:ext cx="4464496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Král uherský a český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dirty="0" smtClean="0">
              <a:latin typeface="Arial Black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latin typeface="Arial Black" pitchFamily="34" charset="0"/>
                <a:cs typeface="Arial" pitchFamily="34" charset="0"/>
              </a:rPr>
              <a:t>z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ískal značné vzdělání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miloval a podporoval </a:t>
            </a:r>
          </a:p>
          <a:p>
            <a:r>
              <a:rPr lang="cs-CZ" sz="3200" dirty="0">
                <a:latin typeface="Arial Black" pitchFamily="34" charset="0"/>
                <a:cs typeface="Arial" pitchFamily="34" charset="0"/>
              </a:rPr>
              <a:t> 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  vědy a umění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z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volil 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si za své </a:t>
            </a:r>
            <a:r>
              <a:rPr lang="cs-CZ" sz="3200" dirty="0" smtClean="0">
                <a:solidFill>
                  <a:srgbClr val="0070C0"/>
                </a:solidFill>
                <a:latin typeface="Arial Black" pitchFamily="34" charset="0"/>
                <a:cs typeface="Arial" pitchFamily="34" charset="0"/>
              </a:rPr>
              <a:t>sídelní město 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  <a:cs typeface="Arial" pitchFamily="34" charset="0"/>
              </a:rPr>
              <a:t>Prahu</a:t>
            </a:r>
            <a:endParaRPr lang="cs-CZ" sz="3200" dirty="0">
              <a:solidFill>
                <a:srgbClr val="FF0000"/>
              </a:solidFill>
              <a:latin typeface="Arial Black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9846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Přesídlení císařské rezidence z Vídně do Prahy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Arial Black" pitchFamily="34" charset="0"/>
              </a:rPr>
              <a:t>Vídeň se nacházela v blízkosti neklidné hranice </a:t>
            </a:r>
          </a:p>
          <a:p>
            <a:pPr marL="0" indent="0">
              <a:buNone/>
            </a:pPr>
            <a:r>
              <a:rPr lang="cs-CZ" sz="3200" dirty="0">
                <a:solidFill>
                  <a:schemeClr val="tx1"/>
                </a:solidFill>
                <a:latin typeface="Arial Black" pitchFamily="34" charset="0"/>
              </a:rPr>
              <a:t> </a:t>
            </a:r>
            <a:r>
              <a:rPr lang="cs-CZ" sz="3200" dirty="0" smtClean="0">
                <a:solidFill>
                  <a:schemeClr val="tx1"/>
                </a:solidFill>
                <a:latin typeface="Arial Black" pitchFamily="34" charset="0"/>
              </a:rPr>
              <a:t> – Praha se zdála být polohou bezpečnější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Arial Black" pitchFamily="34" charset="0"/>
              </a:rPr>
              <a:t>Příchod císařského dvora pro Prahu znamenal velkou změnu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Arial Black" pitchFamily="34" charset="0"/>
              </a:rPr>
              <a:t>Do města začali proudit </a:t>
            </a:r>
            <a:r>
              <a:rPr lang="cs-CZ" sz="3200" dirty="0" smtClean="0">
                <a:solidFill>
                  <a:srgbClr val="0070C0"/>
                </a:solidFill>
                <a:latin typeface="Arial Black" pitchFamily="34" charset="0"/>
              </a:rPr>
              <a:t>učenci, umělci, obchodníci i cizí vyslanci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Arial Black" pitchFamily="34" charset="0"/>
              </a:rPr>
              <a:t>Rudolf na pražský hrad pozval významné</a:t>
            </a:r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dirty="0" smtClean="0">
                <a:solidFill>
                  <a:srgbClr val="0070C0"/>
                </a:solidFill>
                <a:latin typeface="Arial Black" pitchFamily="34" charset="0"/>
              </a:rPr>
              <a:t>malíře a sochaře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Arial Black" pitchFamily="34" charset="0"/>
              </a:rPr>
              <a:t>Na pražském hradě shromáždil velkou </a:t>
            </a:r>
            <a:r>
              <a:rPr lang="cs-CZ" sz="3200" dirty="0" smtClean="0">
                <a:solidFill>
                  <a:srgbClr val="0070C0"/>
                </a:solidFill>
                <a:latin typeface="Arial Black" pitchFamily="34" charset="0"/>
              </a:rPr>
              <a:t>sbírku uměleckých předmětů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Praha vzkvétala </a:t>
            </a:r>
          </a:p>
          <a:p>
            <a:pPr>
              <a:buFont typeface="Wingdings" pitchFamily="2" charset="2"/>
              <a:buChar char="Ø"/>
            </a:pPr>
            <a:endParaRPr lang="cs-CZ" sz="3200" dirty="0">
              <a:latin typeface="AR ESSENC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5224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736" y="1845638"/>
            <a:ext cx="3096956" cy="4179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6264081"/>
            <a:ext cx="23364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Tycho Brahe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9051" y="1875793"/>
            <a:ext cx="2957297" cy="4179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68144" y="6165304"/>
            <a:ext cx="20233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Jan Kepler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2144" y="240006"/>
            <a:ext cx="866737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Význační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astrologové</a:t>
            </a:r>
            <a:r>
              <a:rPr lang="cs-CZ" sz="2800" dirty="0" smtClean="0">
                <a:latin typeface="Arial Black" pitchFamily="34" charset="0"/>
              </a:rPr>
              <a:t> (hvězdáři), kteří měli </a:t>
            </a:r>
          </a:p>
          <a:p>
            <a:r>
              <a:rPr lang="cs-CZ" sz="2800" dirty="0" smtClean="0">
                <a:latin typeface="Arial Black" pitchFamily="34" charset="0"/>
              </a:rPr>
              <a:t>v Praze vhodné podmínky pro pozorování </a:t>
            </a:r>
          </a:p>
          <a:p>
            <a:r>
              <a:rPr lang="cs-CZ" sz="2800" dirty="0" smtClean="0">
                <a:latin typeface="Arial Black" pitchFamily="34" charset="0"/>
              </a:rPr>
              <a:t>hvězd.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0658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06490" y="980728"/>
            <a:ext cx="849694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2800" dirty="0" smtClean="0">
                <a:latin typeface="Arial Black" pitchFamily="34" charset="0"/>
              </a:rPr>
              <a:t>Na císařském dvoře prováděli pokusy </a:t>
            </a:r>
          </a:p>
          <a:p>
            <a:r>
              <a:rPr lang="cs-CZ" sz="2800" dirty="0" smtClean="0">
                <a:latin typeface="Arial Black" pitchFamily="34" charset="0"/>
              </a:rPr>
              <a:t>      i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ALCHYMISTÉ</a:t>
            </a:r>
          </a:p>
          <a:p>
            <a:endParaRPr lang="cs-CZ" sz="2800" dirty="0" smtClean="0">
              <a:solidFill>
                <a:srgbClr val="FFC000"/>
              </a:solidFill>
              <a:latin typeface="Arial Black" pitchFamily="34" charset="0"/>
            </a:endParaRPr>
          </a:p>
          <a:p>
            <a:pPr marL="571500" indent="-571500">
              <a:buFont typeface="Wingdings" pitchFamily="2" charset="2"/>
              <a:buChar char="Ø"/>
            </a:pPr>
            <a:r>
              <a:rPr lang="cs-CZ" sz="2800" dirty="0" smtClean="0">
                <a:latin typeface="Arial Black" pitchFamily="34" charset="0"/>
              </a:rPr>
              <a:t>Alchymisté se kromě vědeckých výzkumů zabývali </a:t>
            </a:r>
          </a:p>
          <a:p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    i nesmyslnými pokusy </a:t>
            </a:r>
          </a:p>
          <a:p>
            <a:endParaRPr lang="cs-CZ" sz="2800" dirty="0" smtClean="0">
              <a:latin typeface="Arial Black" pitchFamily="34" charset="0"/>
            </a:endParaRPr>
          </a:p>
          <a:p>
            <a:pPr marL="571500" indent="-571500">
              <a:buFont typeface="Wingdings" pitchFamily="2" charset="2"/>
              <a:buChar char="Ø"/>
            </a:pPr>
            <a:r>
              <a:rPr lang="cs-CZ" sz="2800" dirty="0" smtClean="0">
                <a:latin typeface="Arial Black" pitchFamily="34" charset="0"/>
              </a:rPr>
              <a:t>Např. chtěli vytvořit „</a:t>
            </a:r>
            <a:r>
              <a:rPr lang="cs-CZ" sz="2800" dirty="0" smtClean="0">
                <a:solidFill>
                  <a:srgbClr val="7030A0"/>
                </a:solidFill>
                <a:latin typeface="Arial Black" pitchFamily="34" charset="0"/>
              </a:rPr>
              <a:t>elixír života</a:t>
            </a:r>
            <a:r>
              <a:rPr lang="cs-CZ" sz="2800" dirty="0" smtClean="0">
                <a:latin typeface="Arial Black" pitchFamily="34" charset="0"/>
              </a:rPr>
              <a:t>“,</a:t>
            </a:r>
          </a:p>
          <a:p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    snažili se vymyslet „</a:t>
            </a:r>
            <a:r>
              <a:rPr lang="cs-CZ" sz="2800" dirty="0" smtClean="0">
                <a:solidFill>
                  <a:srgbClr val="7030A0"/>
                </a:solidFill>
                <a:latin typeface="Arial Black" pitchFamily="34" charset="0"/>
              </a:rPr>
              <a:t>kámen mudrců</a:t>
            </a:r>
            <a:r>
              <a:rPr lang="cs-CZ" sz="2800" dirty="0" smtClean="0">
                <a:latin typeface="Arial Black" pitchFamily="34" charset="0"/>
              </a:rPr>
              <a:t>“</a:t>
            </a:r>
          </a:p>
          <a:p>
            <a:endParaRPr lang="cs-CZ" sz="2800" dirty="0" smtClean="0">
              <a:latin typeface="Arial Black" pitchFamily="34" charset="0"/>
            </a:endParaRPr>
          </a:p>
          <a:p>
            <a:pPr marL="571500" indent="-571500">
              <a:buFont typeface="Wingdings" pitchFamily="2" charset="2"/>
              <a:buChar char="Ø"/>
            </a:pPr>
            <a:r>
              <a:rPr lang="cs-CZ" sz="2800" dirty="0" smtClean="0">
                <a:latin typeface="Arial Black" pitchFamily="34" charset="0"/>
              </a:rPr>
              <a:t>Takové pokusy se většinou nepodařily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5095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939" y="476672"/>
            <a:ext cx="46482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48064" y="2204864"/>
            <a:ext cx="36004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Portrét Rudolfa II.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estavený z květin,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ovoce a zeleniny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4521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549275"/>
            <a:ext cx="8424863" cy="5903913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Císař se málo věnoval vladařským povinnostem 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noho času trávil svými zálibami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 Rudolfa propukla nemoc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Začal se stahovat do ústraní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Přestal důvěřovat svým rádcům a postupně je vyhodil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Jeho podivínské chování posloužilo jeho bratru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Matyášovi,</a:t>
            </a: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který se později stal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římským císařem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Matyáš přenesl sídlo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opět do Vídně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Množství vzácných uměleckých děl ze sbírky na pražském hradě bylo převezeno do Vídně, většina byla uloupena v době třicetileté války</a:t>
            </a:r>
          </a:p>
          <a:p>
            <a:pPr>
              <a:buFont typeface="Wingdings" pitchFamily="2" charset="2"/>
              <a:buChar char="Ø"/>
            </a:pPr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5217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620688"/>
            <a:ext cx="9144000" cy="550545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dirty="0" smtClean="0">
                <a:solidFill>
                  <a:schemeClr val="tx1"/>
                </a:solidFill>
                <a:latin typeface="Arial Black" pitchFamily="34" charset="0"/>
              </a:rPr>
              <a:t>Končí období dějin označovaný   jako</a:t>
            </a:r>
          </a:p>
          <a:p>
            <a:pPr marL="0" indent="0">
              <a:buNone/>
            </a:pPr>
            <a:r>
              <a:rPr lang="cs-CZ" sz="3600" dirty="0" smtClean="0">
                <a:latin typeface="Arial Black" pitchFamily="34" charset="0"/>
              </a:rPr>
              <a:t>                </a:t>
            </a:r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STŘEDOVĚK</a:t>
            </a:r>
            <a:endParaRPr lang="cs-CZ" sz="3600" dirty="0">
              <a:solidFill>
                <a:srgbClr val="FFC000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3600" dirty="0" smtClean="0">
                <a:solidFill>
                  <a:schemeClr val="tx1"/>
                </a:solidFill>
                <a:latin typeface="Arial Black" pitchFamily="34" charset="0"/>
              </a:rPr>
              <a:t>Začíná nový dějinný úsek nazývaný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  <a:latin typeface="Arial Black" pitchFamily="34" charset="0"/>
              </a:rPr>
              <a:t>                 </a:t>
            </a:r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NOVOVĚK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>
                <a:solidFill>
                  <a:schemeClr val="tx1"/>
                </a:solidFill>
                <a:latin typeface="Arial Black" pitchFamily="34" charset="0"/>
              </a:rPr>
              <a:t>Do </a:t>
            </a:r>
            <a:r>
              <a:rPr lang="cs-CZ" sz="3600" dirty="0">
                <a:solidFill>
                  <a:schemeClr val="tx1"/>
                </a:solidFill>
                <a:latin typeface="Arial Black" pitchFamily="34" charset="0"/>
              </a:rPr>
              <a:t>E</a:t>
            </a:r>
            <a:r>
              <a:rPr lang="cs-CZ" sz="3600" dirty="0" smtClean="0">
                <a:solidFill>
                  <a:schemeClr val="tx1"/>
                </a:solidFill>
                <a:latin typeface="Arial Black" pitchFamily="34" charset="0"/>
              </a:rPr>
              <a:t>vropy začíná pronikat nový umělecký sloh</a:t>
            </a:r>
          </a:p>
          <a:p>
            <a:pPr marL="0" indent="0">
              <a:buNone/>
            </a:pPr>
            <a:r>
              <a:rPr lang="cs-CZ" sz="3600" dirty="0">
                <a:solidFill>
                  <a:schemeClr val="tx1"/>
                </a:solidFill>
                <a:latin typeface="Arial Black" pitchFamily="34" charset="0"/>
              </a:rPr>
              <a:t> </a:t>
            </a:r>
            <a:r>
              <a:rPr lang="cs-CZ" sz="3600" dirty="0" smtClean="0">
                <a:solidFill>
                  <a:schemeClr val="tx1"/>
                </a:solidFill>
                <a:latin typeface="Arial Black" pitchFamily="34" charset="0"/>
              </a:rPr>
              <a:t>               </a:t>
            </a:r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RENESANCE</a:t>
            </a:r>
            <a:endParaRPr lang="cs-CZ" sz="36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2261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sz="1600" dirty="0" err="1"/>
              <a:t>Soubor:Hans</a:t>
            </a:r>
            <a:r>
              <a:rPr lang="cs-CZ" sz="1600" dirty="0"/>
              <a:t> von </a:t>
            </a:r>
            <a:r>
              <a:rPr lang="cs-CZ" sz="1600" dirty="0" err="1"/>
              <a:t>Aachen</a:t>
            </a:r>
            <a:r>
              <a:rPr lang="cs-CZ" sz="1600" dirty="0"/>
              <a:t> 003.jpg. In: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25. 8. 2008, 01:54 [cit. 2012-01-27]. Dostupné z: http://cs.wikipedia.org/wiki/Soubor:Hans_von_Aachen_003.jpg </a:t>
            </a:r>
          </a:p>
          <a:p>
            <a:r>
              <a:rPr lang="cs-CZ" sz="1600" dirty="0" err="1"/>
              <a:t>Soubor:Tycho</a:t>
            </a:r>
            <a:r>
              <a:rPr lang="cs-CZ" sz="1600" dirty="0"/>
              <a:t> Brahe.JPG. In: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29. 5. 2006, 20:48, 6. 1. 2008, 09:22 [cit. 2012-01-27]. Dostupné z: http://cs.wikipedia.org/wiki/Soubor:Tycho_Brahe.JPG </a:t>
            </a:r>
          </a:p>
          <a:p>
            <a:r>
              <a:rPr lang="cs-CZ" sz="1600" dirty="0" err="1"/>
              <a:t>Soubor:Johannes</a:t>
            </a:r>
            <a:r>
              <a:rPr lang="cs-CZ" sz="1600" dirty="0"/>
              <a:t> Kepler 1610.jpg. In: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20. 12. 2005, 22:36 [cit. 2012-01-27]. Dostupné z: http://cs.wikipedia.org/wiki/Soubor:Johannes_Kepler_1610.jpg </a:t>
            </a:r>
          </a:p>
          <a:p>
            <a:r>
              <a:rPr lang="cs-CZ" sz="1600" dirty="0" err="1"/>
              <a:t>Soubor:Arcimboldovertemnus.jpeg</a:t>
            </a:r>
            <a:r>
              <a:rPr lang="cs-CZ" sz="1600" dirty="0"/>
              <a:t>. In: .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27. 3. 2005, 09:20, 12. 11. 2009, 09:35 [cit. 2012-01-27]. Dostupné z: http://cs.wikipedia.org/wiki/Soubor:Arcimboldovertemnus.jpeg 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120072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268</TotalTime>
  <Words>618</Words>
  <Application>Microsoft Office PowerPoint</Application>
  <PresentationFormat>Předvádění na obrazovce (4:3)</PresentationFormat>
  <Paragraphs>99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Anotace</vt:lpstr>
      <vt:lpstr>Prezentace aplikace PowerPoint</vt:lpstr>
      <vt:lpstr>Habsburkové na českém trůně</vt:lpstr>
      <vt:lpstr>Prezentace aplikace PowerPoint</vt:lpstr>
      <vt:lpstr>Císař Rudolf  II. Habsburský</vt:lpstr>
      <vt:lpstr>Přesídlení císařské rezidence z Vídně do Prahy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DOMOV</cp:lastModifiedBy>
  <cp:revision>34</cp:revision>
  <dcterms:created xsi:type="dcterms:W3CDTF">2012-01-27T19:14:38Z</dcterms:created>
  <dcterms:modified xsi:type="dcterms:W3CDTF">2012-03-07T09:10:25Z</dcterms:modified>
</cp:coreProperties>
</file>